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87"/>
  </p:notesMasterIdLst>
  <p:handoutMasterIdLst>
    <p:handoutMasterId r:id="rId88"/>
  </p:handoutMasterIdLst>
  <p:sldIdLst>
    <p:sldId id="314" r:id="rId2"/>
    <p:sldId id="289" r:id="rId3"/>
    <p:sldId id="310" r:id="rId4"/>
    <p:sldId id="454" r:id="rId5"/>
    <p:sldId id="341" r:id="rId6"/>
    <p:sldId id="400" r:id="rId7"/>
    <p:sldId id="457" r:id="rId8"/>
    <p:sldId id="458" r:id="rId9"/>
    <p:sldId id="459" r:id="rId10"/>
    <p:sldId id="399" r:id="rId11"/>
    <p:sldId id="421" r:id="rId12"/>
    <p:sldId id="422" r:id="rId13"/>
    <p:sldId id="423" r:id="rId14"/>
    <p:sldId id="424" r:id="rId15"/>
    <p:sldId id="425" r:id="rId16"/>
    <p:sldId id="410" r:id="rId17"/>
    <p:sldId id="435" r:id="rId18"/>
    <p:sldId id="411" r:id="rId19"/>
    <p:sldId id="434" r:id="rId20"/>
    <p:sldId id="412" r:id="rId21"/>
    <p:sldId id="413" r:id="rId22"/>
    <p:sldId id="414" r:id="rId23"/>
    <p:sldId id="416" r:id="rId24"/>
    <p:sldId id="432" r:id="rId25"/>
    <p:sldId id="430" r:id="rId26"/>
    <p:sldId id="468" r:id="rId27"/>
    <p:sldId id="469" r:id="rId28"/>
    <p:sldId id="431" r:id="rId29"/>
    <p:sldId id="470" r:id="rId30"/>
    <p:sldId id="343" r:id="rId31"/>
    <p:sldId id="344" r:id="rId32"/>
    <p:sldId id="345" r:id="rId33"/>
    <p:sldId id="346" r:id="rId34"/>
    <p:sldId id="362" r:id="rId35"/>
    <p:sldId id="363" r:id="rId36"/>
    <p:sldId id="365" r:id="rId37"/>
    <p:sldId id="366" r:id="rId38"/>
    <p:sldId id="367" r:id="rId39"/>
    <p:sldId id="335" r:id="rId40"/>
    <p:sldId id="337" r:id="rId41"/>
    <p:sldId id="338" r:id="rId42"/>
    <p:sldId id="339" r:id="rId43"/>
    <p:sldId id="340" r:id="rId44"/>
    <p:sldId id="436" r:id="rId45"/>
    <p:sldId id="437" r:id="rId46"/>
    <p:sldId id="438" r:id="rId47"/>
    <p:sldId id="460" r:id="rId48"/>
    <p:sldId id="439" r:id="rId49"/>
    <p:sldId id="461" r:id="rId50"/>
    <p:sldId id="462" r:id="rId51"/>
    <p:sldId id="380" r:id="rId52"/>
    <p:sldId id="381" r:id="rId53"/>
    <p:sldId id="382" r:id="rId54"/>
    <p:sldId id="441" r:id="rId55"/>
    <p:sldId id="442" r:id="rId56"/>
    <p:sldId id="446" r:id="rId57"/>
    <p:sldId id="449" r:id="rId58"/>
    <p:sldId id="450" r:id="rId59"/>
    <p:sldId id="451" r:id="rId60"/>
    <p:sldId id="452" r:id="rId61"/>
    <p:sldId id="463" r:id="rId62"/>
    <p:sldId id="464" r:id="rId63"/>
    <p:sldId id="465" r:id="rId64"/>
    <p:sldId id="466" r:id="rId65"/>
    <p:sldId id="467" r:id="rId66"/>
    <p:sldId id="471" r:id="rId67"/>
    <p:sldId id="472" r:id="rId68"/>
    <p:sldId id="473" r:id="rId69"/>
    <p:sldId id="474" r:id="rId70"/>
    <p:sldId id="475" r:id="rId71"/>
    <p:sldId id="384" r:id="rId72"/>
    <p:sldId id="385" r:id="rId73"/>
    <p:sldId id="386" r:id="rId74"/>
    <p:sldId id="387" r:id="rId75"/>
    <p:sldId id="388" r:id="rId76"/>
    <p:sldId id="420" r:id="rId77"/>
    <p:sldId id="353" r:id="rId78"/>
    <p:sldId id="354" r:id="rId79"/>
    <p:sldId id="355" r:id="rId80"/>
    <p:sldId id="356" r:id="rId81"/>
    <p:sldId id="375" r:id="rId82"/>
    <p:sldId id="397" r:id="rId83"/>
    <p:sldId id="427" r:id="rId84"/>
    <p:sldId id="398" r:id="rId85"/>
    <p:sldId id="323" r:id="rId8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5F5F5F"/>
    <a:srgbClr val="800080"/>
    <a:srgbClr val="FF9966"/>
    <a:srgbClr val="006666"/>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5" autoAdjust="0"/>
    <p:restoredTop sz="98938" autoAdjust="0"/>
  </p:normalViewPr>
  <p:slideViewPr>
    <p:cSldViewPr>
      <p:cViewPr varScale="1">
        <p:scale>
          <a:sx n="89" d="100"/>
          <a:sy n="89" d="100"/>
        </p:scale>
        <p:origin x="1382" y="67"/>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19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B8F1F-3534-4172-9730-304F8E771A9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91A5A9EA-9A69-4683-87FF-DC7468A2B49B}">
      <dgm:prSet phldrT="[文本]" custT="1">
        <dgm:style>
          <a:lnRef idx="0">
            <a:schemeClr val="accent2"/>
          </a:lnRef>
          <a:fillRef idx="3">
            <a:schemeClr val="accent2"/>
          </a:fillRef>
          <a:effectRef idx="3">
            <a:schemeClr val="accent2"/>
          </a:effectRef>
          <a:fontRef idx="minor">
            <a:schemeClr val="lt1"/>
          </a:fontRef>
        </dgm:style>
      </dgm:prSet>
      <dgm:spPr/>
      <dgm:t>
        <a:bodyPr/>
        <a:lstStyle/>
        <a:p>
          <a:pPr>
            <a:spcAft>
              <a:spcPts val="0"/>
            </a:spcAft>
          </a:pPr>
          <a:r>
            <a:rPr lang="zh-CN" altLang="en-US" sz="1800" b="1" dirty="0" smtClean="0"/>
            <a:t>计算机科学与信息安全系</a:t>
          </a:r>
          <a:endParaRPr lang="en-US" altLang="zh-CN" sz="1800" b="1" dirty="0" smtClean="0"/>
        </a:p>
      </dgm:t>
    </dgm:pt>
    <dgm:pt modelId="{D7E2DFB2-09B8-4C09-9B11-69C36B4A6739}" type="parTrans" cxnId="{2C341F67-3180-4FC3-A2E1-5511325BC452}">
      <dgm:prSet/>
      <dgm:spPr/>
      <dgm:t>
        <a:bodyPr/>
        <a:lstStyle/>
        <a:p>
          <a:endParaRPr lang="zh-CN" altLang="en-US" sz="2000"/>
        </a:p>
      </dgm:t>
    </dgm:pt>
    <dgm:pt modelId="{267FC768-F5CB-46C5-966A-89C175657DA6}" type="sibTrans" cxnId="{2C341F67-3180-4FC3-A2E1-5511325BC452}">
      <dgm:prSet/>
      <dgm:spPr/>
      <dgm:t>
        <a:bodyPr/>
        <a:lstStyle/>
        <a:p>
          <a:endParaRPr lang="zh-CN" altLang="en-US" sz="2000"/>
        </a:p>
      </dgm:t>
    </dgm:pt>
    <dgm:pt modelId="{3E530176-3814-4057-865D-51C11AE5D33F}">
      <dgm:prSet phldrT="[文本]" custT="1">
        <dgm:style>
          <a:lnRef idx="0">
            <a:schemeClr val="dk1"/>
          </a:lnRef>
          <a:fillRef idx="3">
            <a:schemeClr val="dk1"/>
          </a:fillRef>
          <a:effectRef idx="3">
            <a:schemeClr val="dk1"/>
          </a:effectRef>
          <a:fontRef idx="minor">
            <a:schemeClr val="lt1"/>
          </a:fontRef>
        </dgm:style>
      </dgm:prSet>
      <dgm:spPr>
        <a:ln/>
      </dgm:spPr>
      <dgm:t>
        <a:bodyPr/>
        <a:lstStyle/>
        <a:p>
          <a:r>
            <a:rPr lang="zh-CN" altLang="en-US" sz="1800" b="1" dirty="0" smtClean="0"/>
            <a:t>本科专业</a:t>
          </a:r>
          <a:endParaRPr lang="en-US" altLang="zh-CN" sz="1800" b="1" dirty="0" smtClean="0"/>
        </a:p>
        <a:p>
          <a:r>
            <a:rPr lang="zh-CN" altLang="en-US" sz="1800" b="1" dirty="0" smtClean="0"/>
            <a:t>（招收本科生）</a:t>
          </a:r>
          <a:endParaRPr lang="zh-CN" altLang="en-US" sz="1800" b="1" dirty="0"/>
        </a:p>
      </dgm:t>
    </dgm:pt>
    <dgm:pt modelId="{D66B3D13-86D6-4162-9E6D-2CD00D8F8BDB}" type="parTrans" cxnId="{04D86140-87AB-470D-A577-B55CF6F28C11}">
      <dgm:prSet custT="1"/>
      <dgm:spPr/>
      <dgm:t>
        <a:bodyPr/>
        <a:lstStyle/>
        <a:p>
          <a:endParaRPr lang="zh-CN" altLang="en-US" sz="1800" b="1"/>
        </a:p>
      </dgm:t>
    </dgm:pt>
    <dgm:pt modelId="{7AF46E92-B561-4FFF-BC0B-CAACD15B8D84}" type="sibTrans" cxnId="{04D86140-87AB-470D-A577-B55CF6F28C11}">
      <dgm:prSet/>
      <dgm:spPr/>
      <dgm:t>
        <a:bodyPr/>
        <a:lstStyle/>
        <a:p>
          <a:endParaRPr lang="zh-CN" altLang="en-US" sz="2000"/>
        </a:p>
      </dgm:t>
    </dgm:pt>
    <dgm:pt modelId="{30049BED-095F-44EF-8FD0-9B3B501A45DF}">
      <dgm:prSet phldrT="[文本]" custT="1">
        <dgm:style>
          <a:lnRef idx="1">
            <a:schemeClr val="dk1"/>
          </a:lnRef>
          <a:fillRef idx="2">
            <a:schemeClr val="dk1"/>
          </a:fillRef>
          <a:effectRef idx="1">
            <a:schemeClr val="dk1"/>
          </a:effectRef>
          <a:fontRef idx="minor">
            <a:schemeClr val="dk1"/>
          </a:fontRef>
        </dgm:style>
      </dgm:prSet>
      <dgm:spPr>
        <a:ln/>
      </dgm:spPr>
      <dgm:t>
        <a:bodyPr/>
        <a:lstStyle/>
        <a:p>
          <a:r>
            <a:rPr lang="zh-CN" altLang="en-US" sz="1800" b="1" dirty="0" smtClean="0"/>
            <a:t>计算机科学与技术</a:t>
          </a:r>
          <a:endParaRPr lang="zh-CN" altLang="en-US" sz="1800" b="1" dirty="0"/>
        </a:p>
      </dgm:t>
    </dgm:pt>
    <dgm:pt modelId="{62338925-682A-498A-B719-21AF8128EE2B}" type="parTrans" cxnId="{4190A349-5B21-4E4E-894C-38CE589B92DF}">
      <dgm:prSet custT="1"/>
      <dgm:spPr/>
      <dgm:t>
        <a:bodyPr/>
        <a:lstStyle/>
        <a:p>
          <a:endParaRPr lang="zh-CN" altLang="en-US" sz="1800" b="1"/>
        </a:p>
      </dgm:t>
    </dgm:pt>
    <dgm:pt modelId="{2D870DE8-C8F0-4D9E-B67C-AE1FC00DB30E}" type="sibTrans" cxnId="{4190A349-5B21-4E4E-894C-38CE589B92DF}">
      <dgm:prSet/>
      <dgm:spPr/>
      <dgm:t>
        <a:bodyPr/>
        <a:lstStyle/>
        <a:p>
          <a:endParaRPr lang="zh-CN" altLang="en-US" sz="2000"/>
        </a:p>
      </dgm:t>
    </dgm:pt>
    <dgm:pt modelId="{BBB108CE-7470-405C-A847-C30A6CC7EC4F}">
      <dgm:prSet phldrT="[文本]" custT="1">
        <dgm:style>
          <a:lnRef idx="1">
            <a:schemeClr val="dk1"/>
          </a:lnRef>
          <a:fillRef idx="2">
            <a:schemeClr val="dk1"/>
          </a:fillRef>
          <a:effectRef idx="1">
            <a:schemeClr val="dk1"/>
          </a:effectRef>
          <a:fontRef idx="minor">
            <a:schemeClr val="dk1"/>
          </a:fontRef>
        </dgm:style>
      </dgm:prSet>
      <dgm:spPr>
        <a:ln/>
      </dgm:spPr>
      <dgm:t>
        <a:bodyPr/>
        <a:lstStyle/>
        <a:p>
          <a:r>
            <a:rPr lang="zh-CN" altLang="en-US" sz="1800" b="1" dirty="0" smtClean="0"/>
            <a:t>物联网工程</a:t>
          </a:r>
          <a:endParaRPr lang="zh-CN" altLang="en-US" sz="1800" b="1" dirty="0"/>
        </a:p>
      </dgm:t>
    </dgm:pt>
    <dgm:pt modelId="{8823A55E-A4C4-4952-A699-CB805826CF59}" type="parTrans" cxnId="{D93A8647-8958-4DAC-A846-08F9B1C2C90C}">
      <dgm:prSet custT="1"/>
      <dgm:spPr/>
      <dgm:t>
        <a:bodyPr/>
        <a:lstStyle/>
        <a:p>
          <a:endParaRPr lang="zh-CN" altLang="en-US" sz="1800" b="1"/>
        </a:p>
      </dgm:t>
    </dgm:pt>
    <dgm:pt modelId="{3E433B6F-6ACA-4AF7-8531-997CACDF4B15}" type="sibTrans" cxnId="{D93A8647-8958-4DAC-A846-08F9B1C2C90C}">
      <dgm:prSet/>
      <dgm:spPr/>
      <dgm:t>
        <a:bodyPr/>
        <a:lstStyle/>
        <a:p>
          <a:endParaRPr lang="zh-CN" altLang="en-US" sz="2000"/>
        </a:p>
      </dgm:t>
    </dgm:pt>
    <dgm:pt modelId="{FEC5461D-CD4A-4103-B1BC-006A4B0629C4}">
      <dgm:prSet phldrT="[文本]" custT="1">
        <dgm:style>
          <a:lnRef idx="0">
            <a:schemeClr val="dk1"/>
          </a:lnRef>
          <a:fillRef idx="3">
            <a:schemeClr val="dk1"/>
          </a:fillRef>
          <a:effectRef idx="3">
            <a:schemeClr val="dk1"/>
          </a:effectRef>
          <a:fontRef idx="minor">
            <a:schemeClr val="lt1"/>
          </a:fontRef>
        </dgm:style>
      </dgm:prSet>
      <dgm:spPr>
        <a:ln/>
      </dgm:spPr>
      <dgm:t>
        <a:bodyPr/>
        <a:lstStyle/>
        <a:p>
          <a:r>
            <a:rPr lang="zh-CN" altLang="en-US" sz="1800" b="1" dirty="0" smtClean="0"/>
            <a:t>一级学科</a:t>
          </a:r>
          <a:endParaRPr lang="en-US" altLang="zh-CN" sz="1800" b="1" dirty="0" smtClean="0"/>
        </a:p>
        <a:p>
          <a:r>
            <a:rPr lang="zh-CN" altLang="en-US" sz="1800" b="1" dirty="0" smtClean="0"/>
            <a:t>（招收硕、博研究生）</a:t>
          </a:r>
          <a:endParaRPr lang="zh-CN" altLang="en-US" sz="1800" b="1" dirty="0"/>
        </a:p>
      </dgm:t>
    </dgm:pt>
    <dgm:pt modelId="{919A3665-DCF6-4AC0-BE9B-AF2F04832CF3}" type="parTrans" cxnId="{4C19ECF6-C831-4E6E-9595-246A182A08AA}">
      <dgm:prSet custT="1"/>
      <dgm:spPr/>
      <dgm:t>
        <a:bodyPr/>
        <a:lstStyle/>
        <a:p>
          <a:endParaRPr lang="zh-CN" altLang="en-US" sz="1800" b="1"/>
        </a:p>
      </dgm:t>
    </dgm:pt>
    <dgm:pt modelId="{21555A73-51F9-4FF2-9BF4-691AE4E29CF0}" type="sibTrans" cxnId="{4C19ECF6-C831-4E6E-9595-246A182A08AA}">
      <dgm:prSet/>
      <dgm:spPr/>
      <dgm:t>
        <a:bodyPr/>
        <a:lstStyle/>
        <a:p>
          <a:endParaRPr lang="zh-CN" altLang="en-US" sz="2000"/>
        </a:p>
      </dgm:t>
    </dgm:pt>
    <dgm:pt modelId="{CA9D2815-34E9-41F3-9BEA-4C9967A8F7C9}">
      <dgm:prSet phldrT="[文本]" custT="1">
        <dgm:style>
          <a:lnRef idx="0">
            <a:schemeClr val="accent1"/>
          </a:lnRef>
          <a:fillRef idx="3">
            <a:schemeClr val="accent1"/>
          </a:fillRef>
          <a:effectRef idx="3">
            <a:schemeClr val="accent1"/>
          </a:effectRef>
          <a:fontRef idx="minor">
            <a:schemeClr val="lt1"/>
          </a:fontRef>
        </dgm:style>
      </dgm:prSet>
      <dgm:spPr>
        <a:solidFill>
          <a:schemeClr val="accent5">
            <a:lumMod val="50000"/>
          </a:schemeClr>
        </a:solidFill>
        <a:ln/>
        <a:effectLst>
          <a:outerShdw blurRad="50800" dist="38100" dir="2700000" algn="tl" rotWithShape="0">
            <a:prstClr val="black">
              <a:alpha val="40000"/>
            </a:prstClr>
          </a:outerShdw>
        </a:effectLst>
      </dgm:spPr>
      <dgm:t>
        <a:bodyPr/>
        <a:lstStyle/>
        <a:p>
          <a:pPr>
            <a:spcAft>
              <a:spcPts val="0"/>
            </a:spcAft>
          </a:pPr>
          <a:r>
            <a:rPr lang="zh-CN" altLang="en-US" sz="1800" b="1" dirty="0" smtClean="0"/>
            <a:t>计算机科学与技术</a:t>
          </a:r>
          <a:endParaRPr lang="en-US" altLang="zh-CN" sz="1800" b="1" dirty="0" smtClean="0"/>
        </a:p>
        <a:p>
          <a:pPr>
            <a:spcAft>
              <a:spcPts val="0"/>
            </a:spcAft>
          </a:pPr>
          <a:r>
            <a:rPr lang="zh-CN" altLang="en-US" sz="1800" b="1" dirty="0" smtClean="0"/>
            <a:t>（天津市重点学科）</a:t>
          </a:r>
          <a:endParaRPr lang="zh-CN" altLang="en-US" sz="1800" b="1" dirty="0"/>
        </a:p>
      </dgm:t>
    </dgm:pt>
    <dgm:pt modelId="{124F7C79-862E-432E-A57F-5F80659EDB93}" type="parTrans" cxnId="{C97CF7FC-D1C5-4FFE-9E56-0E95E2157D0C}">
      <dgm:prSet custT="1"/>
      <dgm:spPr/>
      <dgm:t>
        <a:bodyPr/>
        <a:lstStyle/>
        <a:p>
          <a:endParaRPr lang="zh-CN" altLang="en-US" sz="1800" b="1"/>
        </a:p>
      </dgm:t>
    </dgm:pt>
    <dgm:pt modelId="{1C00A34A-8235-485A-B1CF-3D64062C552D}" type="sibTrans" cxnId="{C97CF7FC-D1C5-4FFE-9E56-0E95E2157D0C}">
      <dgm:prSet/>
      <dgm:spPr/>
      <dgm:t>
        <a:bodyPr/>
        <a:lstStyle/>
        <a:p>
          <a:endParaRPr lang="zh-CN" altLang="en-US" sz="2000"/>
        </a:p>
      </dgm:t>
    </dgm:pt>
    <dgm:pt modelId="{3BE0B337-D8EC-4A13-8BF6-1D4970BF3C28}">
      <dgm:prSet phldrT="[文本]" custT="1">
        <dgm:style>
          <a:lnRef idx="0">
            <a:schemeClr val="accent1"/>
          </a:lnRef>
          <a:fillRef idx="3">
            <a:schemeClr val="accent1"/>
          </a:fillRef>
          <a:effectRef idx="3">
            <a:schemeClr val="accent1"/>
          </a:effectRef>
          <a:fontRef idx="minor">
            <a:schemeClr val="lt1"/>
          </a:fontRef>
        </dgm:style>
      </dgm:prSet>
      <dgm:spPr>
        <a:solidFill>
          <a:schemeClr val="accent5">
            <a:lumMod val="50000"/>
          </a:schemeClr>
        </a:solidFill>
        <a:ln/>
        <a:effectLst>
          <a:outerShdw blurRad="50800" dist="38100" dir="5400000" algn="t" rotWithShape="0">
            <a:prstClr val="black">
              <a:alpha val="40000"/>
            </a:prstClr>
          </a:outerShdw>
        </a:effectLst>
      </dgm:spPr>
      <dgm:t>
        <a:bodyPr/>
        <a:lstStyle/>
        <a:p>
          <a:r>
            <a:rPr lang="zh-CN" altLang="en-US" sz="1800" b="1" dirty="0" smtClean="0"/>
            <a:t>软件工程</a:t>
          </a:r>
        </a:p>
      </dgm:t>
    </dgm:pt>
    <dgm:pt modelId="{90B97B80-9C70-420B-A824-F60E43580F37}" type="parTrans" cxnId="{4F2CD874-C6D5-489C-B8F2-03BC1E8F0018}">
      <dgm:prSet custT="1"/>
      <dgm:spPr/>
      <dgm:t>
        <a:bodyPr/>
        <a:lstStyle/>
        <a:p>
          <a:endParaRPr lang="zh-CN" altLang="en-US" sz="1800" b="1"/>
        </a:p>
      </dgm:t>
    </dgm:pt>
    <dgm:pt modelId="{0841AE31-EE76-434C-8F2D-28F67BE2CF21}" type="sibTrans" cxnId="{4F2CD874-C6D5-489C-B8F2-03BC1E8F0018}">
      <dgm:prSet/>
      <dgm:spPr/>
      <dgm:t>
        <a:bodyPr/>
        <a:lstStyle/>
        <a:p>
          <a:endParaRPr lang="zh-CN" altLang="en-US" sz="2000"/>
        </a:p>
      </dgm:t>
    </dgm:pt>
    <dgm:pt modelId="{01896A5C-34F5-4E14-B669-A6A5680062FE}">
      <dgm:prSet phldrT="[文本]" custT="1">
        <dgm:style>
          <a:lnRef idx="1">
            <a:schemeClr val="dk1"/>
          </a:lnRef>
          <a:fillRef idx="2">
            <a:schemeClr val="dk1"/>
          </a:fillRef>
          <a:effectRef idx="1">
            <a:schemeClr val="dk1"/>
          </a:effectRef>
          <a:fontRef idx="minor">
            <a:schemeClr val="dk1"/>
          </a:fontRef>
        </dgm:style>
      </dgm:prSet>
      <dgm:spPr>
        <a:ln/>
      </dgm:spPr>
      <dgm:t>
        <a:bodyPr/>
        <a:lstStyle/>
        <a:p>
          <a:r>
            <a:rPr lang="zh-CN" altLang="en-US" sz="1800" b="1" dirty="0" smtClean="0"/>
            <a:t>信息安全（法学）</a:t>
          </a:r>
          <a:endParaRPr lang="zh-CN" altLang="en-US" sz="1800" b="1" dirty="0"/>
        </a:p>
      </dgm:t>
    </dgm:pt>
    <dgm:pt modelId="{C2D3090D-47D7-4F32-BA60-36235F3EE6A5}" type="parTrans" cxnId="{D0CEC51D-6BFF-4EE8-BC80-B705F142629E}">
      <dgm:prSet custT="1"/>
      <dgm:spPr/>
      <dgm:t>
        <a:bodyPr/>
        <a:lstStyle/>
        <a:p>
          <a:endParaRPr lang="zh-CN" altLang="en-US" sz="1800" b="1"/>
        </a:p>
      </dgm:t>
    </dgm:pt>
    <dgm:pt modelId="{A1F78EF2-8741-4614-A863-6D2353DFC27F}" type="sibTrans" cxnId="{D0CEC51D-6BFF-4EE8-BC80-B705F142629E}">
      <dgm:prSet/>
      <dgm:spPr/>
      <dgm:t>
        <a:bodyPr/>
        <a:lstStyle/>
        <a:p>
          <a:endParaRPr lang="zh-CN" altLang="en-US" sz="2000"/>
        </a:p>
      </dgm:t>
    </dgm:pt>
    <dgm:pt modelId="{1D6B2691-F668-4BD0-85C4-1EFADF3B79E4}">
      <dgm:prSet phldrT="[文本]" custT="1">
        <dgm:style>
          <a:lnRef idx="1">
            <a:schemeClr val="dk1"/>
          </a:lnRef>
          <a:fillRef idx="2">
            <a:schemeClr val="dk1"/>
          </a:fillRef>
          <a:effectRef idx="1">
            <a:schemeClr val="dk1"/>
          </a:effectRef>
          <a:fontRef idx="minor">
            <a:schemeClr val="dk1"/>
          </a:fontRef>
        </dgm:style>
      </dgm:prSet>
      <dgm:spPr>
        <a:ln/>
      </dgm:spPr>
      <dgm:t>
        <a:bodyPr/>
        <a:lstStyle/>
        <a:p>
          <a:r>
            <a:rPr lang="zh-CN" altLang="en-US" sz="1800" b="1" dirty="0" smtClean="0"/>
            <a:t>软件工程</a:t>
          </a:r>
          <a:endParaRPr lang="zh-CN" altLang="en-US" sz="1800" b="1" dirty="0"/>
        </a:p>
      </dgm:t>
    </dgm:pt>
    <dgm:pt modelId="{33197CED-7094-4D97-8A8D-A71A2472A475}" type="sibTrans" cxnId="{4F8633E5-F64D-43AD-AB61-98358A24544A}">
      <dgm:prSet/>
      <dgm:spPr/>
      <dgm:t>
        <a:bodyPr/>
        <a:lstStyle/>
        <a:p>
          <a:endParaRPr lang="zh-CN" altLang="en-US" sz="2000"/>
        </a:p>
      </dgm:t>
    </dgm:pt>
    <dgm:pt modelId="{109C5804-EBBE-49DF-BC7D-9354A3AE25B3}" type="parTrans" cxnId="{4F8633E5-F64D-43AD-AB61-98358A24544A}">
      <dgm:prSet custT="1"/>
      <dgm:spPr/>
      <dgm:t>
        <a:bodyPr/>
        <a:lstStyle/>
        <a:p>
          <a:endParaRPr lang="zh-CN" altLang="en-US" sz="1800" b="1"/>
        </a:p>
      </dgm:t>
    </dgm:pt>
    <dgm:pt modelId="{995525CA-5915-4287-9A5C-E0DBBF1A5AA5}" type="pres">
      <dgm:prSet presAssocID="{747B8F1F-3534-4172-9730-304F8E771A93}" presName="diagram" presStyleCnt="0">
        <dgm:presLayoutVars>
          <dgm:chPref val="1"/>
          <dgm:dir/>
          <dgm:animOne val="branch"/>
          <dgm:animLvl val="lvl"/>
          <dgm:resizeHandles val="exact"/>
        </dgm:presLayoutVars>
      </dgm:prSet>
      <dgm:spPr/>
      <dgm:t>
        <a:bodyPr/>
        <a:lstStyle/>
        <a:p>
          <a:endParaRPr lang="zh-CN" altLang="en-US"/>
        </a:p>
      </dgm:t>
    </dgm:pt>
    <dgm:pt modelId="{946455CC-CF6A-448A-BDF8-8A8A15CF290C}" type="pres">
      <dgm:prSet presAssocID="{91A5A9EA-9A69-4683-87FF-DC7468A2B49B}" presName="root1" presStyleCnt="0"/>
      <dgm:spPr/>
    </dgm:pt>
    <dgm:pt modelId="{6743F576-D6E5-427C-83FF-4E2CB4D05553}" type="pres">
      <dgm:prSet presAssocID="{91A5A9EA-9A69-4683-87FF-DC7468A2B49B}" presName="LevelOneTextNode" presStyleLbl="node0" presStyleIdx="0" presStyleCnt="1" custScaleX="200879" custScaleY="114196">
        <dgm:presLayoutVars>
          <dgm:chPref val="3"/>
        </dgm:presLayoutVars>
      </dgm:prSet>
      <dgm:spPr/>
      <dgm:t>
        <a:bodyPr/>
        <a:lstStyle/>
        <a:p>
          <a:endParaRPr lang="zh-CN" altLang="en-US"/>
        </a:p>
      </dgm:t>
    </dgm:pt>
    <dgm:pt modelId="{D7B7B681-3707-4348-AE51-2F3E108026B2}" type="pres">
      <dgm:prSet presAssocID="{91A5A9EA-9A69-4683-87FF-DC7468A2B49B}" presName="level2hierChild" presStyleCnt="0"/>
      <dgm:spPr/>
    </dgm:pt>
    <dgm:pt modelId="{0F735CF1-02F5-4534-8494-CA2AC9987D9A}" type="pres">
      <dgm:prSet presAssocID="{D66B3D13-86D6-4162-9E6D-2CD00D8F8BDB}" presName="conn2-1" presStyleLbl="parChTrans1D2" presStyleIdx="0" presStyleCnt="2"/>
      <dgm:spPr/>
      <dgm:t>
        <a:bodyPr/>
        <a:lstStyle/>
        <a:p>
          <a:endParaRPr lang="zh-CN" altLang="en-US"/>
        </a:p>
      </dgm:t>
    </dgm:pt>
    <dgm:pt modelId="{DD40FEDD-68D1-4B66-908D-1EE84B50EF00}" type="pres">
      <dgm:prSet presAssocID="{D66B3D13-86D6-4162-9E6D-2CD00D8F8BDB}" presName="connTx" presStyleLbl="parChTrans1D2" presStyleIdx="0" presStyleCnt="2"/>
      <dgm:spPr/>
      <dgm:t>
        <a:bodyPr/>
        <a:lstStyle/>
        <a:p>
          <a:endParaRPr lang="zh-CN" altLang="en-US"/>
        </a:p>
      </dgm:t>
    </dgm:pt>
    <dgm:pt modelId="{38348462-E6C0-4CB1-B44D-729D8E77375E}" type="pres">
      <dgm:prSet presAssocID="{3E530176-3814-4057-865D-51C11AE5D33F}" presName="root2" presStyleCnt="0"/>
      <dgm:spPr/>
    </dgm:pt>
    <dgm:pt modelId="{CE002C5F-95B1-4DE2-A6F6-53A05B3B2AC6}" type="pres">
      <dgm:prSet presAssocID="{3E530176-3814-4057-865D-51C11AE5D33F}" presName="LevelTwoTextNode" presStyleLbl="node2" presStyleIdx="0" presStyleCnt="2" custScaleX="164953" custScaleY="126786">
        <dgm:presLayoutVars>
          <dgm:chPref val="3"/>
        </dgm:presLayoutVars>
      </dgm:prSet>
      <dgm:spPr/>
      <dgm:t>
        <a:bodyPr/>
        <a:lstStyle/>
        <a:p>
          <a:endParaRPr lang="zh-CN" altLang="en-US"/>
        </a:p>
      </dgm:t>
    </dgm:pt>
    <dgm:pt modelId="{235B4097-06A8-4661-8BC9-55F424B38A29}" type="pres">
      <dgm:prSet presAssocID="{3E530176-3814-4057-865D-51C11AE5D33F}" presName="level3hierChild" presStyleCnt="0"/>
      <dgm:spPr/>
    </dgm:pt>
    <dgm:pt modelId="{FD410FE7-42E2-41A4-9CF4-BF5B08151B2F}" type="pres">
      <dgm:prSet presAssocID="{62338925-682A-498A-B719-21AF8128EE2B}" presName="conn2-1" presStyleLbl="parChTrans1D3" presStyleIdx="0" presStyleCnt="6"/>
      <dgm:spPr/>
      <dgm:t>
        <a:bodyPr/>
        <a:lstStyle/>
        <a:p>
          <a:endParaRPr lang="zh-CN" altLang="en-US"/>
        </a:p>
      </dgm:t>
    </dgm:pt>
    <dgm:pt modelId="{FE5F72EC-EA54-46EA-B51F-3B4B5180EA6B}" type="pres">
      <dgm:prSet presAssocID="{62338925-682A-498A-B719-21AF8128EE2B}" presName="connTx" presStyleLbl="parChTrans1D3" presStyleIdx="0" presStyleCnt="6"/>
      <dgm:spPr/>
      <dgm:t>
        <a:bodyPr/>
        <a:lstStyle/>
        <a:p>
          <a:endParaRPr lang="zh-CN" altLang="en-US"/>
        </a:p>
      </dgm:t>
    </dgm:pt>
    <dgm:pt modelId="{199E68CD-5737-4219-98C2-913679EF7740}" type="pres">
      <dgm:prSet presAssocID="{30049BED-095F-44EF-8FD0-9B3B501A45DF}" presName="root2" presStyleCnt="0"/>
      <dgm:spPr/>
    </dgm:pt>
    <dgm:pt modelId="{D4136359-EDF8-4479-9EE5-D43FA597FB95}" type="pres">
      <dgm:prSet presAssocID="{30049BED-095F-44EF-8FD0-9B3B501A45DF}" presName="LevelTwoTextNode" presStyleLbl="node3" presStyleIdx="0" presStyleCnt="6" custScaleX="162122">
        <dgm:presLayoutVars>
          <dgm:chPref val="3"/>
        </dgm:presLayoutVars>
      </dgm:prSet>
      <dgm:spPr/>
      <dgm:t>
        <a:bodyPr/>
        <a:lstStyle/>
        <a:p>
          <a:endParaRPr lang="zh-CN" altLang="en-US"/>
        </a:p>
      </dgm:t>
    </dgm:pt>
    <dgm:pt modelId="{388B7C54-D990-41A2-BF39-8661CA915C5A}" type="pres">
      <dgm:prSet presAssocID="{30049BED-095F-44EF-8FD0-9B3B501A45DF}" presName="level3hierChild" presStyleCnt="0"/>
      <dgm:spPr/>
    </dgm:pt>
    <dgm:pt modelId="{7085F762-2C9D-42D8-A29B-E2DACCC7C06C}" type="pres">
      <dgm:prSet presAssocID="{8823A55E-A4C4-4952-A699-CB805826CF59}" presName="conn2-1" presStyleLbl="parChTrans1D3" presStyleIdx="1" presStyleCnt="6"/>
      <dgm:spPr/>
      <dgm:t>
        <a:bodyPr/>
        <a:lstStyle/>
        <a:p>
          <a:endParaRPr lang="zh-CN" altLang="en-US"/>
        </a:p>
      </dgm:t>
    </dgm:pt>
    <dgm:pt modelId="{B0168297-3F41-43AF-BCAE-633B3306877F}" type="pres">
      <dgm:prSet presAssocID="{8823A55E-A4C4-4952-A699-CB805826CF59}" presName="connTx" presStyleLbl="parChTrans1D3" presStyleIdx="1" presStyleCnt="6"/>
      <dgm:spPr/>
      <dgm:t>
        <a:bodyPr/>
        <a:lstStyle/>
        <a:p>
          <a:endParaRPr lang="zh-CN" altLang="en-US"/>
        </a:p>
      </dgm:t>
    </dgm:pt>
    <dgm:pt modelId="{263AB2E9-C0A3-417A-A08F-396E81BEA0F1}" type="pres">
      <dgm:prSet presAssocID="{BBB108CE-7470-405C-A847-C30A6CC7EC4F}" presName="root2" presStyleCnt="0"/>
      <dgm:spPr/>
    </dgm:pt>
    <dgm:pt modelId="{69A79BD7-9573-43AA-AF67-33284E99BF0D}" type="pres">
      <dgm:prSet presAssocID="{BBB108CE-7470-405C-A847-C30A6CC7EC4F}" presName="LevelTwoTextNode" presStyleLbl="node3" presStyleIdx="1" presStyleCnt="6" custScaleX="162561">
        <dgm:presLayoutVars>
          <dgm:chPref val="3"/>
        </dgm:presLayoutVars>
      </dgm:prSet>
      <dgm:spPr/>
      <dgm:t>
        <a:bodyPr/>
        <a:lstStyle/>
        <a:p>
          <a:endParaRPr lang="zh-CN" altLang="en-US"/>
        </a:p>
      </dgm:t>
    </dgm:pt>
    <dgm:pt modelId="{C2F30DF1-56AF-4EDA-A88F-F525ECBF6824}" type="pres">
      <dgm:prSet presAssocID="{BBB108CE-7470-405C-A847-C30A6CC7EC4F}" presName="level3hierChild" presStyleCnt="0"/>
      <dgm:spPr/>
    </dgm:pt>
    <dgm:pt modelId="{2C60000E-B861-4932-A95F-8B06877FD7E7}" type="pres">
      <dgm:prSet presAssocID="{C2D3090D-47D7-4F32-BA60-36235F3EE6A5}" presName="conn2-1" presStyleLbl="parChTrans1D3" presStyleIdx="2" presStyleCnt="6"/>
      <dgm:spPr/>
      <dgm:t>
        <a:bodyPr/>
        <a:lstStyle/>
        <a:p>
          <a:endParaRPr lang="zh-CN" altLang="en-US"/>
        </a:p>
      </dgm:t>
    </dgm:pt>
    <dgm:pt modelId="{B44B8C1E-7F80-4125-B11A-8865B7D03599}" type="pres">
      <dgm:prSet presAssocID="{C2D3090D-47D7-4F32-BA60-36235F3EE6A5}" presName="connTx" presStyleLbl="parChTrans1D3" presStyleIdx="2" presStyleCnt="6"/>
      <dgm:spPr/>
      <dgm:t>
        <a:bodyPr/>
        <a:lstStyle/>
        <a:p>
          <a:endParaRPr lang="zh-CN" altLang="en-US"/>
        </a:p>
      </dgm:t>
    </dgm:pt>
    <dgm:pt modelId="{08CA498E-38E3-4561-9ED3-D92C873633FA}" type="pres">
      <dgm:prSet presAssocID="{01896A5C-34F5-4E14-B669-A6A5680062FE}" presName="root2" presStyleCnt="0"/>
      <dgm:spPr/>
    </dgm:pt>
    <dgm:pt modelId="{F4CACC4D-2B08-4302-BFA4-4E3B4F235633}" type="pres">
      <dgm:prSet presAssocID="{01896A5C-34F5-4E14-B669-A6A5680062FE}" presName="LevelTwoTextNode" presStyleLbl="node3" presStyleIdx="2" presStyleCnt="6" custScaleX="161357" custLinFactNeighborX="-505" custLinFactNeighborY="-495">
        <dgm:presLayoutVars>
          <dgm:chPref val="3"/>
        </dgm:presLayoutVars>
      </dgm:prSet>
      <dgm:spPr/>
      <dgm:t>
        <a:bodyPr/>
        <a:lstStyle/>
        <a:p>
          <a:endParaRPr lang="zh-CN" altLang="en-US"/>
        </a:p>
      </dgm:t>
    </dgm:pt>
    <dgm:pt modelId="{3998F507-6868-442A-B151-DE6FCD948675}" type="pres">
      <dgm:prSet presAssocID="{01896A5C-34F5-4E14-B669-A6A5680062FE}" presName="level3hierChild" presStyleCnt="0"/>
      <dgm:spPr/>
    </dgm:pt>
    <dgm:pt modelId="{BF996517-B527-4FD6-BB01-914CEF6EEC24}" type="pres">
      <dgm:prSet presAssocID="{109C5804-EBBE-49DF-BC7D-9354A3AE25B3}" presName="conn2-1" presStyleLbl="parChTrans1D3" presStyleIdx="3" presStyleCnt="6"/>
      <dgm:spPr/>
      <dgm:t>
        <a:bodyPr/>
        <a:lstStyle/>
        <a:p>
          <a:endParaRPr lang="zh-CN" altLang="en-US"/>
        </a:p>
      </dgm:t>
    </dgm:pt>
    <dgm:pt modelId="{45993CC1-F532-4432-8E36-C6DE1C45317B}" type="pres">
      <dgm:prSet presAssocID="{109C5804-EBBE-49DF-BC7D-9354A3AE25B3}" presName="connTx" presStyleLbl="parChTrans1D3" presStyleIdx="3" presStyleCnt="6"/>
      <dgm:spPr/>
      <dgm:t>
        <a:bodyPr/>
        <a:lstStyle/>
        <a:p>
          <a:endParaRPr lang="zh-CN" altLang="en-US"/>
        </a:p>
      </dgm:t>
    </dgm:pt>
    <dgm:pt modelId="{45CD16CE-858A-475E-84C4-E3A3834A4AE5}" type="pres">
      <dgm:prSet presAssocID="{1D6B2691-F668-4BD0-85C4-1EFADF3B79E4}" presName="root2" presStyleCnt="0"/>
      <dgm:spPr/>
    </dgm:pt>
    <dgm:pt modelId="{96CE7C66-4071-42C3-BF1F-A00FD169DFC5}" type="pres">
      <dgm:prSet presAssocID="{1D6B2691-F668-4BD0-85C4-1EFADF3B79E4}" presName="LevelTwoTextNode" presStyleLbl="node3" presStyleIdx="3" presStyleCnt="6" custScaleX="161763">
        <dgm:presLayoutVars>
          <dgm:chPref val="3"/>
        </dgm:presLayoutVars>
      </dgm:prSet>
      <dgm:spPr/>
      <dgm:t>
        <a:bodyPr/>
        <a:lstStyle/>
        <a:p>
          <a:endParaRPr lang="zh-CN" altLang="en-US"/>
        </a:p>
      </dgm:t>
    </dgm:pt>
    <dgm:pt modelId="{5A5F54EE-CCEE-459B-B17D-343DA103C4C6}" type="pres">
      <dgm:prSet presAssocID="{1D6B2691-F668-4BD0-85C4-1EFADF3B79E4}" presName="level3hierChild" presStyleCnt="0"/>
      <dgm:spPr/>
    </dgm:pt>
    <dgm:pt modelId="{674EFDCA-68C7-4170-BDCE-96A3107BFB37}" type="pres">
      <dgm:prSet presAssocID="{919A3665-DCF6-4AC0-BE9B-AF2F04832CF3}" presName="conn2-1" presStyleLbl="parChTrans1D2" presStyleIdx="1" presStyleCnt="2"/>
      <dgm:spPr/>
      <dgm:t>
        <a:bodyPr/>
        <a:lstStyle/>
        <a:p>
          <a:endParaRPr lang="zh-CN" altLang="en-US"/>
        </a:p>
      </dgm:t>
    </dgm:pt>
    <dgm:pt modelId="{06022C85-4532-4673-BBB6-EAE49BAA7C93}" type="pres">
      <dgm:prSet presAssocID="{919A3665-DCF6-4AC0-BE9B-AF2F04832CF3}" presName="connTx" presStyleLbl="parChTrans1D2" presStyleIdx="1" presStyleCnt="2"/>
      <dgm:spPr/>
      <dgm:t>
        <a:bodyPr/>
        <a:lstStyle/>
        <a:p>
          <a:endParaRPr lang="zh-CN" altLang="en-US"/>
        </a:p>
      </dgm:t>
    </dgm:pt>
    <dgm:pt modelId="{7E868E8A-09FA-4ADE-846E-3123973E394A}" type="pres">
      <dgm:prSet presAssocID="{FEC5461D-CD4A-4103-B1BC-006A4B0629C4}" presName="root2" presStyleCnt="0"/>
      <dgm:spPr/>
    </dgm:pt>
    <dgm:pt modelId="{9DFDE373-24CF-4B61-B09A-A13C1965DBEF}" type="pres">
      <dgm:prSet presAssocID="{FEC5461D-CD4A-4103-B1BC-006A4B0629C4}" presName="LevelTwoTextNode" presStyleLbl="node2" presStyleIdx="1" presStyleCnt="2" custScaleX="164912" custScaleY="134644" custLinFactNeighborY="8480">
        <dgm:presLayoutVars>
          <dgm:chPref val="3"/>
        </dgm:presLayoutVars>
      </dgm:prSet>
      <dgm:spPr/>
      <dgm:t>
        <a:bodyPr/>
        <a:lstStyle/>
        <a:p>
          <a:endParaRPr lang="zh-CN" altLang="en-US"/>
        </a:p>
      </dgm:t>
    </dgm:pt>
    <dgm:pt modelId="{0D9E77E8-DE7C-4FE9-8B13-E7A2C919508B}" type="pres">
      <dgm:prSet presAssocID="{FEC5461D-CD4A-4103-B1BC-006A4B0629C4}" presName="level3hierChild" presStyleCnt="0"/>
      <dgm:spPr/>
    </dgm:pt>
    <dgm:pt modelId="{CE015A70-4FCD-4A03-8CAA-64521116719F}" type="pres">
      <dgm:prSet presAssocID="{124F7C79-862E-432E-A57F-5F80659EDB93}" presName="conn2-1" presStyleLbl="parChTrans1D3" presStyleIdx="4" presStyleCnt="6"/>
      <dgm:spPr/>
      <dgm:t>
        <a:bodyPr/>
        <a:lstStyle/>
        <a:p>
          <a:endParaRPr lang="zh-CN" altLang="en-US"/>
        </a:p>
      </dgm:t>
    </dgm:pt>
    <dgm:pt modelId="{14D1289F-6C45-4D24-9CCA-D0976BF09B26}" type="pres">
      <dgm:prSet presAssocID="{124F7C79-862E-432E-A57F-5F80659EDB93}" presName="connTx" presStyleLbl="parChTrans1D3" presStyleIdx="4" presStyleCnt="6"/>
      <dgm:spPr/>
      <dgm:t>
        <a:bodyPr/>
        <a:lstStyle/>
        <a:p>
          <a:endParaRPr lang="zh-CN" altLang="en-US"/>
        </a:p>
      </dgm:t>
    </dgm:pt>
    <dgm:pt modelId="{3339E414-236A-46E5-A226-F5CAA201EF99}" type="pres">
      <dgm:prSet presAssocID="{CA9D2815-34E9-41F3-9BEA-4C9967A8F7C9}" presName="root2" presStyleCnt="0"/>
      <dgm:spPr/>
    </dgm:pt>
    <dgm:pt modelId="{0289AB24-191B-4CF1-8DC1-976C5AF70009}" type="pres">
      <dgm:prSet presAssocID="{CA9D2815-34E9-41F3-9BEA-4C9967A8F7C9}" presName="LevelTwoTextNode" presStyleLbl="node3" presStyleIdx="4" presStyleCnt="6" custScaleX="162273" custScaleY="107091" custLinFactNeighborX="-709" custLinFactNeighborY="1129">
        <dgm:presLayoutVars>
          <dgm:chPref val="3"/>
        </dgm:presLayoutVars>
      </dgm:prSet>
      <dgm:spPr/>
      <dgm:t>
        <a:bodyPr/>
        <a:lstStyle/>
        <a:p>
          <a:endParaRPr lang="zh-CN" altLang="en-US"/>
        </a:p>
      </dgm:t>
    </dgm:pt>
    <dgm:pt modelId="{6A6772E2-0D73-4ECF-8E29-C177B018E91A}" type="pres">
      <dgm:prSet presAssocID="{CA9D2815-34E9-41F3-9BEA-4C9967A8F7C9}" presName="level3hierChild" presStyleCnt="0"/>
      <dgm:spPr/>
    </dgm:pt>
    <dgm:pt modelId="{64F87EEF-56A9-4BE0-B2CE-8E96D155BB82}" type="pres">
      <dgm:prSet presAssocID="{90B97B80-9C70-420B-A824-F60E43580F37}" presName="conn2-1" presStyleLbl="parChTrans1D3" presStyleIdx="5" presStyleCnt="6"/>
      <dgm:spPr/>
      <dgm:t>
        <a:bodyPr/>
        <a:lstStyle/>
        <a:p>
          <a:endParaRPr lang="zh-CN" altLang="en-US"/>
        </a:p>
      </dgm:t>
    </dgm:pt>
    <dgm:pt modelId="{87136BD1-F71E-4DE5-92F7-015B055DBA74}" type="pres">
      <dgm:prSet presAssocID="{90B97B80-9C70-420B-A824-F60E43580F37}" presName="connTx" presStyleLbl="parChTrans1D3" presStyleIdx="5" presStyleCnt="6"/>
      <dgm:spPr/>
      <dgm:t>
        <a:bodyPr/>
        <a:lstStyle/>
        <a:p>
          <a:endParaRPr lang="zh-CN" altLang="en-US"/>
        </a:p>
      </dgm:t>
    </dgm:pt>
    <dgm:pt modelId="{AC4AF210-9D08-4798-AA9B-A8F648FAB4E7}" type="pres">
      <dgm:prSet presAssocID="{3BE0B337-D8EC-4A13-8BF6-1D4970BF3C28}" presName="root2" presStyleCnt="0"/>
      <dgm:spPr/>
    </dgm:pt>
    <dgm:pt modelId="{6BAAD972-3BCB-42B7-BF41-1169DF3EE62B}" type="pres">
      <dgm:prSet presAssocID="{3BE0B337-D8EC-4A13-8BF6-1D4970BF3C28}" presName="LevelTwoTextNode" presStyleLbl="node3" presStyleIdx="5" presStyleCnt="6" custScaleX="162359" custScaleY="98154" custLinFactNeighborX="-15" custLinFactNeighborY="8618">
        <dgm:presLayoutVars>
          <dgm:chPref val="3"/>
        </dgm:presLayoutVars>
      </dgm:prSet>
      <dgm:spPr/>
      <dgm:t>
        <a:bodyPr/>
        <a:lstStyle/>
        <a:p>
          <a:endParaRPr lang="zh-CN" altLang="en-US"/>
        </a:p>
      </dgm:t>
    </dgm:pt>
    <dgm:pt modelId="{1A793B41-6D16-4BD6-AAAD-269A364B5E4D}" type="pres">
      <dgm:prSet presAssocID="{3BE0B337-D8EC-4A13-8BF6-1D4970BF3C28}" presName="level3hierChild" presStyleCnt="0"/>
      <dgm:spPr/>
    </dgm:pt>
  </dgm:ptLst>
  <dgm:cxnLst>
    <dgm:cxn modelId="{4A19FCB4-C070-4E15-B0F3-2511DC2975EE}" type="presOf" srcId="{62338925-682A-498A-B719-21AF8128EE2B}" destId="{FE5F72EC-EA54-46EA-B51F-3B4B5180EA6B}" srcOrd="1" destOrd="0" presId="urn:microsoft.com/office/officeart/2005/8/layout/hierarchy2"/>
    <dgm:cxn modelId="{417885E2-6E46-47AC-A426-35CD0F17F554}" type="presOf" srcId="{1D6B2691-F668-4BD0-85C4-1EFADF3B79E4}" destId="{96CE7C66-4071-42C3-BF1F-A00FD169DFC5}" srcOrd="0" destOrd="0" presId="urn:microsoft.com/office/officeart/2005/8/layout/hierarchy2"/>
    <dgm:cxn modelId="{6A8533CC-5B57-4F9E-912B-2B56B5FE2318}" type="presOf" srcId="{91A5A9EA-9A69-4683-87FF-DC7468A2B49B}" destId="{6743F576-D6E5-427C-83FF-4E2CB4D05553}" srcOrd="0" destOrd="0" presId="urn:microsoft.com/office/officeart/2005/8/layout/hierarchy2"/>
    <dgm:cxn modelId="{D9DD4BA3-0261-43BE-9E1C-C9822758F477}" type="presOf" srcId="{124F7C79-862E-432E-A57F-5F80659EDB93}" destId="{14D1289F-6C45-4D24-9CCA-D0976BF09B26}" srcOrd="1" destOrd="0" presId="urn:microsoft.com/office/officeart/2005/8/layout/hierarchy2"/>
    <dgm:cxn modelId="{D9E24984-53E6-432C-8975-206AFF71DFBE}" type="presOf" srcId="{3E530176-3814-4057-865D-51C11AE5D33F}" destId="{CE002C5F-95B1-4DE2-A6F6-53A05B3B2AC6}" srcOrd="0" destOrd="0" presId="urn:microsoft.com/office/officeart/2005/8/layout/hierarchy2"/>
    <dgm:cxn modelId="{4C1DF9CA-8A43-4B8E-A31D-659531BFD41F}" type="presOf" srcId="{30049BED-095F-44EF-8FD0-9B3B501A45DF}" destId="{D4136359-EDF8-4479-9EE5-D43FA597FB95}" srcOrd="0" destOrd="0" presId="urn:microsoft.com/office/officeart/2005/8/layout/hierarchy2"/>
    <dgm:cxn modelId="{DB2378F0-AEAE-401B-8905-38844C5E9A27}" type="presOf" srcId="{D66B3D13-86D6-4162-9E6D-2CD00D8F8BDB}" destId="{DD40FEDD-68D1-4B66-908D-1EE84B50EF00}" srcOrd="1" destOrd="0" presId="urn:microsoft.com/office/officeart/2005/8/layout/hierarchy2"/>
    <dgm:cxn modelId="{F1E6C489-3911-460B-88A6-131D81EF14BA}" type="presOf" srcId="{747B8F1F-3534-4172-9730-304F8E771A93}" destId="{995525CA-5915-4287-9A5C-E0DBBF1A5AA5}" srcOrd="0" destOrd="0" presId="urn:microsoft.com/office/officeart/2005/8/layout/hierarchy2"/>
    <dgm:cxn modelId="{4C19ECF6-C831-4E6E-9595-246A182A08AA}" srcId="{91A5A9EA-9A69-4683-87FF-DC7468A2B49B}" destId="{FEC5461D-CD4A-4103-B1BC-006A4B0629C4}" srcOrd="1" destOrd="0" parTransId="{919A3665-DCF6-4AC0-BE9B-AF2F04832CF3}" sibTransId="{21555A73-51F9-4FF2-9BF4-691AE4E29CF0}"/>
    <dgm:cxn modelId="{F11ACCDA-11DC-440D-B7AF-47E83B8A5032}" type="presOf" srcId="{62338925-682A-498A-B719-21AF8128EE2B}" destId="{FD410FE7-42E2-41A4-9CF4-BF5B08151B2F}" srcOrd="0" destOrd="0" presId="urn:microsoft.com/office/officeart/2005/8/layout/hierarchy2"/>
    <dgm:cxn modelId="{28D352A3-EB48-45BE-BDB0-EA592D16A739}" type="presOf" srcId="{C2D3090D-47D7-4F32-BA60-36235F3EE6A5}" destId="{B44B8C1E-7F80-4125-B11A-8865B7D03599}" srcOrd="1" destOrd="0" presId="urn:microsoft.com/office/officeart/2005/8/layout/hierarchy2"/>
    <dgm:cxn modelId="{96A1464F-6E56-4DA0-B9F0-79B437467336}" type="presOf" srcId="{90B97B80-9C70-420B-A824-F60E43580F37}" destId="{64F87EEF-56A9-4BE0-B2CE-8E96D155BB82}" srcOrd="0" destOrd="0" presId="urn:microsoft.com/office/officeart/2005/8/layout/hierarchy2"/>
    <dgm:cxn modelId="{8D3B93F1-34CA-4C43-B223-D5FF56FAE3AF}" type="presOf" srcId="{919A3665-DCF6-4AC0-BE9B-AF2F04832CF3}" destId="{06022C85-4532-4673-BBB6-EAE49BAA7C93}" srcOrd="1" destOrd="0" presId="urn:microsoft.com/office/officeart/2005/8/layout/hierarchy2"/>
    <dgm:cxn modelId="{D0CEC51D-6BFF-4EE8-BC80-B705F142629E}" srcId="{3E530176-3814-4057-865D-51C11AE5D33F}" destId="{01896A5C-34F5-4E14-B669-A6A5680062FE}" srcOrd="2" destOrd="0" parTransId="{C2D3090D-47D7-4F32-BA60-36235F3EE6A5}" sibTransId="{A1F78EF2-8741-4614-A863-6D2353DFC27F}"/>
    <dgm:cxn modelId="{04D86140-87AB-470D-A577-B55CF6F28C11}" srcId="{91A5A9EA-9A69-4683-87FF-DC7468A2B49B}" destId="{3E530176-3814-4057-865D-51C11AE5D33F}" srcOrd="0" destOrd="0" parTransId="{D66B3D13-86D6-4162-9E6D-2CD00D8F8BDB}" sibTransId="{7AF46E92-B561-4FFF-BC0B-CAACD15B8D84}"/>
    <dgm:cxn modelId="{E82C48FF-EDBE-4EB2-8F91-A09CE2B37F17}" type="presOf" srcId="{124F7C79-862E-432E-A57F-5F80659EDB93}" destId="{CE015A70-4FCD-4A03-8CAA-64521116719F}" srcOrd="0" destOrd="0" presId="urn:microsoft.com/office/officeart/2005/8/layout/hierarchy2"/>
    <dgm:cxn modelId="{798DE3BC-6251-4547-99A3-25785CEC99DD}" type="presOf" srcId="{01896A5C-34F5-4E14-B669-A6A5680062FE}" destId="{F4CACC4D-2B08-4302-BFA4-4E3B4F235633}" srcOrd="0" destOrd="0" presId="urn:microsoft.com/office/officeart/2005/8/layout/hierarchy2"/>
    <dgm:cxn modelId="{F49A5C46-D821-4F04-98FE-C0D06E1EAB66}" type="presOf" srcId="{D66B3D13-86D6-4162-9E6D-2CD00D8F8BDB}" destId="{0F735CF1-02F5-4534-8494-CA2AC9987D9A}" srcOrd="0" destOrd="0" presId="urn:microsoft.com/office/officeart/2005/8/layout/hierarchy2"/>
    <dgm:cxn modelId="{DE333C7D-AB9E-4111-8B30-CF3CE603D1A4}" type="presOf" srcId="{919A3665-DCF6-4AC0-BE9B-AF2F04832CF3}" destId="{674EFDCA-68C7-4170-BDCE-96A3107BFB37}" srcOrd="0" destOrd="0" presId="urn:microsoft.com/office/officeart/2005/8/layout/hierarchy2"/>
    <dgm:cxn modelId="{5EE2D86D-5CF8-4C3D-A96F-2E1FBD9D64A6}" type="presOf" srcId="{CA9D2815-34E9-41F3-9BEA-4C9967A8F7C9}" destId="{0289AB24-191B-4CF1-8DC1-976C5AF70009}" srcOrd="0" destOrd="0" presId="urn:microsoft.com/office/officeart/2005/8/layout/hierarchy2"/>
    <dgm:cxn modelId="{2C341F67-3180-4FC3-A2E1-5511325BC452}" srcId="{747B8F1F-3534-4172-9730-304F8E771A93}" destId="{91A5A9EA-9A69-4683-87FF-DC7468A2B49B}" srcOrd="0" destOrd="0" parTransId="{D7E2DFB2-09B8-4C09-9B11-69C36B4A6739}" sibTransId="{267FC768-F5CB-46C5-966A-89C175657DA6}"/>
    <dgm:cxn modelId="{BFEE8DA6-10F7-451E-BC93-A9D2A0D65887}" type="presOf" srcId="{FEC5461D-CD4A-4103-B1BC-006A4B0629C4}" destId="{9DFDE373-24CF-4B61-B09A-A13C1965DBEF}" srcOrd="0" destOrd="0" presId="urn:microsoft.com/office/officeart/2005/8/layout/hierarchy2"/>
    <dgm:cxn modelId="{89369FD2-02AF-4469-8B9D-9135826D157A}" type="presOf" srcId="{90B97B80-9C70-420B-A824-F60E43580F37}" destId="{87136BD1-F71E-4DE5-92F7-015B055DBA74}" srcOrd="1" destOrd="0" presId="urn:microsoft.com/office/officeart/2005/8/layout/hierarchy2"/>
    <dgm:cxn modelId="{6CF28FDE-090E-4878-AE1B-B946878AC208}" type="presOf" srcId="{109C5804-EBBE-49DF-BC7D-9354A3AE25B3}" destId="{45993CC1-F532-4432-8E36-C6DE1C45317B}" srcOrd="1" destOrd="0" presId="urn:microsoft.com/office/officeart/2005/8/layout/hierarchy2"/>
    <dgm:cxn modelId="{026FAEB0-EA63-4955-BB67-99EEB63E3807}" type="presOf" srcId="{C2D3090D-47D7-4F32-BA60-36235F3EE6A5}" destId="{2C60000E-B861-4932-A95F-8B06877FD7E7}" srcOrd="0" destOrd="0" presId="urn:microsoft.com/office/officeart/2005/8/layout/hierarchy2"/>
    <dgm:cxn modelId="{D93A8647-8958-4DAC-A846-08F9B1C2C90C}" srcId="{3E530176-3814-4057-865D-51C11AE5D33F}" destId="{BBB108CE-7470-405C-A847-C30A6CC7EC4F}" srcOrd="1" destOrd="0" parTransId="{8823A55E-A4C4-4952-A699-CB805826CF59}" sibTransId="{3E433B6F-6ACA-4AF7-8531-997CACDF4B15}"/>
    <dgm:cxn modelId="{65D1DEA6-24DD-4807-A570-27BF421D96BF}" type="presOf" srcId="{BBB108CE-7470-405C-A847-C30A6CC7EC4F}" destId="{69A79BD7-9573-43AA-AF67-33284E99BF0D}" srcOrd="0" destOrd="0" presId="urn:microsoft.com/office/officeart/2005/8/layout/hierarchy2"/>
    <dgm:cxn modelId="{4190A349-5B21-4E4E-894C-38CE589B92DF}" srcId="{3E530176-3814-4057-865D-51C11AE5D33F}" destId="{30049BED-095F-44EF-8FD0-9B3B501A45DF}" srcOrd="0" destOrd="0" parTransId="{62338925-682A-498A-B719-21AF8128EE2B}" sibTransId="{2D870DE8-C8F0-4D9E-B67C-AE1FC00DB30E}"/>
    <dgm:cxn modelId="{52A4A6B7-FD68-49FC-ABE5-19E0B38DA44B}" type="presOf" srcId="{3BE0B337-D8EC-4A13-8BF6-1D4970BF3C28}" destId="{6BAAD972-3BCB-42B7-BF41-1169DF3EE62B}" srcOrd="0" destOrd="0" presId="urn:microsoft.com/office/officeart/2005/8/layout/hierarchy2"/>
    <dgm:cxn modelId="{44EA45E0-5A59-4D5E-951A-718AEF8B98FC}" type="presOf" srcId="{8823A55E-A4C4-4952-A699-CB805826CF59}" destId="{B0168297-3F41-43AF-BCAE-633B3306877F}" srcOrd="1" destOrd="0" presId="urn:microsoft.com/office/officeart/2005/8/layout/hierarchy2"/>
    <dgm:cxn modelId="{4B0B6744-05AD-4253-951E-0DEBADD5A565}" type="presOf" srcId="{8823A55E-A4C4-4952-A699-CB805826CF59}" destId="{7085F762-2C9D-42D8-A29B-E2DACCC7C06C}" srcOrd="0" destOrd="0" presId="urn:microsoft.com/office/officeart/2005/8/layout/hierarchy2"/>
    <dgm:cxn modelId="{4F2CD874-C6D5-489C-B8F2-03BC1E8F0018}" srcId="{FEC5461D-CD4A-4103-B1BC-006A4B0629C4}" destId="{3BE0B337-D8EC-4A13-8BF6-1D4970BF3C28}" srcOrd="1" destOrd="0" parTransId="{90B97B80-9C70-420B-A824-F60E43580F37}" sibTransId="{0841AE31-EE76-434C-8F2D-28F67BE2CF21}"/>
    <dgm:cxn modelId="{4F8633E5-F64D-43AD-AB61-98358A24544A}" srcId="{3E530176-3814-4057-865D-51C11AE5D33F}" destId="{1D6B2691-F668-4BD0-85C4-1EFADF3B79E4}" srcOrd="3" destOrd="0" parTransId="{109C5804-EBBE-49DF-BC7D-9354A3AE25B3}" sibTransId="{33197CED-7094-4D97-8A8D-A71A2472A475}"/>
    <dgm:cxn modelId="{37474621-23AC-41AD-A5EA-5B1782B35B88}" type="presOf" srcId="{109C5804-EBBE-49DF-BC7D-9354A3AE25B3}" destId="{BF996517-B527-4FD6-BB01-914CEF6EEC24}" srcOrd="0" destOrd="0" presId="urn:microsoft.com/office/officeart/2005/8/layout/hierarchy2"/>
    <dgm:cxn modelId="{C97CF7FC-D1C5-4FFE-9E56-0E95E2157D0C}" srcId="{FEC5461D-CD4A-4103-B1BC-006A4B0629C4}" destId="{CA9D2815-34E9-41F3-9BEA-4C9967A8F7C9}" srcOrd="0" destOrd="0" parTransId="{124F7C79-862E-432E-A57F-5F80659EDB93}" sibTransId="{1C00A34A-8235-485A-B1CF-3D64062C552D}"/>
    <dgm:cxn modelId="{BACFD411-0B7C-4BDB-9BD1-C8FD10D083B1}" type="presParOf" srcId="{995525CA-5915-4287-9A5C-E0DBBF1A5AA5}" destId="{946455CC-CF6A-448A-BDF8-8A8A15CF290C}" srcOrd="0" destOrd="0" presId="urn:microsoft.com/office/officeart/2005/8/layout/hierarchy2"/>
    <dgm:cxn modelId="{5486DD56-26E8-4BE6-BBE2-70FA9F0A50A2}" type="presParOf" srcId="{946455CC-CF6A-448A-BDF8-8A8A15CF290C}" destId="{6743F576-D6E5-427C-83FF-4E2CB4D05553}" srcOrd="0" destOrd="0" presId="urn:microsoft.com/office/officeart/2005/8/layout/hierarchy2"/>
    <dgm:cxn modelId="{8E2170D6-35FD-4D86-A53F-6AEAD192FE4B}" type="presParOf" srcId="{946455CC-CF6A-448A-BDF8-8A8A15CF290C}" destId="{D7B7B681-3707-4348-AE51-2F3E108026B2}" srcOrd="1" destOrd="0" presId="urn:microsoft.com/office/officeart/2005/8/layout/hierarchy2"/>
    <dgm:cxn modelId="{DC4F4804-31AC-42C7-97D4-88331E2CC361}" type="presParOf" srcId="{D7B7B681-3707-4348-AE51-2F3E108026B2}" destId="{0F735CF1-02F5-4534-8494-CA2AC9987D9A}" srcOrd="0" destOrd="0" presId="urn:microsoft.com/office/officeart/2005/8/layout/hierarchy2"/>
    <dgm:cxn modelId="{1C8FB239-95A2-4B8E-A9CD-62A7CA6637E9}" type="presParOf" srcId="{0F735CF1-02F5-4534-8494-CA2AC9987D9A}" destId="{DD40FEDD-68D1-4B66-908D-1EE84B50EF00}" srcOrd="0" destOrd="0" presId="urn:microsoft.com/office/officeart/2005/8/layout/hierarchy2"/>
    <dgm:cxn modelId="{DACF94D6-6E1B-431F-A08B-81DBF42C5F47}" type="presParOf" srcId="{D7B7B681-3707-4348-AE51-2F3E108026B2}" destId="{38348462-E6C0-4CB1-B44D-729D8E77375E}" srcOrd="1" destOrd="0" presId="urn:microsoft.com/office/officeart/2005/8/layout/hierarchy2"/>
    <dgm:cxn modelId="{CEDD04BA-7D1C-4299-9A48-5F26E43FF0EC}" type="presParOf" srcId="{38348462-E6C0-4CB1-B44D-729D8E77375E}" destId="{CE002C5F-95B1-4DE2-A6F6-53A05B3B2AC6}" srcOrd="0" destOrd="0" presId="urn:microsoft.com/office/officeart/2005/8/layout/hierarchy2"/>
    <dgm:cxn modelId="{3161977F-421E-4A10-B717-F43AD1963935}" type="presParOf" srcId="{38348462-E6C0-4CB1-B44D-729D8E77375E}" destId="{235B4097-06A8-4661-8BC9-55F424B38A29}" srcOrd="1" destOrd="0" presId="urn:microsoft.com/office/officeart/2005/8/layout/hierarchy2"/>
    <dgm:cxn modelId="{13D9E639-8DD4-4304-834B-B7E73F62FF51}" type="presParOf" srcId="{235B4097-06A8-4661-8BC9-55F424B38A29}" destId="{FD410FE7-42E2-41A4-9CF4-BF5B08151B2F}" srcOrd="0" destOrd="0" presId="urn:microsoft.com/office/officeart/2005/8/layout/hierarchy2"/>
    <dgm:cxn modelId="{98367C2E-79B8-4F6F-B55D-E0C316B53F59}" type="presParOf" srcId="{FD410FE7-42E2-41A4-9CF4-BF5B08151B2F}" destId="{FE5F72EC-EA54-46EA-B51F-3B4B5180EA6B}" srcOrd="0" destOrd="0" presId="urn:microsoft.com/office/officeart/2005/8/layout/hierarchy2"/>
    <dgm:cxn modelId="{CF300192-9969-449C-BCD7-1C35B6F76BB1}" type="presParOf" srcId="{235B4097-06A8-4661-8BC9-55F424B38A29}" destId="{199E68CD-5737-4219-98C2-913679EF7740}" srcOrd="1" destOrd="0" presId="urn:microsoft.com/office/officeart/2005/8/layout/hierarchy2"/>
    <dgm:cxn modelId="{DF3848EA-A223-4DDA-8B91-13FE1D7B7B21}" type="presParOf" srcId="{199E68CD-5737-4219-98C2-913679EF7740}" destId="{D4136359-EDF8-4479-9EE5-D43FA597FB95}" srcOrd="0" destOrd="0" presId="urn:microsoft.com/office/officeart/2005/8/layout/hierarchy2"/>
    <dgm:cxn modelId="{EF9214D4-1A79-4E3D-83DD-B56502E1781A}" type="presParOf" srcId="{199E68CD-5737-4219-98C2-913679EF7740}" destId="{388B7C54-D990-41A2-BF39-8661CA915C5A}" srcOrd="1" destOrd="0" presId="urn:microsoft.com/office/officeart/2005/8/layout/hierarchy2"/>
    <dgm:cxn modelId="{4C8D2F34-3429-43CE-9AE0-094B2FBC0FE9}" type="presParOf" srcId="{235B4097-06A8-4661-8BC9-55F424B38A29}" destId="{7085F762-2C9D-42D8-A29B-E2DACCC7C06C}" srcOrd="2" destOrd="0" presId="urn:microsoft.com/office/officeart/2005/8/layout/hierarchy2"/>
    <dgm:cxn modelId="{A2AF730B-5614-4241-9612-EDA47005CD8F}" type="presParOf" srcId="{7085F762-2C9D-42D8-A29B-E2DACCC7C06C}" destId="{B0168297-3F41-43AF-BCAE-633B3306877F}" srcOrd="0" destOrd="0" presId="urn:microsoft.com/office/officeart/2005/8/layout/hierarchy2"/>
    <dgm:cxn modelId="{DAEA5766-BE80-4A5B-86A1-DF4D812993DF}" type="presParOf" srcId="{235B4097-06A8-4661-8BC9-55F424B38A29}" destId="{263AB2E9-C0A3-417A-A08F-396E81BEA0F1}" srcOrd="3" destOrd="0" presId="urn:microsoft.com/office/officeart/2005/8/layout/hierarchy2"/>
    <dgm:cxn modelId="{52BF6C69-F035-49FF-87FA-DCAEA85E797B}" type="presParOf" srcId="{263AB2E9-C0A3-417A-A08F-396E81BEA0F1}" destId="{69A79BD7-9573-43AA-AF67-33284E99BF0D}" srcOrd="0" destOrd="0" presId="urn:microsoft.com/office/officeart/2005/8/layout/hierarchy2"/>
    <dgm:cxn modelId="{C1DF91E5-E11A-48DC-9ADB-E04B2B8271EC}" type="presParOf" srcId="{263AB2E9-C0A3-417A-A08F-396E81BEA0F1}" destId="{C2F30DF1-56AF-4EDA-A88F-F525ECBF6824}" srcOrd="1" destOrd="0" presId="urn:microsoft.com/office/officeart/2005/8/layout/hierarchy2"/>
    <dgm:cxn modelId="{9AD422BC-AA0E-4157-A84F-82A404C5DFD7}" type="presParOf" srcId="{235B4097-06A8-4661-8BC9-55F424B38A29}" destId="{2C60000E-B861-4932-A95F-8B06877FD7E7}" srcOrd="4" destOrd="0" presId="urn:microsoft.com/office/officeart/2005/8/layout/hierarchy2"/>
    <dgm:cxn modelId="{BD37512A-8491-4969-B1C9-B7DFAC1F0698}" type="presParOf" srcId="{2C60000E-B861-4932-A95F-8B06877FD7E7}" destId="{B44B8C1E-7F80-4125-B11A-8865B7D03599}" srcOrd="0" destOrd="0" presId="urn:microsoft.com/office/officeart/2005/8/layout/hierarchy2"/>
    <dgm:cxn modelId="{754A93F8-D0D3-40B7-94D9-A4341D754ACE}" type="presParOf" srcId="{235B4097-06A8-4661-8BC9-55F424B38A29}" destId="{08CA498E-38E3-4561-9ED3-D92C873633FA}" srcOrd="5" destOrd="0" presId="urn:microsoft.com/office/officeart/2005/8/layout/hierarchy2"/>
    <dgm:cxn modelId="{9FAFC23D-E68D-4AB8-BC4C-684C72ACFAAF}" type="presParOf" srcId="{08CA498E-38E3-4561-9ED3-D92C873633FA}" destId="{F4CACC4D-2B08-4302-BFA4-4E3B4F235633}" srcOrd="0" destOrd="0" presId="urn:microsoft.com/office/officeart/2005/8/layout/hierarchy2"/>
    <dgm:cxn modelId="{7829576B-BFDB-4BB5-9F60-E8271A023705}" type="presParOf" srcId="{08CA498E-38E3-4561-9ED3-D92C873633FA}" destId="{3998F507-6868-442A-B151-DE6FCD948675}" srcOrd="1" destOrd="0" presId="urn:microsoft.com/office/officeart/2005/8/layout/hierarchy2"/>
    <dgm:cxn modelId="{05163E81-0ED6-42BB-B97E-A4965A55780A}" type="presParOf" srcId="{235B4097-06A8-4661-8BC9-55F424B38A29}" destId="{BF996517-B527-4FD6-BB01-914CEF6EEC24}" srcOrd="6" destOrd="0" presId="urn:microsoft.com/office/officeart/2005/8/layout/hierarchy2"/>
    <dgm:cxn modelId="{E0E1683A-236D-4F06-A6EA-C9751CEDA4D3}" type="presParOf" srcId="{BF996517-B527-4FD6-BB01-914CEF6EEC24}" destId="{45993CC1-F532-4432-8E36-C6DE1C45317B}" srcOrd="0" destOrd="0" presId="urn:microsoft.com/office/officeart/2005/8/layout/hierarchy2"/>
    <dgm:cxn modelId="{34983513-3C69-4C85-9726-A0C4C60FD01F}" type="presParOf" srcId="{235B4097-06A8-4661-8BC9-55F424B38A29}" destId="{45CD16CE-858A-475E-84C4-E3A3834A4AE5}" srcOrd="7" destOrd="0" presId="urn:microsoft.com/office/officeart/2005/8/layout/hierarchy2"/>
    <dgm:cxn modelId="{8FB08598-8B25-45BB-800E-092C4A65F113}" type="presParOf" srcId="{45CD16CE-858A-475E-84C4-E3A3834A4AE5}" destId="{96CE7C66-4071-42C3-BF1F-A00FD169DFC5}" srcOrd="0" destOrd="0" presId="urn:microsoft.com/office/officeart/2005/8/layout/hierarchy2"/>
    <dgm:cxn modelId="{6BA578A6-ACB9-4CD1-827F-8E0091674C4D}" type="presParOf" srcId="{45CD16CE-858A-475E-84C4-E3A3834A4AE5}" destId="{5A5F54EE-CCEE-459B-B17D-343DA103C4C6}" srcOrd="1" destOrd="0" presId="urn:microsoft.com/office/officeart/2005/8/layout/hierarchy2"/>
    <dgm:cxn modelId="{0CBB6F08-FCBE-4C13-A218-C5BF2603E89D}" type="presParOf" srcId="{D7B7B681-3707-4348-AE51-2F3E108026B2}" destId="{674EFDCA-68C7-4170-BDCE-96A3107BFB37}" srcOrd="2" destOrd="0" presId="urn:microsoft.com/office/officeart/2005/8/layout/hierarchy2"/>
    <dgm:cxn modelId="{D4FFBA83-E702-4219-9667-0EDA67987B8E}" type="presParOf" srcId="{674EFDCA-68C7-4170-BDCE-96A3107BFB37}" destId="{06022C85-4532-4673-BBB6-EAE49BAA7C93}" srcOrd="0" destOrd="0" presId="urn:microsoft.com/office/officeart/2005/8/layout/hierarchy2"/>
    <dgm:cxn modelId="{CEECAA75-AB83-4E15-9BDB-E1CF703F2D74}" type="presParOf" srcId="{D7B7B681-3707-4348-AE51-2F3E108026B2}" destId="{7E868E8A-09FA-4ADE-846E-3123973E394A}" srcOrd="3" destOrd="0" presId="urn:microsoft.com/office/officeart/2005/8/layout/hierarchy2"/>
    <dgm:cxn modelId="{DC4B9A82-669C-49BC-96EF-E5CEBC3058D0}" type="presParOf" srcId="{7E868E8A-09FA-4ADE-846E-3123973E394A}" destId="{9DFDE373-24CF-4B61-B09A-A13C1965DBEF}" srcOrd="0" destOrd="0" presId="urn:microsoft.com/office/officeart/2005/8/layout/hierarchy2"/>
    <dgm:cxn modelId="{1C85EB09-9632-4A36-B389-D53627B9CC6E}" type="presParOf" srcId="{7E868E8A-09FA-4ADE-846E-3123973E394A}" destId="{0D9E77E8-DE7C-4FE9-8B13-E7A2C919508B}" srcOrd="1" destOrd="0" presId="urn:microsoft.com/office/officeart/2005/8/layout/hierarchy2"/>
    <dgm:cxn modelId="{14C18BA3-125D-432E-950F-282507864830}" type="presParOf" srcId="{0D9E77E8-DE7C-4FE9-8B13-E7A2C919508B}" destId="{CE015A70-4FCD-4A03-8CAA-64521116719F}" srcOrd="0" destOrd="0" presId="urn:microsoft.com/office/officeart/2005/8/layout/hierarchy2"/>
    <dgm:cxn modelId="{1CC98D21-598E-41E6-A6A1-F4B9F394C5BD}" type="presParOf" srcId="{CE015A70-4FCD-4A03-8CAA-64521116719F}" destId="{14D1289F-6C45-4D24-9CCA-D0976BF09B26}" srcOrd="0" destOrd="0" presId="urn:microsoft.com/office/officeart/2005/8/layout/hierarchy2"/>
    <dgm:cxn modelId="{D60C7CAE-B86C-4DE6-B3EF-F3088E0145E2}" type="presParOf" srcId="{0D9E77E8-DE7C-4FE9-8B13-E7A2C919508B}" destId="{3339E414-236A-46E5-A226-F5CAA201EF99}" srcOrd="1" destOrd="0" presId="urn:microsoft.com/office/officeart/2005/8/layout/hierarchy2"/>
    <dgm:cxn modelId="{5A830E4A-7904-4E12-A854-6EF25F1C8A26}" type="presParOf" srcId="{3339E414-236A-46E5-A226-F5CAA201EF99}" destId="{0289AB24-191B-4CF1-8DC1-976C5AF70009}" srcOrd="0" destOrd="0" presId="urn:microsoft.com/office/officeart/2005/8/layout/hierarchy2"/>
    <dgm:cxn modelId="{EBCE378B-C6D4-4F6B-8E46-3CFE0D8241D4}" type="presParOf" srcId="{3339E414-236A-46E5-A226-F5CAA201EF99}" destId="{6A6772E2-0D73-4ECF-8E29-C177B018E91A}" srcOrd="1" destOrd="0" presId="urn:microsoft.com/office/officeart/2005/8/layout/hierarchy2"/>
    <dgm:cxn modelId="{B6FBA2DD-FBEB-4E72-873D-AC5420925B20}" type="presParOf" srcId="{0D9E77E8-DE7C-4FE9-8B13-E7A2C919508B}" destId="{64F87EEF-56A9-4BE0-B2CE-8E96D155BB82}" srcOrd="2" destOrd="0" presId="urn:microsoft.com/office/officeart/2005/8/layout/hierarchy2"/>
    <dgm:cxn modelId="{27A44048-3358-4AB3-BF0C-57C0C9A0BEED}" type="presParOf" srcId="{64F87EEF-56A9-4BE0-B2CE-8E96D155BB82}" destId="{87136BD1-F71E-4DE5-92F7-015B055DBA74}" srcOrd="0" destOrd="0" presId="urn:microsoft.com/office/officeart/2005/8/layout/hierarchy2"/>
    <dgm:cxn modelId="{1D619F8E-5098-434A-AA79-7D945A07001C}" type="presParOf" srcId="{0D9E77E8-DE7C-4FE9-8B13-E7A2C919508B}" destId="{AC4AF210-9D08-4798-AA9B-A8F648FAB4E7}" srcOrd="3" destOrd="0" presId="urn:microsoft.com/office/officeart/2005/8/layout/hierarchy2"/>
    <dgm:cxn modelId="{3F1C101A-0BDD-4296-9610-29D20B6B0A4C}" type="presParOf" srcId="{AC4AF210-9D08-4798-AA9B-A8F648FAB4E7}" destId="{6BAAD972-3BCB-42B7-BF41-1169DF3EE62B}" srcOrd="0" destOrd="0" presId="urn:microsoft.com/office/officeart/2005/8/layout/hierarchy2"/>
    <dgm:cxn modelId="{FFD6B9FA-7CE4-4F0E-A7F0-2785C7953B95}" type="presParOf" srcId="{AC4AF210-9D08-4798-AA9B-A8F648FAB4E7}" destId="{1A793B41-6D16-4BD6-AAAD-269A364B5E4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7B8F1F-3534-4172-9730-304F8E771A9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91A5A9EA-9A69-4683-87FF-DC7468A2B49B}">
      <dgm:prSet phldrT="[文本]" custT="1">
        <dgm:style>
          <a:lnRef idx="0">
            <a:schemeClr val="accent2"/>
          </a:lnRef>
          <a:fillRef idx="3">
            <a:schemeClr val="accent2"/>
          </a:fillRef>
          <a:effectRef idx="3">
            <a:schemeClr val="accent2"/>
          </a:effectRef>
          <a:fontRef idx="minor">
            <a:schemeClr val="lt1"/>
          </a:fontRef>
        </dgm:style>
      </dgm:prSet>
      <dgm:spPr/>
      <dgm:t>
        <a:bodyPr/>
        <a:lstStyle/>
        <a:p>
          <a:pPr>
            <a:lnSpc>
              <a:spcPct val="110000"/>
            </a:lnSpc>
            <a:spcAft>
              <a:spcPts val="0"/>
            </a:spcAft>
          </a:pPr>
          <a:r>
            <a:rPr lang="zh-CN" altLang="en-US" sz="1800" b="1" dirty="0" smtClean="0"/>
            <a:t>计算机学科</a:t>
          </a:r>
          <a:endParaRPr lang="en-US" altLang="zh-CN" sz="1800" b="1" dirty="0" smtClean="0"/>
        </a:p>
        <a:p>
          <a:pPr>
            <a:lnSpc>
              <a:spcPct val="110000"/>
            </a:lnSpc>
            <a:spcAft>
              <a:spcPts val="0"/>
            </a:spcAft>
          </a:pPr>
          <a:r>
            <a:rPr lang="zh-CN" altLang="en-US" sz="1800" b="1" dirty="0" smtClean="0"/>
            <a:t>科研体系</a:t>
          </a:r>
          <a:endParaRPr lang="en-US" altLang="zh-CN" sz="1800" b="1" dirty="0" smtClean="0"/>
        </a:p>
      </dgm:t>
    </dgm:pt>
    <dgm:pt modelId="{D7E2DFB2-09B8-4C09-9B11-69C36B4A6739}" type="parTrans" cxnId="{2C341F67-3180-4FC3-A2E1-5511325BC452}">
      <dgm:prSet/>
      <dgm:spPr/>
      <dgm:t>
        <a:bodyPr/>
        <a:lstStyle/>
        <a:p>
          <a:endParaRPr lang="zh-CN" altLang="en-US" sz="2000"/>
        </a:p>
      </dgm:t>
    </dgm:pt>
    <dgm:pt modelId="{267FC768-F5CB-46C5-966A-89C175657DA6}" type="sibTrans" cxnId="{2C341F67-3180-4FC3-A2E1-5511325BC452}">
      <dgm:prSet/>
      <dgm:spPr/>
      <dgm:t>
        <a:bodyPr/>
        <a:lstStyle/>
        <a:p>
          <a:endParaRPr lang="zh-CN" altLang="en-US" sz="2000"/>
        </a:p>
      </dgm:t>
    </dgm:pt>
    <dgm:pt modelId="{30049BED-095F-44EF-8FD0-9B3B501A45DF}">
      <dgm:prSet phldrT="[文本]" custT="1">
        <dgm:style>
          <a:lnRef idx="1">
            <a:schemeClr val="dk1"/>
          </a:lnRef>
          <a:fillRef idx="2">
            <a:schemeClr val="dk1"/>
          </a:fillRef>
          <a:effectRef idx="1">
            <a:schemeClr val="dk1"/>
          </a:effectRef>
          <a:fontRef idx="minor">
            <a:schemeClr val="dk1"/>
          </a:fontRef>
        </dgm:style>
      </dgm:prSet>
      <dgm:spPr>
        <a:ln/>
      </dgm:spPr>
      <dgm:t>
        <a:bodyPr/>
        <a:lstStyle/>
        <a:p>
          <a:r>
            <a:rPr lang="zh-CN" altLang="en-US" sz="1800" b="1" dirty="0" smtClean="0"/>
            <a:t>数据库与信息系统研究室</a:t>
          </a:r>
          <a:endParaRPr lang="zh-CN" altLang="en-US" sz="1800" b="1" dirty="0"/>
        </a:p>
      </dgm:t>
    </dgm:pt>
    <dgm:pt modelId="{62338925-682A-498A-B719-21AF8128EE2B}" type="parTrans" cxnId="{4190A349-5B21-4E4E-894C-38CE589B92DF}">
      <dgm:prSet custT="1"/>
      <dgm:spPr/>
      <dgm:t>
        <a:bodyPr/>
        <a:lstStyle/>
        <a:p>
          <a:endParaRPr lang="zh-CN" altLang="en-US" sz="1800" b="1"/>
        </a:p>
      </dgm:t>
    </dgm:pt>
    <dgm:pt modelId="{2D870DE8-C8F0-4D9E-B67C-AE1FC00DB30E}" type="sibTrans" cxnId="{4190A349-5B21-4E4E-894C-38CE589B92DF}">
      <dgm:prSet/>
      <dgm:spPr/>
      <dgm:t>
        <a:bodyPr/>
        <a:lstStyle/>
        <a:p>
          <a:endParaRPr lang="zh-CN" altLang="en-US" sz="2000"/>
        </a:p>
      </dgm:t>
    </dgm:pt>
    <dgm:pt modelId="{CA9D2815-34E9-41F3-9BEA-4C9967A8F7C9}">
      <dgm:prSet phldrT="[文本]" custT="1">
        <dgm:style>
          <a:lnRef idx="1">
            <a:schemeClr val="dk1"/>
          </a:lnRef>
          <a:fillRef idx="2">
            <a:schemeClr val="dk1"/>
          </a:fillRef>
          <a:effectRef idx="1">
            <a:schemeClr val="dk1"/>
          </a:effectRef>
          <a:fontRef idx="minor">
            <a:schemeClr val="dk1"/>
          </a:fontRef>
        </dgm:style>
      </dgm:prSet>
      <dgm:spPr>
        <a:ln/>
      </dgm:spPr>
      <dgm:t>
        <a:bodyPr/>
        <a:lstStyle/>
        <a:p>
          <a:pPr>
            <a:spcAft>
              <a:spcPts val="0"/>
            </a:spcAft>
          </a:pPr>
          <a:r>
            <a:rPr lang="zh-CN" altLang="en-US" sz="1800" b="1" dirty="0" smtClean="0"/>
            <a:t>嵌入式系统与信息安全研究室</a:t>
          </a:r>
          <a:endParaRPr lang="zh-CN" altLang="en-US" sz="1800" b="1" dirty="0"/>
        </a:p>
      </dgm:t>
    </dgm:pt>
    <dgm:pt modelId="{124F7C79-862E-432E-A57F-5F80659EDB93}" type="parTrans" cxnId="{C97CF7FC-D1C5-4FFE-9E56-0E95E2157D0C}">
      <dgm:prSet custT="1"/>
      <dgm:spPr/>
      <dgm:t>
        <a:bodyPr/>
        <a:lstStyle/>
        <a:p>
          <a:endParaRPr lang="zh-CN" altLang="en-US" sz="1800" b="1"/>
        </a:p>
      </dgm:t>
    </dgm:pt>
    <dgm:pt modelId="{1C00A34A-8235-485A-B1CF-3D64062C552D}" type="sibTrans" cxnId="{C97CF7FC-D1C5-4FFE-9E56-0E95E2157D0C}">
      <dgm:prSet/>
      <dgm:spPr/>
      <dgm:t>
        <a:bodyPr/>
        <a:lstStyle/>
        <a:p>
          <a:endParaRPr lang="zh-CN" altLang="en-US" sz="2000"/>
        </a:p>
      </dgm:t>
    </dgm:pt>
    <dgm:pt modelId="{B6CF8F42-40C7-4881-B5D9-C7CF50C1C814}">
      <dgm:prSet phldrT="[文本]" custT="1">
        <dgm:style>
          <a:lnRef idx="1">
            <a:schemeClr val="dk1"/>
          </a:lnRef>
          <a:fillRef idx="2">
            <a:schemeClr val="dk1"/>
          </a:fillRef>
          <a:effectRef idx="1">
            <a:schemeClr val="dk1"/>
          </a:effectRef>
          <a:fontRef idx="minor">
            <a:schemeClr val="dk1"/>
          </a:fontRef>
        </dgm:style>
      </dgm:prSet>
      <dgm:spPr>
        <a:ln/>
      </dgm:spPr>
      <dgm:t>
        <a:bodyPr/>
        <a:lstStyle/>
        <a:p>
          <a:r>
            <a:rPr lang="zh-CN" altLang="en-US" sz="1800" b="1" dirty="0" smtClean="0"/>
            <a:t>计算机网络与信息安全研究室</a:t>
          </a:r>
          <a:endParaRPr lang="zh-CN" altLang="en-US" sz="1800" b="1" dirty="0"/>
        </a:p>
      </dgm:t>
    </dgm:pt>
    <dgm:pt modelId="{517F7DD5-E4BC-44BD-A26E-CA7A9C1EB0FF}" type="parTrans" cxnId="{64A4C445-D2AA-4DB6-A5AC-041E62171AB1}">
      <dgm:prSet/>
      <dgm:spPr/>
      <dgm:t>
        <a:bodyPr/>
        <a:lstStyle/>
        <a:p>
          <a:endParaRPr lang="zh-CN" altLang="en-US"/>
        </a:p>
      </dgm:t>
    </dgm:pt>
    <dgm:pt modelId="{A0F09C8A-3DC9-4B21-83DF-8C537C7EE980}" type="sibTrans" cxnId="{64A4C445-D2AA-4DB6-A5AC-041E62171AB1}">
      <dgm:prSet/>
      <dgm:spPr/>
      <dgm:t>
        <a:bodyPr/>
        <a:lstStyle/>
        <a:p>
          <a:endParaRPr lang="zh-CN" altLang="en-US"/>
        </a:p>
      </dgm:t>
    </dgm:pt>
    <dgm:pt modelId="{A6C0C648-22B5-4162-B829-8B7AA2FDE6C1}">
      <dgm:prSet phldrT="[文本]" custT="1">
        <dgm:style>
          <a:lnRef idx="1">
            <a:schemeClr val="dk1"/>
          </a:lnRef>
          <a:fillRef idx="2">
            <a:schemeClr val="dk1"/>
          </a:fillRef>
          <a:effectRef idx="1">
            <a:schemeClr val="dk1"/>
          </a:effectRef>
          <a:fontRef idx="minor">
            <a:schemeClr val="dk1"/>
          </a:fontRef>
        </dgm:style>
      </dgm:prSet>
      <dgm:spPr>
        <a:ln/>
      </dgm:spPr>
      <dgm:t>
        <a:bodyPr/>
        <a:lstStyle/>
        <a:p>
          <a:r>
            <a:rPr lang="zh-CN" altLang="en-US" sz="1800" b="1" dirty="0" smtClean="0"/>
            <a:t>并行与分布式处理研究室</a:t>
          </a:r>
          <a:endParaRPr lang="zh-CN" altLang="en-US" sz="1800" b="1" dirty="0"/>
        </a:p>
      </dgm:t>
    </dgm:pt>
    <dgm:pt modelId="{252111A7-6679-4C08-9B22-5DE45B1D525D}" type="parTrans" cxnId="{C24EA0A9-D427-43BF-91B5-F1D320A6C69C}">
      <dgm:prSet/>
      <dgm:spPr/>
      <dgm:t>
        <a:bodyPr/>
        <a:lstStyle/>
        <a:p>
          <a:endParaRPr lang="zh-CN" altLang="en-US"/>
        </a:p>
      </dgm:t>
    </dgm:pt>
    <dgm:pt modelId="{64854A50-2076-43AB-9D6B-CFF09D746725}" type="sibTrans" cxnId="{C24EA0A9-D427-43BF-91B5-F1D320A6C69C}">
      <dgm:prSet/>
      <dgm:spPr/>
      <dgm:t>
        <a:bodyPr/>
        <a:lstStyle/>
        <a:p>
          <a:endParaRPr lang="zh-CN" altLang="en-US"/>
        </a:p>
      </dgm:t>
    </dgm:pt>
    <dgm:pt modelId="{B928DBA7-918E-4319-9C83-D199B62BB2AD}">
      <dgm:prSet phldrT="[文本]" custT="1">
        <dgm:style>
          <a:lnRef idx="0">
            <a:schemeClr val="accent1"/>
          </a:lnRef>
          <a:fillRef idx="3">
            <a:schemeClr val="accent1"/>
          </a:fillRef>
          <a:effectRef idx="3">
            <a:schemeClr val="accent1"/>
          </a:effectRef>
          <a:fontRef idx="minor">
            <a:schemeClr val="lt1"/>
          </a:fontRef>
        </dgm:style>
      </dgm:prSet>
      <dgm:spPr>
        <a:solidFill>
          <a:schemeClr val="accent5">
            <a:lumMod val="50000"/>
          </a:schemeClr>
        </a:solidFill>
        <a:ln/>
        <a:effectLst>
          <a:outerShdw blurRad="50800" dist="38100" dir="2700000" algn="tl" rotWithShape="0">
            <a:prstClr val="black">
              <a:alpha val="40000"/>
            </a:prstClr>
          </a:outerShdw>
        </a:effectLst>
      </dgm:spPr>
      <dgm:t>
        <a:bodyPr/>
        <a:lstStyle/>
        <a:p>
          <a:pPr>
            <a:spcAft>
              <a:spcPts val="0"/>
            </a:spcAft>
          </a:pPr>
          <a:r>
            <a:rPr lang="zh-CN" altLang="en-US" sz="1800" b="1" dirty="0" smtClean="0"/>
            <a:t>机器智能研究所</a:t>
          </a:r>
          <a:endParaRPr lang="zh-CN" altLang="en-US" sz="1800" b="1" dirty="0"/>
        </a:p>
      </dgm:t>
    </dgm:pt>
    <dgm:pt modelId="{874000C9-2B5C-43D1-9106-C6C486E64F3B}" type="parTrans" cxnId="{652EF07F-195B-49FC-9AD1-435E80C102F1}">
      <dgm:prSet/>
      <dgm:spPr/>
      <dgm:t>
        <a:bodyPr/>
        <a:lstStyle/>
        <a:p>
          <a:endParaRPr lang="zh-CN" altLang="en-US"/>
        </a:p>
      </dgm:t>
    </dgm:pt>
    <dgm:pt modelId="{021CD390-8308-443E-A355-89E5EAE30E02}" type="sibTrans" cxnId="{652EF07F-195B-49FC-9AD1-435E80C102F1}">
      <dgm:prSet/>
      <dgm:spPr/>
      <dgm:t>
        <a:bodyPr/>
        <a:lstStyle/>
        <a:p>
          <a:endParaRPr lang="zh-CN" altLang="en-US"/>
        </a:p>
      </dgm:t>
    </dgm:pt>
    <dgm:pt modelId="{556EEBDE-7CD7-4245-B8E4-C23240EADC14}">
      <dgm:prSet phldrT="[文本]" custT="1">
        <dgm:style>
          <a:lnRef idx="1">
            <a:schemeClr val="dk1"/>
          </a:lnRef>
          <a:fillRef idx="2">
            <a:schemeClr val="dk1"/>
          </a:fillRef>
          <a:effectRef idx="1">
            <a:schemeClr val="dk1"/>
          </a:effectRef>
          <a:fontRef idx="minor">
            <a:schemeClr val="dk1"/>
          </a:fontRef>
        </dgm:style>
      </dgm:prSet>
      <dgm:spPr>
        <a:ln/>
      </dgm:spPr>
      <dgm:t>
        <a:bodyPr/>
        <a:lstStyle/>
        <a:p>
          <a:pPr>
            <a:spcAft>
              <a:spcPts val="0"/>
            </a:spcAft>
          </a:pPr>
          <a:r>
            <a:rPr lang="zh-CN" altLang="en-US" sz="1800" b="1" dirty="0" smtClean="0"/>
            <a:t>信息安全新技术研究室</a:t>
          </a:r>
          <a:endParaRPr lang="zh-CN" altLang="en-US" sz="1800" b="1" dirty="0"/>
        </a:p>
      </dgm:t>
    </dgm:pt>
    <dgm:pt modelId="{E8D578E6-6684-47DE-8BBA-83E0FDBB5773}" type="parTrans" cxnId="{CDB067B0-46F3-42C2-AFAA-CB766FD48E15}">
      <dgm:prSet/>
      <dgm:spPr/>
      <dgm:t>
        <a:bodyPr/>
        <a:lstStyle/>
        <a:p>
          <a:endParaRPr lang="zh-CN" altLang="en-US"/>
        </a:p>
      </dgm:t>
    </dgm:pt>
    <dgm:pt modelId="{49C0CA13-CB8D-4BD9-A591-DA1A75175BAA}" type="sibTrans" cxnId="{CDB067B0-46F3-42C2-AFAA-CB766FD48E15}">
      <dgm:prSet/>
      <dgm:spPr/>
      <dgm:t>
        <a:bodyPr/>
        <a:lstStyle/>
        <a:p>
          <a:endParaRPr lang="zh-CN" altLang="en-US"/>
        </a:p>
      </dgm:t>
    </dgm:pt>
    <dgm:pt modelId="{46878D00-B979-48DF-823C-67A3B08363D6}">
      <dgm:prSet phldrT="[文本]" custT="1">
        <dgm:style>
          <a:lnRef idx="1">
            <a:schemeClr val="dk1"/>
          </a:lnRef>
          <a:fillRef idx="2">
            <a:schemeClr val="dk1"/>
          </a:fillRef>
          <a:effectRef idx="1">
            <a:schemeClr val="dk1"/>
          </a:effectRef>
          <a:fontRef idx="minor">
            <a:schemeClr val="dk1"/>
          </a:fontRef>
        </dgm:style>
      </dgm:prSet>
      <dgm:spPr>
        <a:ln/>
      </dgm:spPr>
      <dgm:t>
        <a:bodyPr/>
        <a:lstStyle/>
        <a:p>
          <a:pPr>
            <a:spcAft>
              <a:spcPts val="0"/>
            </a:spcAft>
          </a:pPr>
          <a:r>
            <a:rPr lang="zh-CN" altLang="en-US" sz="1800" b="1" dirty="0" smtClean="0"/>
            <a:t>软件工程与云格计算研究室</a:t>
          </a:r>
          <a:endParaRPr lang="zh-CN" altLang="en-US" sz="1800" b="1" dirty="0"/>
        </a:p>
      </dgm:t>
    </dgm:pt>
    <dgm:pt modelId="{E3D1C167-D299-44EF-AAAD-B73F39A7F9CD}" type="parTrans" cxnId="{324EAA7B-6E83-4E6C-8A30-11E1AB5929A2}">
      <dgm:prSet/>
      <dgm:spPr/>
      <dgm:t>
        <a:bodyPr/>
        <a:lstStyle/>
        <a:p>
          <a:endParaRPr lang="zh-CN" altLang="en-US"/>
        </a:p>
      </dgm:t>
    </dgm:pt>
    <dgm:pt modelId="{0D703816-8BA7-4555-AE1D-36D169529B25}" type="sibTrans" cxnId="{324EAA7B-6E83-4E6C-8A30-11E1AB5929A2}">
      <dgm:prSet/>
      <dgm:spPr/>
      <dgm:t>
        <a:bodyPr/>
        <a:lstStyle/>
        <a:p>
          <a:endParaRPr lang="zh-CN" altLang="en-US"/>
        </a:p>
      </dgm:t>
    </dgm:pt>
    <dgm:pt modelId="{C2E234D4-BD5F-4D60-8387-6002E8089419}">
      <dgm:prSet phldrT="[文本]" custT="1">
        <dgm:style>
          <a:lnRef idx="1">
            <a:schemeClr val="dk1"/>
          </a:lnRef>
          <a:fillRef idx="2">
            <a:schemeClr val="dk1"/>
          </a:fillRef>
          <a:effectRef idx="1">
            <a:schemeClr val="dk1"/>
          </a:effectRef>
          <a:fontRef idx="minor">
            <a:schemeClr val="dk1"/>
          </a:fontRef>
        </dgm:style>
      </dgm:prSet>
      <dgm:spPr>
        <a:ln/>
      </dgm:spPr>
      <dgm:t>
        <a:bodyPr/>
        <a:lstStyle/>
        <a:p>
          <a:r>
            <a:rPr lang="zh-CN" altLang="en-US" sz="1800" b="1" i="0" dirty="0" smtClean="0"/>
            <a:t>并行与分布式软件技术研究室</a:t>
          </a:r>
          <a:endParaRPr lang="zh-CN" altLang="en-US" sz="1800" b="1" dirty="0"/>
        </a:p>
      </dgm:t>
    </dgm:pt>
    <dgm:pt modelId="{6EC1EF77-FE48-4028-8DA0-43CE8BC89903}" type="parTrans" cxnId="{15A3C634-22A6-4ECD-9895-2FF0DA7F4498}">
      <dgm:prSet/>
      <dgm:spPr/>
      <dgm:t>
        <a:bodyPr/>
        <a:lstStyle/>
        <a:p>
          <a:endParaRPr lang="zh-CN" altLang="en-US"/>
        </a:p>
      </dgm:t>
    </dgm:pt>
    <dgm:pt modelId="{81C668B5-9146-470B-BBB5-F59D811D80FE}" type="sibTrans" cxnId="{15A3C634-22A6-4ECD-9895-2FF0DA7F4498}">
      <dgm:prSet/>
      <dgm:spPr/>
      <dgm:t>
        <a:bodyPr/>
        <a:lstStyle/>
        <a:p>
          <a:endParaRPr lang="zh-CN" altLang="en-US"/>
        </a:p>
      </dgm:t>
    </dgm:pt>
    <dgm:pt modelId="{EBDF9D84-7B66-491A-8E95-A0E47983872D}">
      <dgm:prSet phldrT="[文本]" custT="1">
        <dgm:style>
          <a:lnRef idx="0">
            <a:schemeClr val="accent1"/>
          </a:lnRef>
          <a:fillRef idx="3">
            <a:schemeClr val="accent1"/>
          </a:fillRef>
          <a:effectRef idx="3">
            <a:schemeClr val="accent1"/>
          </a:effectRef>
          <a:fontRef idx="minor">
            <a:schemeClr val="lt1"/>
          </a:fontRef>
        </dgm:style>
      </dgm:prSet>
      <dgm:spPr>
        <a:solidFill>
          <a:schemeClr val="accent5">
            <a:lumMod val="50000"/>
          </a:schemeClr>
        </a:solidFill>
        <a:ln/>
        <a:effectLst>
          <a:outerShdw blurRad="50800" dist="38100" dir="2700000" algn="tl" rotWithShape="0">
            <a:prstClr val="black">
              <a:alpha val="40000"/>
            </a:prstClr>
          </a:outerShdw>
        </a:effectLst>
      </dgm:spPr>
      <dgm:t>
        <a:bodyPr/>
        <a:lstStyle/>
        <a:p>
          <a:pPr>
            <a:spcAft>
              <a:spcPts val="0"/>
            </a:spcAft>
          </a:pPr>
          <a:r>
            <a:rPr lang="zh-CN" altLang="en-US" sz="1800" b="1" dirty="0" smtClean="0"/>
            <a:t>大数据研究所</a:t>
          </a:r>
          <a:endParaRPr lang="zh-CN" altLang="en-US" sz="1800" b="1" dirty="0"/>
        </a:p>
      </dgm:t>
    </dgm:pt>
    <dgm:pt modelId="{4B82AE6E-73D9-4AF8-B3B5-681E54D4FDDE}" type="parTrans" cxnId="{A96D3B68-DB3A-4192-A954-7B5E4634F74C}">
      <dgm:prSet/>
      <dgm:spPr/>
      <dgm:t>
        <a:bodyPr/>
        <a:lstStyle/>
        <a:p>
          <a:endParaRPr lang="zh-CN" altLang="en-US"/>
        </a:p>
      </dgm:t>
    </dgm:pt>
    <dgm:pt modelId="{E40C8C74-806D-405D-A4B7-2BF663D82025}" type="sibTrans" cxnId="{A96D3B68-DB3A-4192-A954-7B5E4634F74C}">
      <dgm:prSet/>
      <dgm:spPr/>
      <dgm:t>
        <a:bodyPr/>
        <a:lstStyle/>
        <a:p>
          <a:endParaRPr lang="zh-CN" altLang="en-US"/>
        </a:p>
      </dgm:t>
    </dgm:pt>
    <dgm:pt modelId="{36045857-1B05-4658-A670-432D291F950D}">
      <dgm:prSet phldrT="[文本]" custT="1">
        <dgm:style>
          <a:lnRef idx="1">
            <a:schemeClr val="dk1"/>
          </a:lnRef>
          <a:fillRef idx="2">
            <a:schemeClr val="dk1"/>
          </a:fillRef>
          <a:effectRef idx="1">
            <a:schemeClr val="dk1"/>
          </a:effectRef>
          <a:fontRef idx="minor">
            <a:schemeClr val="dk1"/>
          </a:fontRef>
        </dgm:style>
      </dgm:prSet>
      <dgm:spPr>
        <a:ln/>
      </dgm:spPr>
      <dgm:t>
        <a:bodyPr/>
        <a:lstStyle/>
        <a:p>
          <a:pPr>
            <a:spcAft>
              <a:spcPts val="0"/>
            </a:spcAft>
          </a:pPr>
          <a:r>
            <a:rPr lang="zh-CN" altLang="en-US" sz="1800" b="1" dirty="0" smtClean="0">
              <a:solidFill>
                <a:srgbClr val="10296F"/>
              </a:solidFill>
              <a:latin typeface="+mn-ea"/>
              <a:ea typeface="+mn-ea"/>
              <a:cs typeface="+mn-cs"/>
            </a:rPr>
            <a:t>智能信息处理研究室</a:t>
          </a:r>
          <a:endParaRPr lang="zh-CN" altLang="en-US" sz="1800" b="1" dirty="0">
            <a:latin typeface="+mn-ea"/>
            <a:ea typeface="+mn-ea"/>
          </a:endParaRPr>
        </a:p>
      </dgm:t>
    </dgm:pt>
    <dgm:pt modelId="{4FC8D46B-F524-48DD-A30A-9AD6E0985E78}" type="parTrans" cxnId="{2A039297-911E-4404-BBD0-AAB4069C8F35}">
      <dgm:prSet/>
      <dgm:spPr/>
      <dgm:t>
        <a:bodyPr/>
        <a:lstStyle/>
        <a:p>
          <a:endParaRPr lang="zh-CN" altLang="en-US"/>
        </a:p>
      </dgm:t>
    </dgm:pt>
    <dgm:pt modelId="{991D437A-F655-465E-81D3-C582AEE7324B}" type="sibTrans" cxnId="{2A039297-911E-4404-BBD0-AAB4069C8F35}">
      <dgm:prSet/>
      <dgm:spPr/>
      <dgm:t>
        <a:bodyPr/>
        <a:lstStyle/>
        <a:p>
          <a:endParaRPr lang="zh-CN" altLang="en-US"/>
        </a:p>
      </dgm:t>
    </dgm:pt>
    <dgm:pt modelId="{B94F2B5B-8AED-4EAD-8933-34F37B872636}">
      <dgm:prSet phldrT="[文本]" custT="1">
        <dgm:style>
          <a:lnRef idx="1">
            <a:schemeClr val="dk1"/>
          </a:lnRef>
          <a:fillRef idx="2">
            <a:schemeClr val="dk1"/>
          </a:fillRef>
          <a:effectRef idx="1">
            <a:schemeClr val="dk1"/>
          </a:effectRef>
          <a:fontRef idx="minor">
            <a:schemeClr val="dk1"/>
          </a:fontRef>
        </dgm:style>
      </dgm:prSet>
      <dgm:spPr>
        <a:ln/>
      </dgm:spPr>
      <dgm:t>
        <a:bodyPr/>
        <a:lstStyle/>
        <a:p>
          <a:pPr>
            <a:spcAft>
              <a:spcPts val="0"/>
            </a:spcAft>
          </a:pPr>
          <a:r>
            <a:rPr lang="zh-CN" altLang="en-US" sz="1800" b="1" dirty="0" smtClean="0"/>
            <a:t>多媒体与信息安全技术研究室</a:t>
          </a:r>
          <a:endParaRPr lang="zh-CN" altLang="en-US" sz="1800" b="1" dirty="0"/>
        </a:p>
      </dgm:t>
    </dgm:pt>
    <dgm:pt modelId="{EFD73971-C9DE-43C1-B659-5FCEED84B66E}" type="parTrans" cxnId="{CFAD11F9-10DB-41D3-94A5-59C47F40C6B1}">
      <dgm:prSet/>
      <dgm:spPr/>
      <dgm:t>
        <a:bodyPr/>
        <a:lstStyle/>
        <a:p>
          <a:endParaRPr lang="zh-CN" altLang="en-US"/>
        </a:p>
      </dgm:t>
    </dgm:pt>
    <dgm:pt modelId="{71574CCE-63E5-4E96-8190-C12C01AEF4BA}" type="sibTrans" cxnId="{CFAD11F9-10DB-41D3-94A5-59C47F40C6B1}">
      <dgm:prSet/>
      <dgm:spPr/>
      <dgm:t>
        <a:bodyPr/>
        <a:lstStyle/>
        <a:p>
          <a:endParaRPr lang="zh-CN" altLang="en-US"/>
        </a:p>
      </dgm:t>
    </dgm:pt>
    <dgm:pt modelId="{8DE8D99B-84C9-4D4A-B9BB-238EA9B87657}">
      <dgm:prSet phldrT="[文本]" custT="1">
        <dgm:style>
          <a:lnRef idx="1">
            <a:schemeClr val="dk1"/>
          </a:lnRef>
          <a:fillRef idx="2">
            <a:schemeClr val="dk1"/>
          </a:fillRef>
          <a:effectRef idx="1">
            <a:schemeClr val="dk1"/>
          </a:effectRef>
          <a:fontRef idx="minor">
            <a:schemeClr val="dk1"/>
          </a:fontRef>
        </dgm:style>
      </dgm:prSet>
      <dgm:spPr>
        <a:ln/>
      </dgm:spPr>
      <dgm:t>
        <a:bodyPr/>
        <a:lstStyle/>
        <a:p>
          <a:pPr>
            <a:spcAft>
              <a:spcPts val="0"/>
            </a:spcAft>
          </a:pPr>
          <a:r>
            <a:rPr lang="zh-CN" altLang="en-US" sz="1800" b="1" dirty="0" smtClean="0"/>
            <a:t>软件性能与数据系统研究室</a:t>
          </a:r>
          <a:endParaRPr lang="zh-CN" altLang="en-US" sz="1800" b="1" dirty="0"/>
        </a:p>
      </dgm:t>
    </dgm:pt>
    <dgm:pt modelId="{139B775B-AF2E-4EEF-B2D4-003FC8A7E76F}" type="parTrans" cxnId="{01FD50BE-D355-403F-B1FC-C71AE5FBBADB}">
      <dgm:prSet/>
      <dgm:spPr/>
      <dgm:t>
        <a:bodyPr/>
        <a:lstStyle/>
        <a:p>
          <a:endParaRPr lang="zh-CN" altLang="en-US"/>
        </a:p>
      </dgm:t>
    </dgm:pt>
    <dgm:pt modelId="{A595986C-A7A9-45A5-A02F-D6614793DE3B}" type="sibTrans" cxnId="{01FD50BE-D355-403F-B1FC-C71AE5FBBADB}">
      <dgm:prSet/>
      <dgm:spPr/>
      <dgm:t>
        <a:bodyPr/>
        <a:lstStyle/>
        <a:p>
          <a:endParaRPr lang="zh-CN" altLang="en-US"/>
        </a:p>
      </dgm:t>
    </dgm:pt>
    <dgm:pt modelId="{757F87F0-8DB1-42DA-88C2-AF78FAA71456}">
      <dgm:prSet phldrT="[文本]" custT="1">
        <dgm:style>
          <a:lnRef idx="1">
            <a:schemeClr val="dk1"/>
          </a:lnRef>
          <a:fillRef idx="2">
            <a:schemeClr val="dk1"/>
          </a:fillRef>
          <a:effectRef idx="1">
            <a:schemeClr val="dk1"/>
          </a:effectRef>
          <a:fontRef idx="minor">
            <a:schemeClr val="dk1"/>
          </a:fontRef>
        </dgm:style>
      </dgm:prSet>
      <dgm:spPr>
        <a:ln/>
      </dgm:spPr>
      <dgm:t>
        <a:bodyPr/>
        <a:lstStyle/>
        <a:p>
          <a:pPr>
            <a:spcAft>
              <a:spcPts val="0"/>
            </a:spcAft>
          </a:pPr>
          <a:r>
            <a:rPr lang="zh-CN" altLang="en-US" sz="1800" b="1" dirty="0" smtClean="0"/>
            <a:t>语音及图像处理研究室</a:t>
          </a:r>
          <a:endParaRPr lang="zh-CN" altLang="en-US" sz="1800" b="1" dirty="0"/>
        </a:p>
      </dgm:t>
    </dgm:pt>
    <dgm:pt modelId="{D82F34E0-630E-4641-A497-0BBDE3F0F14E}" type="parTrans" cxnId="{D089BA6D-9F36-460D-BB08-151272E686F9}">
      <dgm:prSet/>
      <dgm:spPr/>
      <dgm:t>
        <a:bodyPr/>
        <a:lstStyle/>
        <a:p>
          <a:endParaRPr lang="zh-CN" altLang="en-US"/>
        </a:p>
      </dgm:t>
    </dgm:pt>
    <dgm:pt modelId="{318FACDB-E1A8-497C-B864-AC6A589707E2}" type="sibTrans" cxnId="{D089BA6D-9F36-460D-BB08-151272E686F9}">
      <dgm:prSet/>
      <dgm:spPr/>
      <dgm:t>
        <a:bodyPr/>
        <a:lstStyle/>
        <a:p>
          <a:endParaRPr lang="zh-CN" altLang="en-US"/>
        </a:p>
      </dgm:t>
    </dgm:pt>
    <dgm:pt modelId="{995525CA-5915-4287-9A5C-E0DBBF1A5AA5}" type="pres">
      <dgm:prSet presAssocID="{747B8F1F-3534-4172-9730-304F8E771A93}" presName="diagram" presStyleCnt="0">
        <dgm:presLayoutVars>
          <dgm:chPref val="1"/>
          <dgm:dir/>
          <dgm:animOne val="branch"/>
          <dgm:animLvl val="lvl"/>
          <dgm:resizeHandles val="exact"/>
        </dgm:presLayoutVars>
      </dgm:prSet>
      <dgm:spPr/>
      <dgm:t>
        <a:bodyPr/>
        <a:lstStyle/>
        <a:p>
          <a:endParaRPr lang="zh-CN" altLang="en-US"/>
        </a:p>
      </dgm:t>
    </dgm:pt>
    <dgm:pt modelId="{946455CC-CF6A-448A-BDF8-8A8A15CF290C}" type="pres">
      <dgm:prSet presAssocID="{91A5A9EA-9A69-4683-87FF-DC7468A2B49B}" presName="root1" presStyleCnt="0"/>
      <dgm:spPr/>
    </dgm:pt>
    <dgm:pt modelId="{6743F576-D6E5-427C-83FF-4E2CB4D05553}" type="pres">
      <dgm:prSet presAssocID="{91A5A9EA-9A69-4683-87FF-DC7468A2B49B}" presName="LevelOneTextNode" presStyleLbl="node0" presStyleIdx="0" presStyleCnt="1" custScaleX="134650" custScaleY="173740" custLinFactNeighborX="-94248">
        <dgm:presLayoutVars>
          <dgm:chPref val="3"/>
        </dgm:presLayoutVars>
      </dgm:prSet>
      <dgm:spPr/>
      <dgm:t>
        <a:bodyPr/>
        <a:lstStyle/>
        <a:p>
          <a:endParaRPr lang="zh-CN" altLang="en-US"/>
        </a:p>
      </dgm:t>
    </dgm:pt>
    <dgm:pt modelId="{D7B7B681-3707-4348-AE51-2F3E108026B2}" type="pres">
      <dgm:prSet presAssocID="{91A5A9EA-9A69-4683-87FF-DC7468A2B49B}" presName="level2hierChild" presStyleCnt="0"/>
      <dgm:spPr/>
    </dgm:pt>
    <dgm:pt modelId="{FD410FE7-42E2-41A4-9CF4-BF5B08151B2F}" type="pres">
      <dgm:prSet presAssocID="{62338925-682A-498A-B719-21AF8128EE2B}" presName="conn2-1" presStyleLbl="parChTrans1D2" presStyleIdx="0" presStyleCnt="13"/>
      <dgm:spPr/>
      <dgm:t>
        <a:bodyPr/>
        <a:lstStyle/>
        <a:p>
          <a:endParaRPr lang="zh-CN" altLang="en-US"/>
        </a:p>
      </dgm:t>
    </dgm:pt>
    <dgm:pt modelId="{FE5F72EC-EA54-46EA-B51F-3B4B5180EA6B}" type="pres">
      <dgm:prSet presAssocID="{62338925-682A-498A-B719-21AF8128EE2B}" presName="connTx" presStyleLbl="parChTrans1D2" presStyleIdx="0" presStyleCnt="13"/>
      <dgm:spPr/>
      <dgm:t>
        <a:bodyPr/>
        <a:lstStyle/>
        <a:p>
          <a:endParaRPr lang="zh-CN" altLang="en-US"/>
        </a:p>
      </dgm:t>
    </dgm:pt>
    <dgm:pt modelId="{199E68CD-5737-4219-98C2-913679EF7740}" type="pres">
      <dgm:prSet presAssocID="{30049BED-095F-44EF-8FD0-9B3B501A45DF}" presName="root2" presStyleCnt="0"/>
      <dgm:spPr/>
    </dgm:pt>
    <dgm:pt modelId="{D4136359-EDF8-4479-9EE5-D43FA597FB95}" type="pres">
      <dgm:prSet presAssocID="{30049BED-095F-44EF-8FD0-9B3B501A45DF}" presName="LevelTwoTextNode" presStyleLbl="node2" presStyleIdx="0" presStyleCnt="13" custScaleX="363838" custScaleY="70266" custLinFactNeighborX="19599" custLinFactNeighborY="2535">
        <dgm:presLayoutVars>
          <dgm:chPref val="3"/>
        </dgm:presLayoutVars>
      </dgm:prSet>
      <dgm:spPr/>
      <dgm:t>
        <a:bodyPr/>
        <a:lstStyle/>
        <a:p>
          <a:endParaRPr lang="zh-CN" altLang="en-US"/>
        </a:p>
      </dgm:t>
    </dgm:pt>
    <dgm:pt modelId="{388B7C54-D990-41A2-BF39-8661CA915C5A}" type="pres">
      <dgm:prSet presAssocID="{30049BED-095F-44EF-8FD0-9B3B501A45DF}" presName="level3hierChild" presStyleCnt="0"/>
      <dgm:spPr/>
    </dgm:pt>
    <dgm:pt modelId="{7259C32B-899F-42AC-BC9E-A92971F45678}" type="pres">
      <dgm:prSet presAssocID="{517F7DD5-E4BC-44BD-A26E-CA7A9C1EB0FF}" presName="conn2-1" presStyleLbl="parChTrans1D2" presStyleIdx="1" presStyleCnt="13"/>
      <dgm:spPr/>
      <dgm:t>
        <a:bodyPr/>
        <a:lstStyle/>
        <a:p>
          <a:endParaRPr lang="zh-CN" altLang="en-US"/>
        </a:p>
      </dgm:t>
    </dgm:pt>
    <dgm:pt modelId="{43814A67-EDF0-4A41-8DF8-3994130C954C}" type="pres">
      <dgm:prSet presAssocID="{517F7DD5-E4BC-44BD-A26E-CA7A9C1EB0FF}" presName="connTx" presStyleLbl="parChTrans1D2" presStyleIdx="1" presStyleCnt="13"/>
      <dgm:spPr/>
      <dgm:t>
        <a:bodyPr/>
        <a:lstStyle/>
        <a:p>
          <a:endParaRPr lang="zh-CN" altLang="en-US"/>
        </a:p>
      </dgm:t>
    </dgm:pt>
    <dgm:pt modelId="{9800B799-8585-4872-9CF9-80E6D421223B}" type="pres">
      <dgm:prSet presAssocID="{B6CF8F42-40C7-4881-B5D9-C7CF50C1C814}" presName="root2" presStyleCnt="0"/>
      <dgm:spPr/>
    </dgm:pt>
    <dgm:pt modelId="{DAD17D92-79E3-4CE5-96AE-925CB2FBF50D}" type="pres">
      <dgm:prSet presAssocID="{B6CF8F42-40C7-4881-B5D9-C7CF50C1C814}" presName="LevelTwoTextNode" presStyleLbl="node2" presStyleIdx="1" presStyleCnt="13" custScaleX="363838" custScaleY="70266" custLinFactNeighborX="19599" custLinFactNeighborY="2535">
        <dgm:presLayoutVars>
          <dgm:chPref val="3"/>
        </dgm:presLayoutVars>
      </dgm:prSet>
      <dgm:spPr/>
      <dgm:t>
        <a:bodyPr/>
        <a:lstStyle/>
        <a:p>
          <a:endParaRPr lang="zh-CN" altLang="en-US"/>
        </a:p>
      </dgm:t>
    </dgm:pt>
    <dgm:pt modelId="{87E8D301-7BAF-4AA1-95C8-2C7948A9E341}" type="pres">
      <dgm:prSet presAssocID="{B6CF8F42-40C7-4881-B5D9-C7CF50C1C814}" presName="level3hierChild" presStyleCnt="0"/>
      <dgm:spPr/>
    </dgm:pt>
    <dgm:pt modelId="{FB1A0185-73D6-45E6-93AB-F947800E6628}" type="pres">
      <dgm:prSet presAssocID="{252111A7-6679-4C08-9B22-5DE45B1D525D}" presName="conn2-1" presStyleLbl="parChTrans1D2" presStyleIdx="2" presStyleCnt="13"/>
      <dgm:spPr/>
      <dgm:t>
        <a:bodyPr/>
        <a:lstStyle/>
        <a:p>
          <a:endParaRPr lang="zh-CN" altLang="en-US"/>
        </a:p>
      </dgm:t>
    </dgm:pt>
    <dgm:pt modelId="{88528009-8BB8-4D93-83BE-F65C429E60EC}" type="pres">
      <dgm:prSet presAssocID="{252111A7-6679-4C08-9B22-5DE45B1D525D}" presName="connTx" presStyleLbl="parChTrans1D2" presStyleIdx="2" presStyleCnt="13"/>
      <dgm:spPr/>
      <dgm:t>
        <a:bodyPr/>
        <a:lstStyle/>
        <a:p>
          <a:endParaRPr lang="zh-CN" altLang="en-US"/>
        </a:p>
      </dgm:t>
    </dgm:pt>
    <dgm:pt modelId="{31DADAE2-2BD3-4AE4-B0D7-F66E798C763E}" type="pres">
      <dgm:prSet presAssocID="{A6C0C648-22B5-4162-B829-8B7AA2FDE6C1}" presName="root2" presStyleCnt="0"/>
      <dgm:spPr/>
    </dgm:pt>
    <dgm:pt modelId="{B5CF9E35-3B4B-4AB3-8EDC-BCA4057AB253}" type="pres">
      <dgm:prSet presAssocID="{A6C0C648-22B5-4162-B829-8B7AA2FDE6C1}" presName="LevelTwoTextNode" presStyleLbl="node2" presStyleIdx="2" presStyleCnt="13" custScaleX="364742" custScaleY="74063" custLinFactNeighborX="19147" custLinFactNeighborY="4851">
        <dgm:presLayoutVars>
          <dgm:chPref val="3"/>
        </dgm:presLayoutVars>
      </dgm:prSet>
      <dgm:spPr/>
      <dgm:t>
        <a:bodyPr/>
        <a:lstStyle/>
        <a:p>
          <a:endParaRPr lang="zh-CN" altLang="en-US"/>
        </a:p>
      </dgm:t>
    </dgm:pt>
    <dgm:pt modelId="{25A1F271-C460-46DD-A09D-67317A478BC7}" type="pres">
      <dgm:prSet presAssocID="{A6C0C648-22B5-4162-B829-8B7AA2FDE6C1}" presName="level3hierChild" presStyleCnt="0"/>
      <dgm:spPr/>
    </dgm:pt>
    <dgm:pt modelId="{EAA33E25-3717-41FB-A54B-9D887A766D51}" type="pres">
      <dgm:prSet presAssocID="{6EC1EF77-FE48-4028-8DA0-43CE8BC89903}" presName="conn2-1" presStyleLbl="parChTrans1D2" presStyleIdx="3" presStyleCnt="13"/>
      <dgm:spPr/>
      <dgm:t>
        <a:bodyPr/>
        <a:lstStyle/>
        <a:p>
          <a:endParaRPr lang="zh-CN" altLang="en-US"/>
        </a:p>
      </dgm:t>
    </dgm:pt>
    <dgm:pt modelId="{626AE3BD-E526-4A19-B50F-01204CD0B19A}" type="pres">
      <dgm:prSet presAssocID="{6EC1EF77-FE48-4028-8DA0-43CE8BC89903}" presName="connTx" presStyleLbl="parChTrans1D2" presStyleIdx="3" presStyleCnt="13"/>
      <dgm:spPr/>
      <dgm:t>
        <a:bodyPr/>
        <a:lstStyle/>
        <a:p>
          <a:endParaRPr lang="zh-CN" altLang="en-US"/>
        </a:p>
      </dgm:t>
    </dgm:pt>
    <dgm:pt modelId="{8970FCCB-FDF2-4192-9BF5-BAFED9594E2C}" type="pres">
      <dgm:prSet presAssocID="{C2E234D4-BD5F-4D60-8387-6002E8089419}" presName="root2" presStyleCnt="0"/>
      <dgm:spPr/>
    </dgm:pt>
    <dgm:pt modelId="{83F07AB0-E255-4EE2-AA32-EC634A4CEF7A}" type="pres">
      <dgm:prSet presAssocID="{C2E234D4-BD5F-4D60-8387-6002E8089419}" presName="LevelTwoTextNode" presStyleLbl="node2" presStyleIdx="3" presStyleCnt="13" custScaleX="363428" custScaleY="72417" custLinFactNeighborX="19804" custLinFactNeighborY="4108">
        <dgm:presLayoutVars>
          <dgm:chPref val="3"/>
        </dgm:presLayoutVars>
      </dgm:prSet>
      <dgm:spPr/>
      <dgm:t>
        <a:bodyPr/>
        <a:lstStyle/>
        <a:p>
          <a:endParaRPr lang="zh-CN" altLang="en-US"/>
        </a:p>
      </dgm:t>
    </dgm:pt>
    <dgm:pt modelId="{52FA3BC8-32C1-4095-A217-13FA4B585372}" type="pres">
      <dgm:prSet presAssocID="{C2E234D4-BD5F-4D60-8387-6002E8089419}" presName="level3hierChild" presStyleCnt="0"/>
      <dgm:spPr/>
    </dgm:pt>
    <dgm:pt modelId="{CE015A70-4FCD-4A03-8CAA-64521116719F}" type="pres">
      <dgm:prSet presAssocID="{124F7C79-862E-432E-A57F-5F80659EDB93}" presName="conn2-1" presStyleLbl="parChTrans1D2" presStyleIdx="4" presStyleCnt="13"/>
      <dgm:spPr/>
      <dgm:t>
        <a:bodyPr/>
        <a:lstStyle/>
        <a:p>
          <a:endParaRPr lang="zh-CN" altLang="en-US"/>
        </a:p>
      </dgm:t>
    </dgm:pt>
    <dgm:pt modelId="{14D1289F-6C45-4D24-9CCA-D0976BF09B26}" type="pres">
      <dgm:prSet presAssocID="{124F7C79-862E-432E-A57F-5F80659EDB93}" presName="connTx" presStyleLbl="parChTrans1D2" presStyleIdx="4" presStyleCnt="13"/>
      <dgm:spPr/>
      <dgm:t>
        <a:bodyPr/>
        <a:lstStyle/>
        <a:p>
          <a:endParaRPr lang="zh-CN" altLang="en-US"/>
        </a:p>
      </dgm:t>
    </dgm:pt>
    <dgm:pt modelId="{3339E414-236A-46E5-A226-F5CAA201EF99}" type="pres">
      <dgm:prSet presAssocID="{CA9D2815-34E9-41F3-9BEA-4C9967A8F7C9}" presName="root2" presStyleCnt="0"/>
      <dgm:spPr/>
    </dgm:pt>
    <dgm:pt modelId="{0289AB24-191B-4CF1-8DC1-976C5AF70009}" type="pres">
      <dgm:prSet presAssocID="{CA9D2815-34E9-41F3-9BEA-4C9967A8F7C9}" presName="LevelTwoTextNode" presStyleLbl="node2" presStyleIdx="4" presStyleCnt="13" custScaleX="364742" custScaleY="68315" custLinFactNeighborX="19147" custLinFactNeighborY="3034">
        <dgm:presLayoutVars>
          <dgm:chPref val="3"/>
        </dgm:presLayoutVars>
      </dgm:prSet>
      <dgm:spPr/>
      <dgm:t>
        <a:bodyPr/>
        <a:lstStyle/>
        <a:p>
          <a:endParaRPr lang="zh-CN" altLang="en-US"/>
        </a:p>
      </dgm:t>
    </dgm:pt>
    <dgm:pt modelId="{6A6772E2-0D73-4ECF-8E29-C177B018E91A}" type="pres">
      <dgm:prSet presAssocID="{CA9D2815-34E9-41F3-9BEA-4C9967A8F7C9}" presName="level3hierChild" presStyleCnt="0"/>
      <dgm:spPr/>
    </dgm:pt>
    <dgm:pt modelId="{775BB8CC-F2AA-4A2A-82A9-3F4BF391F28C}" type="pres">
      <dgm:prSet presAssocID="{E8D578E6-6684-47DE-8BBA-83E0FDBB5773}" presName="conn2-1" presStyleLbl="parChTrans1D2" presStyleIdx="5" presStyleCnt="13"/>
      <dgm:spPr/>
      <dgm:t>
        <a:bodyPr/>
        <a:lstStyle/>
        <a:p>
          <a:endParaRPr lang="zh-CN" altLang="en-US"/>
        </a:p>
      </dgm:t>
    </dgm:pt>
    <dgm:pt modelId="{369086A2-35AA-4D52-BF82-DE7863243B7C}" type="pres">
      <dgm:prSet presAssocID="{E8D578E6-6684-47DE-8BBA-83E0FDBB5773}" presName="connTx" presStyleLbl="parChTrans1D2" presStyleIdx="5" presStyleCnt="13"/>
      <dgm:spPr/>
      <dgm:t>
        <a:bodyPr/>
        <a:lstStyle/>
        <a:p>
          <a:endParaRPr lang="zh-CN" altLang="en-US"/>
        </a:p>
      </dgm:t>
    </dgm:pt>
    <dgm:pt modelId="{7CAA1DC8-B861-4CF7-9EBF-74155369F33F}" type="pres">
      <dgm:prSet presAssocID="{556EEBDE-7CD7-4245-B8E4-C23240EADC14}" presName="root2" presStyleCnt="0"/>
      <dgm:spPr/>
    </dgm:pt>
    <dgm:pt modelId="{D32A87B7-71DA-4E79-84AF-EE46442E5885}" type="pres">
      <dgm:prSet presAssocID="{556EEBDE-7CD7-4245-B8E4-C23240EADC14}" presName="LevelTwoTextNode" presStyleLbl="node2" presStyleIdx="5" presStyleCnt="13" custScaleX="363578" custScaleY="71306" custLinFactNeighborX="19729" custLinFactNeighborY="5387">
        <dgm:presLayoutVars>
          <dgm:chPref val="3"/>
        </dgm:presLayoutVars>
      </dgm:prSet>
      <dgm:spPr/>
      <dgm:t>
        <a:bodyPr/>
        <a:lstStyle/>
        <a:p>
          <a:endParaRPr lang="zh-CN" altLang="en-US"/>
        </a:p>
      </dgm:t>
    </dgm:pt>
    <dgm:pt modelId="{8F6E799E-A9B2-4BFC-9DB5-FCD5DA03DB2F}" type="pres">
      <dgm:prSet presAssocID="{556EEBDE-7CD7-4245-B8E4-C23240EADC14}" presName="level3hierChild" presStyleCnt="0"/>
      <dgm:spPr/>
    </dgm:pt>
    <dgm:pt modelId="{E40BF408-F24E-421F-8051-0311F2A5989E}" type="pres">
      <dgm:prSet presAssocID="{4FC8D46B-F524-48DD-A30A-9AD6E0985E78}" presName="conn2-1" presStyleLbl="parChTrans1D2" presStyleIdx="6" presStyleCnt="13"/>
      <dgm:spPr/>
      <dgm:t>
        <a:bodyPr/>
        <a:lstStyle/>
        <a:p>
          <a:endParaRPr lang="zh-CN" altLang="en-US"/>
        </a:p>
      </dgm:t>
    </dgm:pt>
    <dgm:pt modelId="{DD3A6DDC-9999-4401-B2DE-D3552A464507}" type="pres">
      <dgm:prSet presAssocID="{4FC8D46B-F524-48DD-A30A-9AD6E0985E78}" presName="connTx" presStyleLbl="parChTrans1D2" presStyleIdx="6" presStyleCnt="13"/>
      <dgm:spPr/>
      <dgm:t>
        <a:bodyPr/>
        <a:lstStyle/>
        <a:p>
          <a:endParaRPr lang="zh-CN" altLang="en-US"/>
        </a:p>
      </dgm:t>
    </dgm:pt>
    <dgm:pt modelId="{08F719DE-B27E-45FE-81EF-93AAAE90AC93}" type="pres">
      <dgm:prSet presAssocID="{36045857-1B05-4658-A670-432D291F950D}" presName="root2" presStyleCnt="0"/>
      <dgm:spPr/>
    </dgm:pt>
    <dgm:pt modelId="{2ECE7CA2-BE80-4765-9531-DEA291906DB4}" type="pres">
      <dgm:prSet presAssocID="{36045857-1B05-4658-A670-432D291F950D}" presName="LevelTwoTextNode" presStyleLbl="node2" presStyleIdx="6" presStyleCnt="13" custScaleX="360480" custScaleY="81902" custLinFactNeighborX="21278">
        <dgm:presLayoutVars>
          <dgm:chPref val="3"/>
        </dgm:presLayoutVars>
      </dgm:prSet>
      <dgm:spPr/>
      <dgm:t>
        <a:bodyPr/>
        <a:lstStyle/>
        <a:p>
          <a:endParaRPr lang="zh-CN" altLang="en-US"/>
        </a:p>
      </dgm:t>
    </dgm:pt>
    <dgm:pt modelId="{3007EAAE-F961-4595-8097-4C7B4E21934C}" type="pres">
      <dgm:prSet presAssocID="{36045857-1B05-4658-A670-432D291F950D}" presName="level3hierChild" presStyleCnt="0"/>
      <dgm:spPr/>
    </dgm:pt>
    <dgm:pt modelId="{C889B21F-A083-412A-B799-0D4F18172509}" type="pres">
      <dgm:prSet presAssocID="{E3D1C167-D299-44EF-AAAD-B73F39A7F9CD}" presName="conn2-1" presStyleLbl="parChTrans1D2" presStyleIdx="7" presStyleCnt="13"/>
      <dgm:spPr/>
      <dgm:t>
        <a:bodyPr/>
        <a:lstStyle/>
        <a:p>
          <a:endParaRPr lang="zh-CN" altLang="en-US"/>
        </a:p>
      </dgm:t>
    </dgm:pt>
    <dgm:pt modelId="{E74223E1-0DD9-4F50-94C3-5AC88166D4B8}" type="pres">
      <dgm:prSet presAssocID="{E3D1C167-D299-44EF-AAAD-B73F39A7F9CD}" presName="connTx" presStyleLbl="parChTrans1D2" presStyleIdx="7" presStyleCnt="13"/>
      <dgm:spPr/>
      <dgm:t>
        <a:bodyPr/>
        <a:lstStyle/>
        <a:p>
          <a:endParaRPr lang="zh-CN" altLang="en-US"/>
        </a:p>
      </dgm:t>
    </dgm:pt>
    <dgm:pt modelId="{8DDB3CDA-6DE2-422F-94D3-4AC1D2D6FE6F}" type="pres">
      <dgm:prSet presAssocID="{46878D00-B979-48DF-823C-67A3B08363D6}" presName="root2" presStyleCnt="0"/>
      <dgm:spPr/>
    </dgm:pt>
    <dgm:pt modelId="{705E652F-D5B4-46A0-9280-33F1FB9555E5}" type="pres">
      <dgm:prSet presAssocID="{46878D00-B979-48DF-823C-67A3B08363D6}" presName="LevelTwoTextNode" presStyleLbl="node2" presStyleIdx="7" presStyleCnt="13" custScaleX="362170" custScaleY="67654" custLinFactNeighborX="19599" custLinFactNeighborY="2535">
        <dgm:presLayoutVars>
          <dgm:chPref val="3"/>
        </dgm:presLayoutVars>
      </dgm:prSet>
      <dgm:spPr/>
      <dgm:t>
        <a:bodyPr/>
        <a:lstStyle/>
        <a:p>
          <a:endParaRPr lang="zh-CN" altLang="en-US"/>
        </a:p>
      </dgm:t>
    </dgm:pt>
    <dgm:pt modelId="{471F26E3-C0F3-4E11-A1EA-2D156B0F74B0}" type="pres">
      <dgm:prSet presAssocID="{46878D00-B979-48DF-823C-67A3B08363D6}" presName="level3hierChild" presStyleCnt="0"/>
      <dgm:spPr/>
    </dgm:pt>
    <dgm:pt modelId="{03AA6FA7-DA7A-4A95-A5FA-40288A6DCCF4}" type="pres">
      <dgm:prSet presAssocID="{EFD73971-C9DE-43C1-B659-5FCEED84B66E}" presName="conn2-1" presStyleLbl="parChTrans1D2" presStyleIdx="8" presStyleCnt="13"/>
      <dgm:spPr/>
      <dgm:t>
        <a:bodyPr/>
        <a:lstStyle/>
        <a:p>
          <a:endParaRPr lang="zh-CN" altLang="en-US"/>
        </a:p>
      </dgm:t>
    </dgm:pt>
    <dgm:pt modelId="{2468B842-61EC-4F9C-B11E-AE2D777EB201}" type="pres">
      <dgm:prSet presAssocID="{EFD73971-C9DE-43C1-B659-5FCEED84B66E}" presName="connTx" presStyleLbl="parChTrans1D2" presStyleIdx="8" presStyleCnt="13"/>
      <dgm:spPr/>
      <dgm:t>
        <a:bodyPr/>
        <a:lstStyle/>
        <a:p>
          <a:endParaRPr lang="zh-CN" altLang="en-US"/>
        </a:p>
      </dgm:t>
    </dgm:pt>
    <dgm:pt modelId="{55D13665-475C-4AF8-B2D4-B949B81E5087}" type="pres">
      <dgm:prSet presAssocID="{B94F2B5B-8AED-4EAD-8933-34F37B872636}" presName="root2" presStyleCnt="0"/>
      <dgm:spPr/>
    </dgm:pt>
    <dgm:pt modelId="{A3BFBB6C-783C-4AC2-B915-5B3568A60DD5}" type="pres">
      <dgm:prSet presAssocID="{B94F2B5B-8AED-4EAD-8933-34F37B872636}" presName="LevelTwoTextNode" presStyleLbl="node2" presStyleIdx="8" presStyleCnt="13" custScaleX="358210" custScaleY="74565" custLinFactNeighborX="20540">
        <dgm:presLayoutVars>
          <dgm:chPref val="3"/>
        </dgm:presLayoutVars>
      </dgm:prSet>
      <dgm:spPr/>
      <dgm:t>
        <a:bodyPr/>
        <a:lstStyle/>
        <a:p>
          <a:endParaRPr lang="zh-CN" altLang="en-US"/>
        </a:p>
      </dgm:t>
    </dgm:pt>
    <dgm:pt modelId="{F41EB233-D943-4AE7-8B72-587A47A1B8A6}" type="pres">
      <dgm:prSet presAssocID="{B94F2B5B-8AED-4EAD-8933-34F37B872636}" presName="level3hierChild" presStyleCnt="0"/>
      <dgm:spPr/>
    </dgm:pt>
    <dgm:pt modelId="{69E82FCC-9278-4545-A846-F64CED01A5E4}" type="pres">
      <dgm:prSet presAssocID="{139B775B-AF2E-4EEF-B2D4-003FC8A7E76F}" presName="conn2-1" presStyleLbl="parChTrans1D2" presStyleIdx="9" presStyleCnt="13"/>
      <dgm:spPr/>
      <dgm:t>
        <a:bodyPr/>
        <a:lstStyle/>
        <a:p>
          <a:endParaRPr lang="zh-CN" altLang="en-US"/>
        </a:p>
      </dgm:t>
    </dgm:pt>
    <dgm:pt modelId="{0A520C88-0E5A-495C-BB52-1452B1128BAB}" type="pres">
      <dgm:prSet presAssocID="{139B775B-AF2E-4EEF-B2D4-003FC8A7E76F}" presName="connTx" presStyleLbl="parChTrans1D2" presStyleIdx="9" presStyleCnt="13"/>
      <dgm:spPr/>
      <dgm:t>
        <a:bodyPr/>
        <a:lstStyle/>
        <a:p>
          <a:endParaRPr lang="zh-CN" altLang="en-US"/>
        </a:p>
      </dgm:t>
    </dgm:pt>
    <dgm:pt modelId="{60834C11-A823-422D-8220-9A752B0B593A}" type="pres">
      <dgm:prSet presAssocID="{8DE8D99B-84C9-4D4A-B9BB-238EA9B87657}" presName="root2" presStyleCnt="0"/>
      <dgm:spPr/>
    </dgm:pt>
    <dgm:pt modelId="{30EB175C-969F-4D0E-BE91-4A0CA90BC69E}" type="pres">
      <dgm:prSet presAssocID="{8DE8D99B-84C9-4D4A-B9BB-238EA9B87657}" presName="LevelTwoTextNode" presStyleLbl="node2" presStyleIdx="9" presStyleCnt="13" custScaleX="353238" custScaleY="70416" custLinFactNeighborX="23026" custLinFactNeighborY="653">
        <dgm:presLayoutVars>
          <dgm:chPref val="3"/>
        </dgm:presLayoutVars>
      </dgm:prSet>
      <dgm:spPr/>
      <dgm:t>
        <a:bodyPr/>
        <a:lstStyle/>
        <a:p>
          <a:endParaRPr lang="zh-CN" altLang="en-US"/>
        </a:p>
      </dgm:t>
    </dgm:pt>
    <dgm:pt modelId="{F885B9D7-B82B-4635-ADE0-0640B177AC28}" type="pres">
      <dgm:prSet presAssocID="{8DE8D99B-84C9-4D4A-B9BB-238EA9B87657}" presName="level3hierChild" presStyleCnt="0"/>
      <dgm:spPr/>
    </dgm:pt>
    <dgm:pt modelId="{36442487-19B8-4019-9D7F-2F705CAF0273}" type="pres">
      <dgm:prSet presAssocID="{D82F34E0-630E-4641-A497-0BBDE3F0F14E}" presName="conn2-1" presStyleLbl="parChTrans1D2" presStyleIdx="10" presStyleCnt="13"/>
      <dgm:spPr/>
      <dgm:t>
        <a:bodyPr/>
        <a:lstStyle/>
        <a:p>
          <a:endParaRPr lang="zh-CN" altLang="en-US"/>
        </a:p>
      </dgm:t>
    </dgm:pt>
    <dgm:pt modelId="{EDC4BE01-8783-4060-8C49-9601C5815F83}" type="pres">
      <dgm:prSet presAssocID="{D82F34E0-630E-4641-A497-0BBDE3F0F14E}" presName="connTx" presStyleLbl="parChTrans1D2" presStyleIdx="10" presStyleCnt="13"/>
      <dgm:spPr/>
      <dgm:t>
        <a:bodyPr/>
        <a:lstStyle/>
        <a:p>
          <a:endParaRPr lang="zh-CN" altLang="en-US"/>
        </a:p>
      </dgm:t>
    </dgm:pt>
    <dgm:pt modelId="{7850A604-9652-4896-975D-5E87BCC83DDD}" type="pres">
      <dgm:prSet presAssocID="{757F87F0-8DB1-42DA-88C2-AF78FAA71456}" presName="root2" presStyleCnt="0"/>
      <dgm:spPr/>
    </dgm:pt>
    <dgm:pt modelId="{3701C7C6-5D3B-4295-A5F0-4DCAD0EB9EC6}" type="pres">
      <dgm:prSet presAssocID="{757F87F0-8DB1-42DA-88C2-AF78FAA71456}" presName="LevelTwoTextNode" presStyleLbl="node2" presStyleIdx="10" presStyleCnt="13" custScaleX="356718" custScaleY="67871" custLinFactNeighborX="21286">
        <dgm:presLayoutVars>
          <dgm:chPref val="3"/>
        </dgm:presLayoutVars>
      </dgm:prSet>
      <dgm:spPr/>
      <dgm:t>
        <a:bodyPr/>
        <a:lstStyle/>
        <a:p>
          <a:endParaRPr lang="zh-CN" altLang="en-US"/>
        </a:p>
      </dgm:t>
    </dgm:pt>
    <dgm:pt modelId="{F8816F0A-6C3F-46E8-BE2B-B65257131328}" type="pres">
      <dgm:prSet presAssocID="{757F87F0-8DB1-42DA-88C2-AF78FAA71456}" presName="level3hierChild" presStyleCnt="0"/>
      <dgm:spPr/>
    </dgm:pt>
    <dgm:pt modelId="{6CF8546D-1AE6-423A-8B8A-4FC3B091BB3A}" type="pres">
      <dgm:prSet presAssocID="{874000C9-2B5C-43D1-9106-C6C486E64F3B}" presName="conn2-1" presStyleLbl="parChTrans1D2" presStyleIdx="11" presStyleCnt="13"/>
      <dgm:spPr/>
      <dgm:t>
        <a:bodyPr/>
        <a:lstStyle/>
        <a:p>
          <a:endParaRPr lang="zh-CN" altLang="en-US"/>
        </a:p>
      </dgm:t>
    </dgm:pt>
    <dgm:pt modelId="{42C80B72-3A99-4B44-A484-B1EA8DDE7EEA}" type="pres">
      <dgm:prSet presAssocID="{874000C9-2B5C-43D1-9106-C6C486E64F3B}" presName="connTx" presStyleLbl="parChTrans1D2" presStyleIdx="11" presStyleCnt="13"/>
      <dgm:spPr/>
      <dgm:t>
        <a:bodyPr/>
        <a:lstStyle/>
        <a:p>
          <a:endParaRPr lang="zh-CN" altLang="en-US"/>
        </a:p>
      </dgm:t>
    </dgm:pt>
    <dgm:pt modelId="{35729189-CECB-4324-85B4-B96C2C5B2CB4}" type="pres">
      <dgm:prSet presAssocID="{B928DBA7-918E-4319-9C83-D199B62BB2AD}" presName="root2" presStyleCnt="0"/>
      <dgm:spPr/>
    </dgm:pt>
    <dgm:pt modelId="{60F60232-F736-4411-BB98-D3621E3ED334}" type="pres">
      <dgm:prSet presAssocID="{B928DBA7-918E-4319-9C83-D199B62BB2AD}" presName="LevelTwoTextNode" presStyleLbl="node2" presStyleIdx="11" presStyleCnt="13" custScaleX="363838" custScaleY="75018" custLinFactNeighborX="22240" custLinFactNeighborY="-409">
        <dgm:presLayoutVars>
          <dgm:chPref val="3"/>
        </dgm:presLayoutVars>
      </dgm:prSet>
      <dgm:spPr/>
      <dgm:t>
        <a:bodyPr/>
        <a:lstStyle/>
        <a:p>
          <a:endParaRPr lang="zh-CN" altLang="en-US"/>
        </a:p>
      </dgm:t>
    </dgm:pt>
    <dgm:pt modelId="{12FEDF21-56E3-445D-9AC9-B761E6BAF13C}" type="pres">
      <dgm:prSet presAssocID="{B928DBA7-918E-4319-9C83-D199B62BB2AD}" presName="level3hierChild" presStyleCnt="0"/>
      <dgm:spPr/>
    </dgm:pt>
    <dgm:pt modelId="{AB3B319B-DBC5-44D6-A310-B8927B79058C}" type="pres">
      <dgm:prSet presAssocID="{4B82AE6E-73D9-4AF8-B3B5-681E54D4FDDE}" presName="conn2-1" presStyleLbl="parChTrans1D2" presStyleIdx="12" presStyleCnt="13"/>
      <dgm:spPr/>
      <dgm:t>
        <a:bodyPr/>
        <a:lstStyle/>
        <a:p>
          <a:endParaRPr lang="zh-CN" altLang="en-US"/>
        </a:p>
      </dgm:t>
    </dgm:pt>
    <dgm:pt modelId="{518E84BF-D735-4EBF-9048-0F6530721348}" type="pres">
      <dgm:prSet presAssocID="{4B82AE6E-73D9-4AF8-B3B5-681E54D4FDDE}" presName="connTx" presStyleLbl="parChTrans1D2" presStyleIdx="12" presStyleCnt="13"/>
      <dgm:spPr/>
      <dgm:t>
        <a:bodyPr/>
        <a:lstStyle/>
        <a:p>
          <a:endParaRPr lang="zh-CN" altLang="en-US"/>
        </a:p>
      </dgm:t>
    </dgm:pt>
    <dgm:pt modelId="{478DB8EB-6DBE-44A2-B7A9-47FC211868D5}" type="pres">
      <dgm:prSet presAssocID="{EBDF9D84-7B66-491A-8E95-A0E47983872D}" presName="root2" presStyleCnt="0"/>
      <dgm:spPr/>
    </dgm:pt>
    <dgm:pt modelId="{177967DF-DAFC-402A-B56A-F6DC6F8F7486}" type="pres">
      <dgm:prSet presAssocID="{EBDF9D84-7B66-491A-8E95-A0E47983872D}" presName="LevelTwoTextNode" presStyleLbl="node2" presStyleIdx="12" presStyleCnt="13" custScaleX="362170" custScaleY="74902" custLinFactNeighborX="21696" custLinFactNeighborY="7252">
        <dgm:presLayoutVars>
          <dgm:chPref val="3"/>
        </dgm:presLayoutVars>
      </dgm:prSet>
      <dgm:spPr/>
      <dgm:t>
        <a:bodyPr/>
        <a:lstStyle/>
        <a:p>
          <a:endParaRPr lang="zh-CN" altLang="en-US"/>
        </a:p>
      </dgm:t>
    </dgm:pt>
    <dgm:pt modelId="{86F607ED-746E-4472-84EB-50F391086A91}" type="pres">
      <dgm:prSet presAssocID="{EBDF9D84-7B66-491A-8E95-A0E47983872D}" presName="level3hierChild" presStyleCnt="0"/>
      <dgm:spPr/>
    </dgm:pt>
  </dgm:ptLst>
  <dgm:cxnLst>
    <dgm:cxn modelId="{DA4FE5E8-C628-4090-876C-508246E78F55}" type="presOf" srcId="{8DE8D99B-84C9-4D4A-B9BB-238EA9B87657}" destId="{30EB175C-969F-4D0E-BE91-4A0CA90BC69E}" srcOrd="0" destOrd="0" presId="urn:microsoft.com/office/officeart/2005/8/layout/hierarchy2"/>
    <dgm:cxn modelId="{14ABB0EB-6A1E-453D-A408-8C1E2B19E772}" type="presOf" srcId="{B94F2B5B-8AED-4EAD-8933-34F37B872636}" destId="{A3BFBB6C-783C-4AC2-B915-5B3568A60DD5}" srcOrd="0" destOrd="0" presId="urn:microsoft.com/office/officeart/2005/8/layout/hierarchy2"/>
    <dgm:cxn modelId="{A5016E0D-FD89-435E-8C56-4C56F31531F2}" type="presOf" srcId="{124F7C79-862E-432E-A57F-5F80659EDB93}" destId="{14D1289F-6C45-4D24-9CCA-D0976BF09B26}" srcOrd="1" destOrd="0" presId="urn:microsoft.com/office/officeart/2005/8/layout/hierarchy2"/>
    <dgm:cxn modelId="{3CA9029C-51C4-47CD-AAF4-F6ECCD799804}" type="presOf" srcId="{4B82AE6E-73D9-4AF8-B3B5-681E54D4FDDE}" destId="{AB3B319B-DBC5-44D6-A310-B8927B79058C}" srcOrd="0" destOrd="0" presId="urn:microsoft.com/office/officeart/2005/8/layout/hierarchy2"/>
    <dgm:cxn modelId="{A1A26908-4122-4339-9A05-430F8FE6683F}" type="presOf" srcId="{124F7C79-862E-432E-A57F-5F80659EDB93}" destId="{CE015A70-4FCD-4A03-8CAA-64521116719F}" srcOrd="0" destOrd="0" presId="urn:microsoft.com/office/officeart/2005/8/layout/hierarchy2"/>
    <dgm:cxn modelId="{2C341F67-3180-4FC3-A2E1-5511325BC452}" srcId="{747B8F1F-3534-4172-9730-304F8E771A93}" destId="{91A5A9EA-9A69-4683-87FF-DC7468A2B49B}" srcOrd="0" destOrd="0" parTransId="{D7E2DFB2-09B8-4C09-9B11-69C36B4A6739}" sibTransId="{267FC768-F5CB-46C5-966A-89C175657DA6}"/>
    <dgm:cxn modelId="{4190A349-5B21-4E4E-894C-38CE589B92DF}" srcId="{91A5A9EA-9A69-4683-87FF-DC7468A2B49B}" destId="{30049BED-095F-44EF-8FD0-9B3B501A45DF}" srcOrd="0" destOrd="0" parTransId="{62338925-682A-498A-B719-21AF8128EE2B}" sibTransId="{2D870DE8-C8F0-4D9E-B67C-AE1FC00DB30E}"/>
    <dgm:cxn modelId="{D089BA6D-9F36-460D-BB08-151272E686F9}" srcId="{91A5A9EA-9A69-4683-87FF-DC7468A2B49B}" destId="{757F87F0-8DB1-42DA-88C2-AF78FAA71456}" srcOrd="10" destOrd="0" parTransId="{D82F34E0-630E-4641-A497-0BBDE3F0F14E}" sibTransId="{318FACDB-E1A8-497C-B864-AC6A589707E2}"/>
    <dgm:cxn modelId="{EB438F00-75BB-41D0-A3DB-E409D19B83D5}" type="presOf" srcId="{B6CF8F42-40C7-4881-B5D9-C7CF50C1C814}" destId="{DAD17D92-79E3-4CE5-96AE-925CB2FBF50D}" srcOrd="0" destOrd="0" presId="urn:microsoft.com/office/officeart/2005/8/layout/hierarchy2"/>
    <dgm:cxn modelId="{FF005CEB-40E4-40EB-8262-E5B1E10DA5B4}" type="presOf" srcId="{757F87F0-8DB1-42DA-88C2-AF78FAA71456}" destId="{3701C7C6-5D3B-4295-A5F0-4DCAD0EB9EC6}" srcOrd="0" destOrd="0" presId="urn:microsoft.com/office/officeart/2005/8/layout/hierarchy2"/>
    <dgm:cxn modelId="{A96D3B68-DB3A-4192-A954-7B5E4634F74C}" srcId="{91A5A9EA-9A69-4683-87FF-DC7468A2B49B}" destId="{EBDF9D84-7B66-491A-8E95-A0E47983872D}" srcOrd="12" destOrd="0" parTransId="{4B82AE6E-73D9-4AF8-B3B5-681E54D4FDDE}" sibTransId="{E40C8C74-806D-405D-A4B7-2BF663D82025}"/>
    <dgm:cxn modelId="{C24EA0A9-D427-43BF-91B5-F1D320A6C69C}" srcId="{91A5A9EA-9A69-4683-87FF-DC7468A2B49B}" destId="{A6C0C648-22B5-4162-B829-8B7AA2FDE6C1}" srcOrd="2" destOrd="0" parTransId="{252111A7-6679-4C08-9B22-5DE45B1D525D}" sibTransId="{64854A50-2076-43AB-9D6B-CFF09D746725}"/>
    <dgm:cxn modelId="{CDB067B0-46F3-42C2-AFAA-CB766FD48E15}" srcId="{91A5A9EA-9A69-4683-87FF-DC7468A2B49B}" destId="{556EEBDE-7CD7-4245-B8E4-C23240EADC14}" srcOrd="5" destOrd="0" parTransId="{E8D578E6-6684-47DE-8BBA-83E0FDBB5773}" sibTransId="{49C0CA13-CB8D-4BD9-A591-DA1A75175BAA}"/>
    <dgm:cxn modelId="{D1546231-1B14-4D75-87F8-FFF703487FAA}" type="presOf" srcId="{62338925-682A-498A-B719-21AF8128EE2B}" destId="{FD410FE7-42E2-41A4-9CF4-BF5B08151B2F}" srcOrd="0" destOrd="0" presId="urn:microsoft.com/office/officeart/2005/8/layout/hierarchy2"/>
    <dgm:cxn modelId="{A5CC714D-147C-4F8D-A54B-117455E32F24}" type="presOf" srcId="{4B82AE6E-73D9-4AF8-B3B5-681E54D4FDDE}" destId="{518E84BF-D735-4EBF-9048-0F6530721348}" srcOrd="1" destOrd="0" presId="urn:microsoft.com/office/officeart/2005/8/layout/hierarchy2"/>
    <dgm:cxn modelId="{BDDFE64F-85EC-4658-9C1D-7F8EB4708DB3}" type="presOf" srcId="{252111A7-6679-4C08-9B22-5DE45B1D525D}" destId="{FB1A0185-73D6-45E6-93AB-F947800E6628}" srcOrd="0" destOrd="0" presId="urn:microsoft.com/office/officeart/2005/8/layout/hierarchy2"/>
    <dgm:cxn modelId="{5851AFAB-4858-472D-A08F-F63B6B8CDF7C}" type="presOf" srcId="{747B8F1F-3534-4172-9730-304F8E771A93}" destId="{995525CA-5915-4287-9A5C-E0DBBF1A5AA5}" srcOrd="0" destOrd="0" presId="urn:microsoft.com/office/officeart/2005/8/layout/hierarchy2"/>
    <dgm:cxn modelId="{0518686E-5D8F-4698-9103-8F54674A16A3}" type="presOf" srcId="{556EEBDE-7CD7-4245-B8E4-C23240EADC14}" destId="{D32A87B7-71DA-4E79-84AF-EE46442E5885}" srcOrd="0" destOrd="0" presId="urn:microsoft.com/office/officeart/2005/8/layout/hierarchy2"/>
    <dgm:cxn modelId="{1E35FB38-5394-4D22-B416-E2D646E0DEA6}" type="presOf" srcId="{517F7DD5-E4BC-44BD-A26E-CA7A9C1EB0FF}" destId="{43814A67-EDF0-4A41-8DF8-3994130C954C}" srcOrd="1" destOrd="0" presId="urn:microsoft.com/office/officeart/2005/8/layout/hierarchy2"/>
    <dgm:cxn modelId="{68DAEF5E-BEED-4062-9DFC-C7D3C624AC5E}" type="presOf" srcId="{6EC1EF77-FE48-4028-8DA0-43CE8BC89903}" destId="{EAA33E25-3717-41FB-A54B-9D887A766D51}" srcOrd="0" destOrd="0" presId="urn:microsoft.com/office/officeart/2005/8/layout/hierarchy2"/>
    <dgm:cxn modelId="{3218DFD6-FA09-4C72-901A-A4A67AEDC755}" type="presOf" srcId="{B928DBA7-918E-4319-9C83-D199B62BB2AD}" destId="{60F60232-F736-4411-BB98-D3621E3ED334}" srcOrd="0" destOrd="0" presId="urn:microsoft.com/office/officeart/2005/8/layout/hierarchy2"/>
    <dgm:cxn modelId="{15A3C634-22A6-4ECD-9895-2FF0DA7F4498}" srcId="{91A5A9EA-9A69-4683-87FF-DC7468A2B49B}" destId="{C2E234D4-BD5F-4D60-8387-6002E8089419}" srcOrd="3" destOrd="0" parTransId="{6EC1EF77-FE48-4028-8DA0-43CE8BC89903}" sibTransId="{81C668B5-9146-470B-BBB5-F59D811D80FE}"/>
    <dgm:cxn modelId="{BBF41841-666C-41AA-AA05-B30AA64F9737}" type="presOf" srcId="{874000C9-2B5C-43D1-9106-C6C486E64F3B}" destId="{42C80B72-3A99-4B44-A484-B1EA8DDE7EEA}" srcOrd="1" destOrd="0" presId="urn:microsoft.com/office/officeart/2005/8/layout/hierarchy2"/>
    <dgm:cxn modelId="{D8CE90B0-AA48-48E4-93B6-09D3FF67C71B}" type="presOf" srcId="{139B775B-AF2E-4EEF-B2D4-003FC8A7E76F}" destId="{0A520C88-0E5A-495C-BB52-1452B1128BAB}" srcOrd="1" destOrd="0" presId="urn:microsoft.com/office/officeart/2005/8/layout/hierarchy2"/>
    <dgm:cxn modelId="{0DA1B8C9-5609-43AB-952A-BC07DD387E3A}" type="presOf" srcId="{E3D1C167-D299-44EF-AAAD-B73F39A7F9CD}" destId="{E74223E1-0DD9-4F50-94C3-5AC88166D4B8}" srcOrd="1" destOrd="0" presId="urn:microsoft.com/office/officeart/2005/8/layout/hierarchy2"/>
    <dgm:cxn modelId="{BD4BA915-EE7C-4B71-83CF-230AFF452A62}" type="presOf" srcId="{C2E234D4-BD5F-4D60-8387-6002E8089419}" destId="{83F07AB0-E255-4EE2-AA32-EC634A4CEF7A}" srcOrd="0" destOrd="0" presId="urn:microsoft.com/office/officeart/2005/8/layout/hierarchy2"/>
    <dgm:cxn modelId="{9B32D776-65C9-4FB7-A1EE-9EA6871B5517}" type="presOf" srcId="{D82F34E0-630E-4641-A497-0BBDE3F0F14E}" destId="{36442487-19B8-4019-9D7F-2F705CAF0273}" srcOrd="0" destOrd="0" presId="urn:microsoft.com/office/officeart/2005/8/layout/hierarchy2"/>
    <dgm:cxn modelId="{25294C68-350D-4C24-88D8-6E01D3864DC8}" type="presOf" srcId="{517F7DD5-E4BC-44BD-A26E-CA7A9C1EB0FF}" destId="{7259C32B-899F-42AC-BC9E-A92971F45678}" srcOrd="0" destOrd="0" presId="urn:microsoft.com/office/officeart/2005/8/layout/hierarchy2"/>
    <dgm:cxn modelId="{4C43DC01-3E68-4350-91FB-708F36328A76}" type="presOf" srcId="{E3D1C167-D299-44EF-AAAD-B73F39A7F9CD}" destId="{C889B21F-A083-412A-B799-0D4F18172509}" srcOrd="0" destOrd="0" presId="urn:microsoft.com/office/officeart/2005/8/layout/hierarchy2"/>
    <dgm:cxn modelId="{2822DFD7-06BB-434C-AB37-51879D471E6B}" type="presOf" srcId="{EFD73971-C9DE-43C1-B659-5FCEED84B66E}" destId="{2468B842-61EC-4F9C-B11E-AE2D777EB201}" srcOrd="1" destOrd="0" presId="urn:microsoft.com/office/officeart/2005/8/layout/hierarchy2"/>
    <dgm:cxn modelId="{324EAA7B-6E83-4E6C-8A30-11E1AB5929A2}" srcId="{91A5A9EA-9A69-4683-87FF-DC7468A2B49B}" destId="{46878D00-B979-48DF-823C-67A3B08363D6}" srcOrd="7" destOrd="0" parTransId="{E3D1C167-D299-44EF-AAAD-B73F39A7F9CD}" sibTransId="{0D703816-8BA7-4555-AE1D-36D169529B25}"/>
    <dgm:cxn modelId="{C97CF7FC-D1C5-4FFE-9E56-0E95E2157D0C}" srcId="{91A5A9EA-9A69-4683-87FF-DC7468A2B49B}" destId="{CA9D2815-34E9-41F3-9BEA-4C9967A8F7C9}" srcOrd="4" destOrd="0" parTransId="{124F7C79-862E-432E-A57F-5F80659EDB93}" sibTransId="{1C00A34A-8235-485A-B1CF-3D64062C552D}"/>
    <dgm:cxn modelId="{937B3BE5-856B-48DB-A468-615E658F535A}" type="presOf" srcId="{E8D578E6-6684-47DE-8BBA-83E0FDBB5773}" destId="{775BB8CC-F2AA-4A2A-82A9-3F4BF391F28C}" srcOrd="0" destOrd="0" presId="urn:microsoft.com/office/officeart/2005/8/layout/hierarchy2"/>
    <dgm:cxn modelId="{83F571F4-104C-4B75-88EA-DA1605B9742B}" type="presOf" srcId="{CA9D2815-34E9-41F3-9BEA-4C9967A8F7C9}" destId="{0289AB24-191B-4CF1-8DC1-976C5AF70009}" srcOrd="0" destOrd="0" presId="urn:microsoft.com/office/officeart/2005/8/layout/hierarchy2"/>
    <dgm:cxn modelId="{01FD50BE-D355-403F-B1FC-C71AE5FBBADB}" srcId="{91A5A9EA-9A69-4683-87FF-DC7468A2B49B}" destId="{8DE8D99B-84C9-4D4A-B9BB-238EA9B87657}" srcOrd="9" destOrd="0" parTransId="{139B775B-AF2E-4EEF-B2D4-003FC8A7E76F}" sibTransId="{A595986C-A7A9-45A5-A02F-D6614793DE3B}"/>
    <dgm:cxn modelId="{CFAD11F9-10DB-41D3-94A5-59C47F40C6B1}" srcId="{91A5A9EA-9A69-4683-87FF-DC7468A2B49B}" destId="{B94F2B5B-8AED-4EAD-8933-34F37B872636}" srcOrd="8" destOrd="0" parTransId="{EFD73971-C9DE-43C1-B659-5FCEED84B66E}" sibTransId="{71574CCE-63E5-4E96-8190-C12C01AEF4BA}"/>
    <dgm:cxn modelId="{07C2C377-88B9-4872-A4A3-659E29B023A3}" type="presOf" srcId="{EBDF9D84-7B66-491A-8E95-A0E47983872D}" destId="{177967DF-DAFC-402A-B56A-F6DC6F8F7486}" srcOrd="0" destOrd="0" presId="urn:microsoft.com/office/officeart/2005/8/layout/hierarchy2"/>
    <dgm:cxn modelId="{A84AF01E-576D-4DBE-8742-9904ECA8BDE8}" type="presOf" srcId="{139B775B-AF2E-4EEF-B2D4-003FC8A7E76F}" destId="{69E82FCC-9278-4545-A846-F64CED01A5E4}" srcOrd="0" destOrd="0" presId="urn:microsoft.com/office/officeart/2005/8/layout/hierarchy2"/>
    <dgm:cxn modelId="{6AA10149-6C12-41A3-8EFE-20BB58C0C6CF}" type="presOf" srcId="{46878D00-B979-48DF-823C-67A3B08363D6}" destId="{705E652F-D5B4-46A0-9280-33F1FB9555E5}" srcOrd="0" destOrd="0" presId="urn:microsoft.com/office/officeart/2005/8/layout/hierarchy2"/>
    <dgm:cxn modelId="{5E5E0369-7C35-43AB-976D-58F6733C5E3A}" type="presOf" srcId="{91A5A9EA-9A69-4683-87FF-DC7468A2B49B}" destId="{6743F576-D6E5-427C-83FF-4E2CB4D05553}" srcOrd="0" destOrd="0" presId="urn:microsoft.com/office/officeart/2005/8/layout/hierarchy2"/>
    <dgm:cxn modelId="{2E0D58D6-F382-4D17-80AD-E6EC646DFF37}" type="presOf" srcId="{A6C0C648-22B5-4162-B829-8B7AA2FDE6C1}" destId="{B5CF9E35-3B4B-4AB3-8EDC-BCA4057AB253}" srcOrd="0" destOrd="0" presId="urn:microsoft.com/office/officeart/2005/8/layout/hierarchy2"/>
    <dgm:cxn modelId="{652EF07F-195B-49FC-9AD1-435E80C102F1}" srcId="{91A5A9EA-9A69-4683-87FF-DC7468A2B49B}" destId="{B928DBA7-918E-4319-9C83-D199B62BB2AD}" srcOrd="11" destOrd="0" parTransId="{874000C9-2B5C-43D1-9106-C6C486E64F3B}" sibTransId="{021CD390-8308-443E-A355-89E5EAE30E02}"/>
    <dgm:cxn modelId="{F0EA1F39-9F84-4E0A-B9D8-EEAD4B8D0DF9}" type="presOf" srcId="{D82F34E0-630E-4641-A497-0BBDE3F0F14E}" destId="{EDC4BE01-8783-4060-8C49-9601C5815F83}" srcOrd="1" destOrd="0" presId="urn:microsoft.com/office/officeart/2005/8/layout/hierarchy2"/>
    <dgm:cxn modelId="{1B3006DE-C447-414A-B2F6-60D8503F74CE}" type="presOf" srcId="{EFD73971-C9DE-43C1-B659-5FCEED84B66E}" destId="{03AA6FA7-DA7A-4A95-A5FA-40288A6DCCF4}" srcOrd="0" destOrd="0" presId="urn:microsoft.com/office/officeart/2005/8/layout/hierarchy2"/>
    <dgm:cxn modelId="{62593096-4680-4C6A-B8AF-C31428107A51}" type="presOf" srcId="{36045857-1B05-4658-A670-432D291F950D}" destId="{2ECE7CA2-BE80-4765-9531-DEA291906DB4}" srcOrd="0" destOrd="0" presId="urn:microsoft.com/office/officeart/2005/8/layout/hierarchy2"/>
    <dgm:cxn modelId="{80FB1C9D-B9DC-486F-8BDF-0A7A7EAD1BD6}" type="presOf" srcId="{30049BED-095F-44EF-8FD0-9B3B501A45DF}" destId="{D4136359-EDF8-4479-9EE5-D43FA597FB95}" srcOrd="0" destOrd="0" presId="urn:microsoft.com/office/officeart/2005/8/layout/hierarchy2"/>
    <dgm:cxn modelId="{977928DC-8569-4D2E-8BA6-B51600B779BA}" type="presOf" srcId="{874000C9-2B5C-43D1-9106-C6C486E64F3B}" destId="{6CF8546D-1AE6-423A-8B8A-4FC3B091BB3A}" srcOrd="0" destOrd="0" presId="urn:microsoft.com/office/officeart/2005/8/layout/hierarchy2"/>
    <dgm:cxn modelId="{8BF2DD6D-DB77-4B65-A62F-E865527BB29F}" type="presOf" srcId="{6EC1EF77-FE48-4028-8DA0-43CE8BC89903}" destId="{626AE3BD-E526-4A19-B50F-01204CD0B19A}" srcOrd="1" destOrd="0" presId="urn:microsoft.com/office/officeart/2005/8/layout/hierarchy2"/>
    <dgm:cxn modelId="{AEA710F2-236E-4CA7-AAC2-DF42641D7FA3}" type="presOf" srcId="{4FC8D46B-F524-48DD-A30A-9AD6E0985E78}" destId="{DD3A6DDC-9999-4401-B2DE-D3552A464507}" srcOrd="1" destOrd="0" presId="urn:microsoft.com/office/officeart/2005/8/layout/hierarchy2"/>
    <dgm:cxn modelId="{E1E7334A-F6AD-4128-A022-642408A55563}" type="presOf" srcId="{E8D578E6-6684-47DE-8BBA-83E0FDBB5773}" destId="{369086A2-35AA-4D52-BF82-DE7863243B7C}" srcOrd="1" destOrd="0" presId="urn:microsoft.com/office/officeart/2005/8/layout/hierarchy2"/>
    <dgm:cxn modelId="{3EE79F0F-F1C4-4C00-889F-C1CB8C2A19BB}" type="presOf" srcId="{252111A7-6679-4C08-9B22-5DE45B1D525D}" destId="{88528009-8BB8-4D93-83BE-F65C429E60EC}" srcOrd="1" destOrd="0" presId="urn:microsoft.com/office/officeart/2005/8/layout/hierarchy2"/>
    <dgm:cxn modelId="{2A039297-911E-4404-BBD0-AAB4069C8F35}" srcId="{91A5A9EA-9A69-4683-87FF-DC7468A2B49B}" destId="{36045857-1B05-4658-A670-432D291F950D}" srcOrd="6" destOrd="0" parTransId="{4FC8D46B-F524-48DD-A30A-9AD6E0985E78}" sibTransId="{991D437A-F655-465E-81D3-C582AEE7324B}"/>
    <dgm:cxn modelId="{BEFBB553-2885-4413-A8B2-4CDDCCF7A0D1}" type="presOf" srcId="{4FC8D46B-F524-48DD-A30A-9AD6E0985E78}" destId="{E40BF408-F24E-421F-8051-0311F2A5989E}" srcOrd="0" destOrd="0" presId="urn:microsoft.com/office/officeart/2005/8/layout/hierarchy2"/>
    <dgm:cxn modelId="{6C86281D-0FDA-48C1-9D02-08C9A3505A64}" type="presOf" srcId="{62338925-682A-498A-B719-21AF8128EE2B}" destId="{FE5F72EC-EA54-46EA-B51F-3B4B5180EA6B}" srcOrd="1" destOrd="0" presId="urn:microsoft.com/office/officeart/2005/8/layout/hierarchy2"/>
    <dgm:cxn modelId="{64A4C445-D2AA-4DB6-A5AC-041E62171AB1}" srcId="{91A5A9EA-9A69-4683-87FF-DC7468A2B49B}" destId="{B6CF8F42-40C7-4881-B5D9-C7CF50C1C814}" srcOrd="1" destOrd="0" parTransId="{517F7DD5-E4BC-44BD-A26E-CA7A9C1EB0FF}" sibTransId="{A0F09C8A-3DC9-4B21-83DF-8C537C7EE980}"/>
    <dgm:cxn modelId="{2D49B24D-91F7-43AF-8A4C-04C095510FE7}" type="presParOf" srcId="{995525CA-5915-4287-9A5C-E0DBBF1A5AA5}" destId="{946455CC-CF6A-448A-BDF8-8A8A15CF290C}" srcOrd="0" destOrd="0" presId="urn:microsoft.com/office/officeart/2005/8/layout/hierarchy2"/>
    <dgm:cxn modelId="{A07AEE1D-9EC3-49B6-BDC9-3E815E058547}" type="presParOf" srcId="{946455CC-CF6A-448A-BDF8-8A8A15CF290C}" destId="{6743F576-D6E5-427C-83FF-4E2CB4D05553}" srcOrd="0" destOrd="0" presId="urn:microsoft.com/office/officeart/2005/8/layout/hierarchy2"/>
    <dgm:cxn modelId="{031C2135-822B-4D54-A254-C351F2229F6D}" type="presParOf" srcId="{946455CC-CF6A-448A-BDF8-8A8A15CF290C}" destId="{D7B7B681-3707-4348-AE51-2F3E108026B2}" srcOrd="1" destOrd="0" presId="urn:microsoft.com/office/officeart/2005/8/layout/hierarchy2"/>
    <dgm:cxn modelId="{BA650191-865D-4854-B3DA-756ED4BB1F75}" type="presParOf" srcId="{D7B7B681-3707-4348-AE51-2F3E108026B2}" destId="{FD410FE7-42E2-41A4-9CF4-BF5B08151B2F}" srcOrd="0" destOrd="0" presId="urn:microsoft.com/office/officeart/2005/8/layout/hierarchy2"/>
    <dgm:cxn modelId="{496569A3-7803-4070-8FF0-35BA4B197BC0}" type="presParOf" srcId="{FD410FE7-42E2-41A4-9CF4-BF5B08151B2F}" destId="{FE5F72EC-EA54-46EA-B51F-3B4B5180EA6B}" srcOrd="0" destOrd="0" presId="urn:microsoft.com/office/officeart/2005/8/layout/hierarchy2"/>
    <dgm:cxn modelId="{4BB3489D-B88C-4DF7-BB9F-DB7F34EE85B4}" type="presParOf" srcId="{D7B7B681-3707-4348-AE51-2F3E108026B2}" destId="{199E68CD-5737-4219-98C2-913679EF7740}" srcOrd="1" destOrd="0" presId="urn:microsoft.com/office/officeart/2005/8/layout/hierarchy2"/>
    <dgm:cxn modelId="{F006082E-AF05-4E89-9EC0-E2A00AC70126}" type="presParOf" srcId="{199E68CD-5737-4219-98C2-913679EF7740}" destId="{D4136359-EDF8-4479-9EE5-D43FA597FB95}" srcOrd="0" destOrd="0" presId="urn:microsoft.com/office/officeart/2005/8/layout/hierarchy2"/>
    <dgm:cxn modelId="{EBDE608B-E195-4AAA-B165-0DD290FAAD23}" type="presParOf" srcId="{199E68CD-5737-4219-98C2-913679EF7740}" destId="{388B7C54-D990-41A2-BF39-8661CA915C5A}" srcOrd="1" destOrd="0" presId="urn:microsoft.com/office/officeart/2005/8/layout/hierarchy2"/>
    <dgm:cxn modelId="{01613867-DDB7-43A6-A2E8-357E70B46591}" type="presParOf" srcId="{D7B7B681-3707-4348-AE51-2F3E108026B2}" destId="{7259C32B-899F-42AC-BC9E-A92971F45678}" srcOrd="2" destOrd="0" presId="urn:microsoft.com/office/officeart/2005/8/layout/hierarchy2"/>
    <dgm:cxn modelId="{17748D39-BFD8-46C6-9BC0-BB4B28083461}" type="presParOf" srcId="{7259C32B-899F-42AC-BC9E-A92971F45678}" destId="{43814A67-EDF0-4A41-8DF8-3994130C954C}" srcOrd="0" destOrd="0" presId="urn:microsoft.com/office/officeart/2005/8/layout/hierarchy2"/>
    <dgm:cxn modelId="{E687751C-8095-433E-8398-36C42B02D48D}" type="presParOf" srcId="{D7B7B681-3707-4348-AE51-2F3E108026B2}" destId="{9800B799-8585-4872-9CF9-80E6D421223B}" srcOrd="3" destOrd="0" presId="urn:microsoft.com/office/officeart/2005/8/layout/hierarchy2"/>
    <dgm:cxn modelId="{AF478514-6F1E-46AB-B3B7-3A1F25648F52}" type="presParOf" srcId="{9800B799-8585-4872-9CF9-80E6D421223B}" destId="{DAD17D92-79E3-4CE5-96AE-925CB2FBF50D}" srcOrd="0" destOrd="0" presId="urn:microsoft.com/office/officeart/2005/8/layout/hierarchy2"/>
    <dgm:cxn modelId="{D23F0208-5BC5-40E5-911F-CEF60C250FA1}" type="presParOf" srcId="{9800B799-8585-4872-9CF9-80E6D421223B}" destId="{87E8D301-7BAF-4AA1-95C8-2C7948A9E341}" srcOrd="1" destOrd="0" presId="urn:microsoft.com/office/officeart/2005/8/layout/hierarchy2"/>
    <dgm:cxn modelId="{E6F57E48-4292-42ED-BAC4-F0A7B4344A28}" type="presParOf" srcId="{D7B7B681-3707-4348-AE51-2F3E108026B2}" destId="{FB1A0185-73D6-45E6-93AB-F947800E6628}" srcOrd="4" destOrd="0" presId="urn:microsoft.com/office/officeart/2005/8/layout/hierarchy2"/>
    <dgm:cxn modelId="{46328C9D-0248-4E95-967D-34BD51E797DE}" type="presParOf" srcId="{FB1A0185-73D6-45E6-93AB-F947800E6628}" destId="{88528009-8BB8-4D93-83BE-F65C429E60EC}" srcOrd="0" destOrd="0" presId="urn:microsoft.com/office/officeart/2005/8/layout/hierarchy2"/>
    <dgm:cxn modelId="{B59795F0-2101-43EA-92F9-F5AD952F0C37}" type="presParOf" srcId="{D7B7B681-3707-4348-AE51-2F3E108026B2}" destId="{31DADAE2-2BD3-4AE4-B0D7-F66E798C763E}" srcOrd="5" destOrd="0" presId="urn:microsoft.com/office/officeart/2005/8/layout/hierarchy2"/>
    <dgm:cxn modelId="{F149CA58-0C06-49A3-A9BE-2C187952340D}" type="presParOf" srcId="{31DADAE2-2BD3-4AE4-B0D7-F66E798C763E}" destId="{B5CF9E35-3B4B-4AB3-8EDC-BCA4057AB253}" srcOrd="0" destOrd="0" presId="urn:microsoft.com/office/officeart/2005/8/layout/hierarchy2"/>
    <dgm:cxn modelId="{A67AAC3F-9EFB-400A-A277-0966DA071694}" type="presParOf" srcId="{31DADAE2-2BD3-4AE4-B0D7-F66E798C763E}" destId="{25A1F271-C460-46DD-A09D-67317A478BC7}" srcOrd="1" destOrd="0" presId="urn:microsoft.com/office/officeart/2005/8/layout/hierarchy2"/>
    <dgm:cxn modelId="{594EE739-ADE6-4139-A5C2-120CCF89DDB8}" type="presParOf" srcId="{D7B7B681-3707-4348-AE51-2F3E108026B2}" destId="{EAA33E25-3717-41FB-A54B-9D887A766D51}" srcOrd="6" destOrd="0" presId="urn:microsoft.com/office/officeart/2005/8/layout/hierarchy2"/>
    <dgm:cxn modelId="{9F1A32D1-E694-4054-87B7-B02F82906391}" type="presParOf" srcId="{EAA33E25-3717-41FB-A54B-9D887A766D51}" destId="{626AE3BD-E526-4A19-B50F-01204CD0B19A}" srcOrd="0" destOrd="0" presId="urn:microsoft.com/office/officeart/2005/8/layout/hierarchy2"/>
    <dgm:cxn modelId="{043740F0-E76A-4BB1-8330-EC50B8DE50F0}" type="presParOf" srcId="{D7B7B681-3707-4348-AE51-2F3E108026B2}" destId="{8970FCCB-FDF2-4192-9BF5-BAFED9594E2C}" srcOrd="7" destOrd="0" presId="urn:microsoft.com/office/officeart/2005/8/layout/hierarchy2"/>
    <dgm:cxn modelId="{9AE37930-D89E-41C0-B67B-4E274F6EA42A}" type="presParOf" srcId="{8970FCCB-FDF2-4192-9BF5-BAFED9594E2C}" destId="{83F07AB0-E255-4EE2-AA32-EC634A4CEF7A}" srcOrd="0" destOrd="0" presId="urn:microsoft.com/office/officeart/2005/8/layout/hierarchy2"/>
    <dgm:cxn modelId="{4206F84B-591C-4358-8677-248D811323BE}" type="presParOf" srcId="{8970FCCB-FDF2-4192-9BF5-BAFED9594E2C}" destId="{52FA3BC8-32C1-4095-A217-13FA4B585372}" srcOrd="1" destOrd="0" presId="urn:microsoft.com/office/officeart/2005/8/layout/hierarchy2"/>
    <dgm:cxn modelId="{2EB412AE-BE7E-4A4E-9826-8C87130B829D}" type="presParOf" srcId="{D7B7B681-3707-4348-AE51-2F3E108026B2}" destId="{CE015A70-4FCD-4A03-8CAA-64521116719F}" srcOrd="8" destOrd="0" presId="urn:microsoft.com/office/officeart/2005/8/layout/hierarchy2"/>
    <dgm:cxn modelId="{C6211297-E8B9-4E6C-8337-9E9C4A40F726}" type="presParOf" srcId="{CE015A70-4FCD-4A03-8CAA-64521116719F}" destId="{14D1289F-6C45-4D24-9CCA-D0976BF09B26}" srcOrd="0" destOrd="0" presId="urn:microsoft.com/office/officeart/2005/8/layout/hierarchy2"/>
    <dgm:cxn modelId="{44D40A81-E505-4142-B1C0-91E71A40B24F}" type="presParOf" srcId="{D7B7B681-3707-4348-AE51-2F3E108026B2}" destId="{3339E414-236A-46E5-A226-F5CAA201EF99}" srcOrd="9" destOrd="0" presId="urn:microsoft.com/office/officeart/2005/8/layout/hierarchy2"/>
    <dgm:cxn modelId="{482420FA-7626-4E24-BEC9-16881349C047}" type="presParOf" srcId="{3339E414-236A-46E5-A226-F5CAA201EF99}" destId="{0289AB24-191B-4CF1-8DC1-976C5AF70009}" srcOrd="0" destOrd="0" presId="urn:microsoft.com/office/officeart/2005/8/layout/hierarchy2"/>
    <dgm:cxn modelId="{970D00F7-CD16-4696-B75D-A980577D842C}" type="presParOf" srcId="{3339E414-236A-46E5-A226-F5CAA201EF99}" destId="{6A6772E2-0D73-4ECF-8E29-C177B018E91A}" srcOrd="1" destOrd="0" presId="urn:microsoft.com/office/officeart/2005/8/layout/hierarchy2"/>
    <dgm:cxn modelId="{1EF5F679-671B-4C8C-89D0-F6F20A9A7BB2}" type="presParOf" srcId="{D7B7B681-3707-4348-AE51-2F3E108026B2}" destId="{775BB8CC-F2AA-4A2A-82A9-3F4BF391F28C}" srcOrd="10" destOrd="0" presId="urn:microsoft.com/office/officeart/2005/8/layout/hierarchy2"/>
    <dgm:cxn modelId="{09BD634D-194A-4B65-A940-0623EE9540B3}" type="presParOf" srcId="{775BB8CC-F2AA-4A2A-82A9-3F4BF391F28C}" destId="{369086A2-35AA-4D52-BF82-DE7863243B7C}" srcOrd="0" destOrd="0" presId="urn:microsoft.com/office/officeart/2005/8/layout/hierarchy2"/>
    <dgm:cxn modelId="{C538C5C7-FBD5-4937-9AA9-16122F574B5F}" type="presParOf" srcId="{D7B7B681-3707-4348-AE51-2F3E108026B2}" destId="{7CAA1DC8-B861-4CF7-9EBF-74155369F33F}" srcOrd="11" destOrd="0" presId="urn:microsoft.com/office/officeart/2005/8/layout/hierarchy2"/>
    <dgm:cxn modelId="{A9ECF6F7-5A6E-4D9D-8144-64A3CF87CE67}" type="presParOf" srcId="{7CAA1DC8-B861-4CF7-9EBF-74155369F33F}" destId="{D32A87B7-71DA-4E79-84AF-EE46442E5885}" srcOrd="0" destOrd="0" presId="urn:microsoft.com/office/officeart/2005/8/layout/hierarchy2"/>
    <dgm:cxn modelId="{C968F6B8-5688-4FF5-8872-9DE1EFC6BD83}" type="presParOf" srcId="{7CAA1DC8-B861-4CF7-9EBF-74155369F33F}" destId="{8F6E799E-A9B2-4BFC-9DB5-FCD5DA03DB2F}" srcOrd="1" destOrd="0" presId="urn:microsoft.com/office/officeart/2005/8/layout/hierarchy2"/>
    <dgm:cxn modelId="{D984FA8F-A4FB-42CC-840E-9B86A8A228D6}" type="presParOf" srcId="{D7B7B681-3707-4348-AE51-2F3E108026B2}" destId="{E40BF408-F24E-421F-8051-0311F2A5989E}" srcOrd="12" destOrd="0" presId="urn:microsoft.com/office/officeart/2005/8/layout/hierarchy2"/>
    <dgm:cxn modelId="{DC079B20-1F13-4236-AC19-99B58A8B5B8E}" type="presParOf" srcId="{E40BF408-F24E-421F-8051-0311F2A5989E}" destId="{DD3A6DDC-9999-4401-B2DE-D3552A464507}" srcOrd="0" destOrd="0" presId="urn:microsoft.com/office/officeart/2005/8/layout/hierarchy2"/>
    <dgm:cxn modelId="{B8F6CEF5-EC98-4465-BB98-C02AC09F87C7}" type="presParOf" srcId="{D7B7B681-3707-4348-AE51-2F3E108026B2}" destId="{08F719DE-B27E-45FE-81EF-93AAAE90AC93}" srcOrd="13" destOrd="0" presId="urn:microsoft.com/office/officeart/2005/8/layout/hierarchy2"/>
    <dgm:cxn modelId="{E28DC3A5-E1C8-4918-9B7D-086F39ECCF33}" type="presParOf" srcId="{08F719DE-B27E-45FE-81EF-93AAAE90AC93}" destId="{2ECE7CA2-BE80-4765-9531-DEA291906DB4}" srcOrd="0" destOrd="0" presId="urn:microsoft.com/office/officeart/2005/8/layout/hierarchy2"/>
    <dgm:cxn modelId="{40C7E9B6-AA9D-4333-A235-60AED2544DE8}" type="presParOf" srcId="{08F719DE-B27E-45FE-81EF-93AAAE90AC93}" destId="{3007EAAE-F961-4595-8097-4C7B4E21934C}" srcOrd="1" destOrd="0" presId="urn:microsoft.com/office/officeart/2005/8/layout/hierarchy2"/>
    <dgm:cxn modelId="{18976DCC-2986-48C6-8908-C9159631CDB1}" type="presParOf" srcId="{D7B7B681-3707-4348-AE51-2F3E108026B2}" destId="{C889B21F-A083-412A-B799-0D4F18172509}" srcOrd="14" destOrd="0" presId="urn:microsoft.com/office/officeart/2005/8/layout/hierarchy2"/>
    <dgm:cxn modelId="{1B26CEC5-B5CD-43D7-AACC-52CA83951EC7}" type="presParOf" srcId="{C889B21F-A083-412A-B799-0D4F18172509}" destId="{E74223E1-0DD9-4F50-94C3-5AC88166D4B8}" srcOrd="0" destOrd="0" presId="urn:microsoft.com/office/officeart/2005/8/layout/hierarchy2"/>
    <dgm:cxn modelId="{03D34FA8-297E-4E11-B4FD-A2411A284131}" type="presParOf" srcId="{D7B7B681-3707-4348-AE51-2F3E108026B2}" destId="{8DDB3CDA-6DE2-422F-94D3-4AC1D2D6FE6F}" srcOrd="15" destOrd="0" presId="urn:microsoft.com/office/officeart/2005/8/layout/hierarchy2"/>
    <dgm:cxn modelId="{9AB88396-ED85-4E39-B9B8-70AD83A6EF25}" type="presParOf" srcId="{8DDB3CDA-6DE2-422F-94D3-4AC1D2D6FE6F}" destId="{705E652F-D5B4-46A0-9280-33F1FB9555E5}" srcOrd="0" destOrd="0" presId="urn:microsoft.com/office/officeart/2005/8/layout/hierarchy2"/>
    <dgm:cxn modelId="{6D75B931-8642-464F-B4BF-F6AE78E60EBE}" type="presParOf" srcId="{8DDB3CDA-6DE2-422F-94D3-4AC1D2D6FE6F}" destId="{471F26E3-C0F3-4E11-A1EA-2D156B0F74B0}" srcOrd="1" destOrd="0" presId="urn:microsoft.com/office/officeart/2005/8/layout/hierarchy2"/>
    <dgm:cxn modelId="{5BD50AB7-CC4E-46F7-997E-B2A19BB7D460}" type="presParOf" srcId="{D7B7B681-3707-4348-AE51-2F3E108026B2}" destId="{03AA6FA7-DA7A-4A95-A5FA-40288A6DCCF4}" srcOrd="16" destOrd="0" presId="urn:microsoft.com/office/officeart/2005/8/layout/hierarchy2"/>
    <dgm:cxn modelId="{46F82680-DF6C-451E-A95D-0C70686130C4}" type="presParOf" srcId="{03AA6FA7-DA7A-4A95-A5FA-40288A6DCCF4}" destId="{2468B842-61EC-4F9C-B11E-AE2D777EB201}" srcOrd="0" destOrd="0" presId="urn:microsoft.com/office/officeart/2005/8/layout/hierarchy2"/>
    <dgm:cxn modelId="{BF7B0CD7-9E75-43BA-B898-5105504E3E5D}" type="presParOf" srcId="{D7B7B681-3707-4348-AE51-2F3E108026B2}" destId="{55D13665-475C-4AF8-B2D4-B949B81E5087}" srcOrd="17" destOrd="0" presId="urn:microsoft.com/office/officeart/2005/8/layout/hierarchy2"/>
    <dgm:cxn modelId="{1ED6D0C3-CEF3-4A42-9087-EDB4B7B4AEC6}" type="presParOf" srcId="{55D13665-475C-4AF8-B2D4-B949B81E5087}" destId="{A3BFBB6C-783C-4AC2-B915-5B3568A60DD5}" srcOrd="0" destOrd="0" presId="urn:microsoft.com/office/officeart/2005/8/layout/hierarchy2"/>
    <dgm:cxn modelId="{069EC680-D6DB-4DEC-A7DE-1B5686B3DBA0}" type="presParOf" srcId="{55D13665-475C-4AF8-B2D4-B949B81E5087}" destId="{F41EB233-D943-4AE7-8B72-587A47A1B8A6}" srcOrd="1" destOrd="0" presId="urn:microsoft.com/office/officeart/2005/8/layout/hierarchy2"/>
    <dgm:cxn modelId="{50C7121A-762E-48FF-AB34-B326440703CF}" type="presParOf" srcId="{D7B7B681-3707-4348-AE51-2F3E108026B2}" destId="{69E82FCC-9278-4545-A846-F64CED01A5E4}" srcOrd="18" destOrd="0" presId="urn:microsoft.com/office/officeart/2005/8/layout/hierarchy2"/>
    <dgm:cxn modelId="{6EE97E31-2089-423F-AE14-58D861DE5292}" type="presParOf" srcId="{69E82FCC-9278-4545-A846-F64CED01A5E4}" destId="{0A520C88-0E5A-495C-BB52-1452B1128BAB}" srcOrd="0" destOrd="0" presId="urn:microsoft.com/office/officeart/2005/8/layout/hierarchy2"/>
    <dgm:cxn modelId="{DF45911E-5A60-49A7-A446-2CB1880F0092}" type="presParOf" srcId="{D7B7B681-3707-4348-AE51-2F3E108026B2}" destId="{60834C11-A823-422D-8220-9A752B0B593A}" srcOrd="19" destOrd="0" presId="urn:microsoft.com/office/officeart/2005/8/layout/hierarchy2"/>
    <dgm:cxn modelId="{F5650C10-AF5B-4799-8E51-087F6370E5A3}" type="presParOf" srcId="{60834C11-A823-422D-8220-9A752B0B593A}" destId="{30EB175C-969F-4D0E-BE91-4A0CA90BC69E}" srcOrd="0" destOrd="0" presId="urn:microsoft.com/office/officeart/2005/8/layout/hierarchy2"/>
    <dgm:cxn modelId="{A521D29C-E73F-45BD-9D5F-75F95E88627B}" type="presParOf" srcId="{60834C11-A823-422D-8220-9A752B0B593A}" destId="{F885B9D7-B82B-4635-ADE0-0640B177AC28}" srcOrd="1" destOrd="0" presId="urn:microsoft.com/office/officeart/2005/8/layout/hierarchy2"/>
    <dgm:cxn modelId="{885ABDD2-6818-439F-9AE0-9AF8407DFC05}" type="presParOf" srcId="{D7B7B681-3707-4348-AE51-2F3E108026B2}" destId="{36442487-19B8-4019-9D7F-2F705CAF0273}" srcOrd="20" destOrd="0" presId="urn:microsoft.com/office/officeart/2005/8/layout/hierarchy2"/>
    <dgm:cxn modelId="{86A829F8-B34B-4448-A165-8E86531F810E}" type="presParOf" srcId="{36442487-19B8-4019-9D7F-2F705CAF0273}" destId="{EDC4BE01-8783-4060-8C49-9601C5815F83}" srcOrd="0" destOrd="0" presId="urn:microsoft.com/office/officeart/2005/8/layout/hierarchy2"/>
    <dgm:cxn modelId="{BC1D5F0C-D81D-4412-B29E-45A1E4A0AEF3}" type="presParOf" srcId="{D7B7B681-3707-4348-AE51-2F3E108026B2}" destId="{7850A604-9652-4896-975D-5E87BCC83DDD}" srcOrd="21" destOrd="0" presId="urn:microsoft.com/office/officeart/2005/8/layout/hierarchy2"/>
    <dgm:cxn modelId="{80410827-19F2-40CE-85CD-B4F7BADFF979}" type="presParOf" srcId="{7850A604-9652-4896-975D-5E87BCC83DDD}" destId="{3701C7C6-5D3B-4295-A5F0-4DCAD0EB9EC6}" srcOrd="0" destOrd="0" presId="urn:microsoft.com/office/officeart/2005/8/layout/hierarchy2"/>
    <dgm:cxn modelId="{129521E5-64C0-4ADC-8DEE-2B9988EF4081}" type="presParOf" srcId="{7850A604-9652-4896-975D-5E87BCC83DDD}" destId="{F8816F0A-6C3F-46E8-BE2B-B65257131328}" srcOrd="1" destOrd="0" presId="urn:microsoft.com/office/officeart/2005/8/layout/hierarchy2"/>
    <dgm:cxn modelId="{A756722C-7108-415F-B6F7-82B4C576895B}" type="presParOf" srcId="{D7B7B681-3707-4348-AE51-2F3E108026B2}" destId="{6CF8546D-1AE6-423A-8B8A-4FC3B091BB3A}" srcOrd="22" destOrd="0" presId="urn:microsoft.com/office/officeart/2005/8/layout/hierarchy2"/>
    <dgm:cxn modelId="{20524E4D-00AE-4350-8A87-918917812BDB}" type="presParOf" srcId="{6CF8546D-1AE6-423A-8B8A-4FC3B091BB3A}" destId="{42C80B72-3A99-4B44-A484-B1EA8DDE7EEA}" srcOrd="0" destOrd="0" presId="urn:microsoft.com/office/officeart/2005/8/layout/hierarchy2"/>
    <dgm:cxn modelId="{30429E94-8A15-4FEA-B577-B428DF54B470}" type="presParOf" srcId="{D7B7B681-3707-4348-AE51-2F3E108026B2}" destId="{35729189-CECB-4324-85B4-B96C2C5B2CB4}" srcOrd="23" destOrd="0" presId="urn:microsoft.com/office/officeart/2005/8/layout/hierarchy2"/>
    <dgm:cxn modelId="{03534C64-9FD9-4CD9-9EEA-4E027C14D64F}" type="presParOf" srcId="{35729189-CECB-4324-85B4-B96C2C5B2CB4}" destId="{60F60232-F736-4411-BB98-D3621E3ED334}" srcOrd="0" destOrd="0" presId="urn:microsoft.com/office/officeart/2005/8/layout/hierarchy2"/>
    <dgm:cxn modelId="{03814DA6-8F37-4CA3-8490-68A8DDFA9A96}" type="presParOf" srcId="{35729189-CECB-4324-85B4-B96C2C5B2CB4}" destId="{12FEDF21-56E3-445D-9AC9-B761E6BAF13C}" srcOrd="1" destOrd="0" presId="urn:microsoft.com/office/officeart/2005/8/layout/hierarchy2"/>
    <dgm:cxn modelId="{284A3457-872D-4908-9CA4-382FC8A97B61}" type="presParOf" srcId="{D7B7B681-3707-4348-AE51-2F3E108026B2}" destId="{AB3B319B-DBC5-44D6-A310-B8927B79058C}" srcOrd="24" destOrd="0" presId="urn:microsoft.com/office/officeart/2005/8/layout/hierarchy2"/>
    <dgm:cxn modelId="{2C95965D-FC39-49C5-82FD-63441D417BC7}" type="presParOf" srcId="{AB3B319B-DBC5-44D6-A310-B8927B79058C}" destId="{518E84BF-D735-4EBF-9048-0F6530721348}" srcOrd="0" destOrd="0" presId="urn:microsoft.com/office/officeart/2005/8/layout/hierarchy2"/>
    <dgm:cxn modelId="{6A697D30-A7C0-400F-95DA-8D3891627095}" type="presParOf" srcId="{D7B7B681-3707-4348-AE51-2F3E108026B2}" destId="{478DB8EB-6DBE-44A2-B7A9-47FC211868D5}" srcOrd="25" destOrd="0" presId="urn:microsoft.com/office/officeart/2005/8/layout/hierarchy2"/>
    <dgm:cxn modelId="{2D2DF28D-232C-404E-B3B6-4C37555F267A}" type="presParOf" srcId="{478DB8EB-6DBE-44A2-B7A9-47FC211868D5}" destId="{177967DF-DAFC-402A-B56A-F6DC6F8F7486}" srcOrd="0" destOrd="0" presId="urn:microsoft.com/office/officeart/2005/8/layout/hierarchy2"/>
    <dgm:cxn modelId="{95EEDB7A-6DD7-4FEC-A889-145C62AA591D}" type="presParOf" srcId="{478DB8EB-6DBE-44A2-B7A9-47FC211868D5}" destId="{86F607ED-746E-4472-84EB-50F391086A9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3F576-D6E5-427C-83FF-4E2CB4D05553}">
      <dsp:nvSpPr>
        <dsp:cNvPr id="0" name=""/>
        <dsp:cNvSpPr/>
      </dsp:nvSpPr>
      <dsp:spPr>
        <a:xfrm>
          <a:off x="173489" y="2289104"/>
          <a:ext cx="2692332" cy="765270"/>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计算机科学与信息安全系</a:t>
          </a:r>
          <a:endParaRPr lang="en-US" altLang="zh-CN" sz="1800" b="1" kern="1200" dirty="0" smtClean="0"/>
        </a:p>
      </dsp:txBody>
      <dsp:txXfrm>
        <a:off x="195903" y="2311518"/>
        <a:ext cx="2647504" cy="720442"/>
      </dsp:txXfrm>
    </dsp:sp>
    <dsp:sp modelId="{0F735CF1-02F5-4534-8494-CA2AC9987D9A}">
      <dsp:nvSpPr>
        <dsp:cNvPr id="0" name=""/>
        <dsp:cNvSpPr/>
      </dsp:nvSpPr>
      <dsp:spPr>
        <a:xfrm rot="17668289">
          <a:off x="2486776" y="2069555"/>
          <a:ext cx="1294201" cy="26429"/>
        </a:xfrm>
        <a:custGeom>
          <a:avLst/>
          <a:gdLst/>
          <a:ahLst/>
          <a:cxnLst/>
          <a:rect l="0" t="0" r="0" b="0"/>
          <a:pathLst>
            <a:path>
              <a:moveTo>
                <a:pt x="0" y="13214"/>
              </a:moveTo>
              <a:lnTo>
                <a:pt x="1294201" y="13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3101521" y="2050415"/>
        <a:ext cx="64710" cy="64710"/>
      </dsp:txXfrm>
    </dsp:sp>
    <dsp:sp modelId="{CE002C5F-95B1-4DE2-A6F6-53A05B3B2AC6}">
      <dsp:nvSpPr>
        <dsp:cNvPr id="0" name=""/>
        <dsp:cNvSpPr/>
      </dsp:nvSpPr>
      <dsp:spPr>
        <a:xfrm>
          <a:off x="3401931" y="1068979"/>
          <a:ext cx="2210824" cy="849640"/>
        </a:xfrm>
        <a:prstGeom prst="roundRect">
          <a:avLst>
            <a:gd name="adj" fmla="val 1000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本科专业</a:t>
          </a:r>
          <a:endParaRPr lang="en-US" altLang="zh-CN" sz="1800" b="1" kern="1200" dirty="0" smtClean="0"/>
        </a:p>
        <a:p>
          <a:pPr lvl="0" algn="ctr" defTabSz="800100">
            <a:lnSpc>
              <a:spcPct val="90000"/>
            </a:lnSpc>
            <a:spcBef>
              <a:spcPct val="0"/>
            </a:spcBef>
            <a:spcAft>
              <a:spcPct val="35000"/>
            </a:spcAft>
          </a:pPr>
          <a:r>
            <a:rPr lang="zh-CN" altLang="en-US" sz="1800" b="1" kern="1200" dirty="0" smtClean="0"/>
            <a:t>（招收本科生）</a:t>
          </a:r>
          <a:endParaRPr lang="zh-CN" altLang="en-US" sz="1800" b="1" kern="1200" dirty="0"/>
        </a:p>
      </dsp:txBody>
      <dsp:txXfrm>
        <a:off x="3426816" y="1093864"/>
        <a:ext cx="2161054" cy="799870"/>
      </dsp:txXfrm>
    </dsp:sp>
    <dsp:sp modelId="{FD410FE7-42E2-41A4-9CF4-BF5B08151B2F}">
      <dsp:nvSpPr>
        <dsp:cNvPr id="0" name=""/>
        <dsp:cNvSpPr/>
      </dsp:nvSpPr>
      <dsp:spPr>
        <a:xfrm rot="17692822">
          <a:off x="5243685" y="902591"/>
          <a:ext cx="1274253" cy="26429"/>
        </a:xfrm>
        <a:custGeom>
          <a:avLst/>
          <a:gdLst/>
          <a:ahLst/>
          <a:cxnLst/>
          <a:rect l="0" t="0" r="0" b="0"/>
          <a:pathLst>
            <a:path>
              <a:moveTo>
                <a:pt x="0" y="13214"/>
              </a:moveTo>
              <a:lnTo>
                <a:pt x="1274253" y="13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5848955" y="883949"/>
        <a:ext cx="63712" cy="63712"/>
      </dsp:txXfrm>
    </dsp:sp>
    <dsp:sp modelId="{D4136359-EDF8-4479-9EE5-D43FA597FB95}">
      <dsp:nvSpPr>
        <dsp:cNvPr id="0" name=""/>
        <dsp:cNvSpPr/>
      </dsp:nvSpPr>
      <dsp:spPr>
        <a:xfrm>
          <a:off x="6148867" y="2743"/>
          <a:ext cx="2172881" cy="67013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计算机科学与技术</a:t>
          </a:r>
          <a:endParaRPr lang="zh-CN" altLang="en-US" sz="1800" b="1" kern="1200" dirty="0"/>
        </a:p>
      </dsp:txBody>
      <dsp:txXfrm>
        <a:off x="6168495" y="22371"/>
        <a:ext cx="2133625" cy="630881"/>
      </dsp:txXfrm>
    </dsp:sp>
    <dsp:sp modelId="{7085F762-2C9D-42D8-A29B-E2DACCC7C06C}">
      <dsp:nvSpPr>
        <dsp:cNvPr id="0" name=""/>
        <dsp:cNvSpPr/>
      </dsp:nvSpPr>
      <dsp:spPr>
        <a:xfrm rot="19457599">
          <a:off x="5550701" y="1287920"/>
          <a:ext cx="660221" cy="26429"/>
        </a:xfrm>
        <a:custGeom>
          <a:avLst/>
          <a:gdLst/>
          <a:ahLst/>
          <a:cxnLst/>
          <a:rect l="0" t="0" r="0" b="0"/>
          <a:pathLst>
            <a:path>
              <a:moveTo>
                <a:pt x="0" y="13214"/>
              </a:moveTo>
              <a:lnTo>
                <a:pt x="660221" y="13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5864306" y="1284629"/>
        <a:ext cx="33011" cy="33011"/>
      </dsp:txXfrm>
    </dsp:sp>
    <dsp:sp modelId="{69A79BD7-9573-43AA-AF67-33284E99BF0D}">
      <dsp:nvSpPr>
        <dsp:cNvPr id="0" name=""/>
        <dsp:cNvSpPr/>
      </dsp:nvSpPr>
      <dsp:spPr>
        <a:xfrm>
          <a:off x="6148867" y="773401"/>
          <a:ext cx="2178765" cy="67013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物联网工程</a:t>
          </a:r>
          <a:endParaRPr lang="zh-CN" altLang="en-US" sz="1800" b="1" kern="1200" dirty="0"/>
        </a:p>
      </dsp:txBody>
      <dsp:txXfrm>
        <a:off x="6168495" y="793029"/>
        <a:ext cx="2139509" cy="630881"/>
      </dsp:txXfrm>
    </dsp:sp>
    <dsp:sp modelId="{2C60000E-B861-4932-A95F-8B06877FD7E7}">
      <dsp:nvSpPr>
        <dsp:cNvPr id="0" name=""/>
        <dsp:cNvSpPr/>
      </dsp:nvSpPr>
      <dsp:spPr>
        <a:xfrm rot="2149019">
          <a:off x="5551032" y="1671591"/>
          <a:ext cx="652790" cy="26429"/>
        </a:xfrm>
        <a:custGeom>
          <a:avLst/>
          <a:gdLst/>
          <a:ahLst/>
          <a:cxnLst/>
          <a:rect l="0" t="0" r="0" b="0"/>
          <a:pathLst>
            <a:path>
              <a:moveTo>
                <a:pt x="0" y="13214"/>
              </a:moveTo>
              <a:lnTo>
                <a:pt x="652790" y="13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5861108" y="1668486"/>
        <a:ext cx="32639" cy="32639"/>
      </dsp:txXfrm>
    </dsp:sp>
    <dsp:sp modelId="{F4CACC4D-2B08-4302-BFA4-4E3B4F235633}">
      <dsp:nvSpPr>
        <dsp:cNvPr id="0" name=""/>
        <dsp:cNvSpPr/>
      </dsp:nvSpPr>
      <dsp:spPr>
        <a:xfrm>
          <a:off x="6142098" y="1540743"/>
          <a:ext cx="2162628" cy="67013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信息安全（法学）</a:t>
          </a:r>
          <a:endParaRPr lang="zh-CN" altLang="en-US" sz="1800" b="1" kern="1200" dirty="0"/>
        </a:p>
      </dsp:txBody>
      <dsp:txXfrm>
        <a:off x="6161726" y="1560371"/>
        <a:ext cx="2123372" cy="630881"/>
      </dsp:txXfrm>
    </dsp:sp>
    <dsp:sp modelId="{BF996517-B527-4FD6-BB01-914CEF6EEC24}">
      <dsp:nvSpPr>
        <dsp:cNvPr id="0" name=""/>
        <dsp:cNvSpPr/>
      </dsp:nvSpPr>
      <dsp:spPr>
        <a:xfrm rot="3907178">
          <a:off x="5243685" y="2058579"/>
          <a:ext cx="1274253" cy="26429"/>
        </a:xfrm>
        <a:custGeom>
          <a:avLst/>
          <a:gdLst/>
          <a:ahLst/>
          <a:cxnLst/>
          <a:rect l="0" t="0" r="0" b="0"/>
          <a:pathLst>
            <a:path>
              <a:moveTo>
                <a:pt x="0" y="13214"/>
              </a:moveTo>
              <a:lnTo>
                <a:pt x="1274253" y="13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5848955" y="2039937"/>
        <a:ext cx="63712" cy="63712"/>
      </dsp:txXfrm>
    </dsp:sp>
    <dsp:sp modelId="{96CE7C66-4071-42C3-BF1F-A00FD169DFC5}">
      <dsp:nvSpPr>
        <dsp:cNvPr id="0" name=""/>
        <dsp:cNvSpPr/>
      </dsp:nvSpPr>
      <dsp:spPr>
        <a:xfrm>
          <a:off x="6148867" y="2314718"/>
          <a:ext cx="2168070" cy="67013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软件工程</a:t>
          </a:r>
          <a:endParaRPr lang="zh-CN" altLang="en-US" sz="1800" b="1" kern="1200" dirty="0"/>
        </a:p>
      </dsp:txBody>
      <dsp:txXfrm>
        <a:off x="6168495" y="2334346"/>
        <a:ext cx="2128814" cy="630881"/>
      </dsp:txXfrm>
    </dsp:sp>
    <dsp:sp modelId="{674EFDCA-68C7-4170-BDCE-96A3107BFB37}">
      <dsp:nvSpPr>
        <dsp:cNvPr id="0" name=""/>
        <dsp:cNvSpPr/>
      </dsp:nvSpPr>
      <dsp:spPr>
        <a:xfrm rot="3964563">
          <a:off x="2472866" y="3262744"/>
          <a:ext cx="1322019" cy="26429"/>
        </a:xfrm>
        <a:custGeom>
          <a:avLst/>
          <a:gdLst/>
          <a:ahLst/>
          <a:cxnLst/>
          <a:rect l="0" t="0" r="0" b="0"/>
          <a:pathLst>
            <a:path>
              <a:moveTo>
                <a:pt x="0" y="13214"/>
              </a:moveTo>
              <a:lnTo>
                <a:pt x="1322019" y="13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3100826" y="3242908"/>
        <a:ext cx="66100" cy="66100"/>
      </dsp:txXfrm>
    </dsp:sp>
    <dsp:sp modelId="{9DFDE373-24CF-4B61-B09A-A13C1965DBEF}">
      <dsp:nvSpPr>
        <dsp:cNvPr id="0" name=""/>
        <dsp:cNvSpPr/>
      </dsp:nvSpPr>
      <dsp:spPr>
        <a:xfrm>
          <a:off x="3401931" y="3429027"/>
          <a:ext cx="2210275" cy="902300"/>
        </a:xfrm>
        <a:prstGeom prst="roundRect">
          <a:avLst>
            <a:gd name="adj" fmla="val 10000"/>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一级学科</a:t>
          </a:r>
          <a:endParaRPr lang="en-US" altLang="zh-CN" sz="1800" b="1" kern="1200" dirty="0" smtClean="0"/>
        </a:p>
        <a:p>
          <a:pPr lvl="0" algn="ctr" defTabSz="800100">
            <a:lnSpc>
              <a:spcPct val="90000"/>
            </a:lnSpc>
            <a:spcBef>
              <a:spcPct val="0"/>
            </a:spcBef>
            <a:spcAft>
              <a:spcPct val="35000"/>
            </a:spcAft>
          </a:pPr>
          <a:r>
            <a:rPr lang="zh-CN" altLang="en-US" sz="1800" b="1" kern="1200" dirty="0" smtClean="0"/>
            <a:t>（招收硕、博研究生）</a:t>
          </a:r>
          <a:endParaRPr lang="zh-CN" altLang="en-US" sz="1800" b="1" kern="1200" dirty="0"/>
        </a:p>
      </dsp:txBody>
      <dsp:txXfrm>
        <a:off x="3428358" y="3455454"/>
        <a:ext cx="2157421" cy="849446"/>
      </dsp:txXfrm>
    </dsp:sp>
    <dsp:sp modelId="{CE015A70-4FCD-4A03-8CAA-64521116719F}">
      <dsp:nvSpPr>
        <dsp:cNvPr id="0" name=""/>
        <dsp:cNvSpPr/>
      </dsp:nvSpPr>
      <dsp:spPr>
        <a:xfrm rot="19252258">
          <a:off x="5536082" y="3652760"/>
          <a:ext cx="678857" cy="26429"/>
        </a:xfrm>
        <a:custGeom>
          <a:avLst/>
          <a:gdLst/>
          <a:ahLst/>
          <a:cxnLst/>
          <a:rect l="0" t="0" r="0" b="0"/>
          <a:pathLst>
            <a:path>
              <a:moveTo>
                <a:pt x="0" y="13214"/>
              </a:moveTo>
              <a:lnTo>
                <a:pt x="678857" y="13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5858539" y="3649003"/>
        <a:ext cx="33942" cy="33942"/>
      </dsp:txXfrm>
    </dsp:sp>
    <dsp:sp modelId="{0289AB24-191B-4CF1-8DC1-976C5AF70009}">
      <dsp:nvSpPr>
        <dsp:cNvPr id="0" name=""/>
        <dsp:cNvSpPr/>
      </dsp:nvSpPr>
      <dsp:spPr>
        <a:xfrm>
          <a:off x="6138815" y="3092943"/>
          <a:ext cx="2174905" cy="717657"/>
        </a:xfrm>
        <a:prstGeom prst="roundRect">
          <a:avLst>
            <a:gd name="adj" fmla="val 10000"/>
          </a:avLst>
        </a:prstGeom>
        <a:solidFill>
          <a:schemeClr val="accent5">
            <a:lumMod val="5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计算机科学与技术</a:t>
          </a:r>
          <a:endParaRPr lang="en-US" altLang="zh-CN" sz="1800" b="1" kern="1200" dirty="0" smtClean="0"/>
        </a:p>
        <a:p>
          <a:pPr lvl="0" algn="ctr" defTabSz="800100">
            <a:lnSpc>
              <a:spcPct val="90000"/>
            </a:lnSpc>
            <a:spcBef>
              <a:spcPct val="0"/>
            </a:spcBef>
            <a:spcAft>
              <a:spcPts val="0"/>
            </a:spcAft>
          </a:pPr>
          <a:r>
            <a:rPr lang="zh-CN" altLang="en-US" sz="1800" b="1" kern="1200" dirty="0" smtClean="0"/>
            <a:t>（天津市重点学科）</a:t>
          </a:r>
          <a:endParaRPr lang="zh-CN" altLang="en-US" sz="1800" b="1" kern="1200" dirty="0"/>
        </a:p>
      </dsp:txBody>
      <dsp:txXfrm>
        <a:off x="6159834" y="3113962"/>
        <a:ext cx="2132867" cy="675619"/>
      </dsp:txXfrm>
    </dsp:sp>
    <dsp:sp modelId="{64F87EEF-56A9-4BE0-B2CE-8E96D155BB82}">
      <dsp:nvSpPr>
        <dsp:cNvPr id="0" name=""/>
        <dsp:cNvSpPr/>
      </dsp:nvSpPr>
      <dsp:spPr>
        <a:xfrm rot="2011312">
          <a:off x="5558748" y="4044465"/>
          <a:ext cx="642827" cy="26429"/>
        </a:xfrm>
        <a:custGeom>
          <a:avLst/>
          <a:gdLst/>
          <a:ahLst/>
          <a:cxnLst/>
          <a:rect l="0" t="0" r="0" b="0"/>
          <a:pathLst>
            <a:path>
              <a:moveTo>
                <a:pt x="0" y="13214"/>
              </a:moveTo>
              <a:lnTo>
                <a:pt x="642827" y="132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5864091" y="4041609"/>
        <a:ext cx="32141" cy="32141"/>
      </dsp:txXfrm>
    </dsp:sp>
    <dsp:sp modelId="{6BAAD972-3BCB-42B7-BF41-1169DF3EE62B}">
      <dsp:nvSpPr>
        <dsp:cNvPr id="0" name=""/>
        <dsp:cNvSpPr/>
      </dsp:nvSpPr>
      <dsp:spPr>
        <a:xfrm>
          <a:off x="6148116" y="3906298"/>
          <a:ext cx="2176058" cy="657767"/>
        </a:xfrm>
        <a:prstGeom prst="roundRect">
          <a:avLst>
            <a:gd name="adj" fmla="val 10000"/>
          </a:avLst>
        </a:prstGeom>
        <a:solidFill>
          <a:schemeClr val="accent5">
            <a:lumMod val="50000"/>
          </a:schemeClr>
        </a:solidFill>
        <a:ln>
          <a:noFill/>
        </a:ln>
        <a:effectLst>
          <a:outerShdw blurRad="50800" dist="38100" dir="5400000" algn="t"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软件工程</a:t>
          </a:r>
        </a:p>
      </dsp:txBody>
      <dsp:txXfrm>
        <a:off x="6167381" y="3925563"/>
        <a:ext cx="2137528" cy="619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3F576-D6E5-427C-83FF-4E2CB4D05553}">
      <dsp:nvSpPr>
        <dsp:cNvPr id="0" name=""/>
        <dsp:cNvSpPr/>
      </dsp:nvSpPr>
      <dsp:spPr>
        <a:xfrm>
          <a:off x="490666" y="2444513"/>
          <a:ext cx="1391065" cy="897451"/>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10000"/>
            </a:lnSpc>
            <a:spcBef>
              <a:spcPct val="0"/>
            </a:spcBef>
            <a:spcAft>
              <a:spcPts val="0"/>
            </a:spcAft>
          </a:pPr>
          <a:r>
            <a:rPr lang="zh-CN" altLang="en-US" sz="1800" b="1" kern="1200" dirty="0" smtClean="0"/>
            <a:t>计算机学科</a:t>
          </a:r>
          <a:endParaRPr lang="en-US" altLang="zh-CN" sz="1800" b="1" kern="1200" dirty="0" smtClean="0"/>
        </a:p>
        <a:p>
          <a:pPr lvl="0" algn="ctr" defTabSz="800100">
            <a:lnSpc>
              <a:spcPct val="110000"/>
            </a:lnSpc>
            <a:spcBef>
              <a:spcPct val="0"/>
            </a:spcBef>
            <a:spcAft>
              <a:spcPts val="0"/>
            </a:spcAft>
          </a:pPr>
          <a:r>
            <a:rPr lang="zh-CN" altLang="en-US" sz="1800" b="1" kern="1200" dirty="0" smtClean="0"/>
            <a:t>科研体系</a:t>
          </a:r>
          <a:endParaRPr lang="en-US" altLang="zh-CN" sz="1800" b="1" kern="1200" dirty="0" smtClean="0"/>
        </a:p>
      </dsp:txBody>
      <dsp:txXfrm>
        <a:off x="516951" y="2470798"/>
        <a:ext cx="1338495" cy="844881"/>
      </dsp:txXfrm>
    </dsp:sp>
    <dsp:sp modelId="{FD410FE7-42E2-41A4-9CF4-BF5B08151B2F}">
      <dsp:nvSpPr>
        <dsp:cNvPr id="0" name=""/>
        <dsp:cNvSpPr/>
      </dsp:nvSpPr>
      <dsp:spPr>
        <a:xfrm rot="18031579">
          <a:off x="1111863" y="1537497"/>
          <a:ext cx="3129124" cy="16068"/>
        </a:xfrm>
        <a:custGeom>
          <a:avLst/>
          <a:gdLst/>
          <a:ahLst/>
          <a:cxnLst/>
          <a:rect l="0" t="0" r="0" b="0"/>
          <a:pathLst>
            <a:path>
              <a:moveTo>
                <a:pt x="0" y="8034"/>
              </a:moveTo>
              <a:lnTo>
                <a:pt x="3129124"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2598197" y="1467303"/>
        <a:ext cx="156456" cy="156456"/>
      </dsp:txXfrm>
    </dsp:sp>
    <dsp:sp modelId="{D4136359-EDF8-4479-9EE5-D43FA597FB95}">
      <dsp:nvSpPr>
        <dsp:cNvPr id="0" name=""/>
        <dsp:cNvSpPr/>
      </dsp:nvSpPr>
      <dsp:spPr>
        <a:xfrm>
          <a:off x="3471120" y="16345"/>
          <a:ext cx="3758799" cy="36295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数据库与信息系统研究室</a:t>
          </a:r>
          <a:endParaRPr lang="zh-CN" altLang="en-US" sz="1800" b="1" kern="1200" dirty="0"/>
        </a:p>
      </dsp:txBody>
      <dsp:txXfrm>
        <a:off x="3481751" y="26976"/>
        <a:ext cx="3737537" cy="341695"/>
      </dsp:txXfrm>
    </dsp:sp>
    <dsp:sp modelId="{7259C32B-899F-42AC-BC9E-A92971F45678}">
      <dsp:nvSpPr>
        <dsp:cNvPr id="0" name=""/>
        <dsp:cNvSpPr/>
      </dsp:nvSpPr>
      <dsp:spPr>
        <a:xfrm rot="18310655">
          <a:off x="1297017" y="1757717"/>
          <a:ext cx="2758816" cy="16068"/>
        </a:xfrm>
        <a:custGeom>
          <a:avLst/>
          <a:gdLst/>
          <a:ahLst/>
          <a:cxnLst/>
          <a:rect l="0" t="0" r="0" b="0"/>
          <a:pathLst>
            <a:path>
              <a:moveTo>
                <a:pt x="0" y="8034"/>
              </a:moveTo>
              <a:lnTo>
                <a:pt x="2758816"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2607455" y="1696781"/>
        <a:ext cx="137940" cy="137940"/>
      </dsp:txXfrm>
    </dsp:sp>
    <dsp:sp modelId="{DAD17D92-79E3-4CE5-96AE-925CB2FBF50D}">
      <dsp:nvSpPr>
        <dsp:cNvPr id="0" name=""/>
        <dsp:cNvSpPr/>
      </dsp:nvSpPr>
      <dsp:spPr>
        <a:xfrm>
          <a:off x="3471120" y="456785"/>
          <a:ext cx="3758799" cy="362957"/>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计算机网络与信息安全研究室</a:t>
          </a:r>
          <a:endParaRPr lang="zh-CN" altLang="en-US" sz="1800" b="1" kern="1200" dirty="0"/>
        </a:p>
      </dsp:txBody>
      <dsp:txXfrm>
        <a:off x="3481751" y="467416"/>
        <a:ext cx="3737537" cy="341695"/>
      </dsp:txXfrm>
    </dsp:sp>
    <dsp:sp modelId="{FB1A0185-73D6-45E6-93AB-F947800E6628}">
      <dsp:nvSpPr>
        <dsp:cNvPr id="0" name=""/>
        <dsp:cNvSpPr/>
      </dsp:nvSpPr>
      <dsp:spPr>
        <a:xfrm rot="18688510">
          <a:off x="1477707" y="1988822"/>
          <a:ext cx="2392768" cy="16068"/>
        </a:xfrm>
        <a:custGeom>
          <a:avLst/>
          <a:gdLst/>
          <a:ahLst/>
          <a:cxnLst/>
          <a:rect l="0" t="0" r="0" b="0"/>
          <a:pathLst>
            <a:path>
              <a:moveTo>
                <a:pt x="0" y="8034"/>
              </a:moveTo>
              <a:lnTo>
                <a:pt x="2392768"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2614271" y="1937037"/>
        <a:ext cx="119638" cy="119638"/>
      </dsp:txXfrm>
    </dsp:sp>
    <dsp:sp modelId="{B5CF9E35-3B4B-4AB3-8EDC-BCA4057AB253}">
      <dsp:nvSpPr>
        <dsp:cNvPr id="0" name=""/>
        <dsp:cNvSpPr/>
      </dsp:nvSpPr>
      <dsp:spPr>
        <a:xfrm>
          <a:off x="3466450" y="909189"/>
          <a:ext cx="3768138" cy="382571"/>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并行与分布式处理研究室</a:t>
          </a:r>
          <a:endParaRPr lang="zh-CN" altLang="en-US" sz="1800" b="1" kern="1200" dirty="0"/>
        </a:p>
      </dsp:txBody>
      <dsp:txXfrm>
        <a:off x="3477655" y="920394"/>
        <a:ext cx="3745728" cy="360161"/>
      </dsp:txXfrm>
    </dsp:sp>
    <dsp:sp modelId="{EAA33E25-3717-41FB-A54B-9D887A766D51}">
      <dsp:nvSpPr>
        <dsp:cNvPr id="0" name=""/>
        <dsp:cNvSpPr/>
      </dsp:nvSpPr>
      <dsp:spPr>
        <a:xfrm rot="19193208">
          <a:off x="1636975" y="2214804"/>
          <a:ext cx="2081018" cy="16068"/>
        </a:xfrm>
        <a:custGeom>
          <a:avLst/>
          <a:gdLst/>
          <a:ahLst/>
          <a:cxnLst/>
          <a:rect l="0" t="0" r="0" b="0"/>
          <a:pathLst>
            <a:path>
              <a:moveTo>
                <a:pt x="0" y="8034"/>
              </a:moveTo>
              <a:lnTo>
                <a:pt x="2081018"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2625459" y="2170813"/>
        <a:ext cx="104050" cy="104050"/>
      </dsp:txXfrm>
    </dsp:sp>
    <dsp:sp modelId="{83F07AB0-E255-4EE2-AA32-EC634A4CEF7A}">
      <dsp:nvSpPr>
        <dsp:cNvPr id="0" name=""/>
        <dsp:cNvSpPr/>
      </dsp:nvSpPr>
      <dsp:spPr>
        <a:xfrm>
          <a:off x="3473238" y="1365404"/>
          <a:ext cx="3754563" cy="374068"/>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i="0" kern="1200" dirty="0" smtClean="0"/>
            <a:t>并行与分布式软件技术研究室</a:t>
          </a:r>
          <a:endParaRPr lang="zh-CN" altLang="en-US" sz="1800" b="1" kern="1200" dirty="0"/>
        </a:p>
      </dsp:txBody>
      <dsp:txXfrm>
        <a:off x="3484194" y="1376360"/>
        <a:ext cx="3732651" cy="352156"/>
      </dsp:txXfrm>
    </dsp:sp>
    <dsp:sp modelId="{CE015A70-4FCD-4A03-8CAA-64521116719F}">
      <dsp:nvSpPr>
        <dsp:cNvPr id="0" name=""/>
        <dsp:cNvSpPr/>
      </dsp:nvSpPr>
      <dsp:spPr>
        <a:xfrm rot="19815574">
          <a:off x="1761530" y="2432509"/>
          <a:ext cx="1825121" cy="16068"/>
        </a:xfrm>
        <a:custGeom>
          <a:avLst/>
          <a:gdLst/>
          <a:ahLst/>
          <a:cxnLst/>
          <a:rect l="0" t="0" r="0" b="0"/>
          <a:pathLst>
            <a:path>
              <a:moveTo>
                <a:pt x="0" y="8034"/>
              </a:moveTo>
              <a:lnTo>
                <a:pt x="1825121"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zh-CN" altLang="en-US" sz="1800" b="1" kern="1200"/>
        </a:p>
      </dsp:txBody>
      <dsp:txXfrm>
        <a:off x="2628463" y="2394915"/>
        <a:ext cx="91256" cy="91256"/>
      </dsp:txXfrm>
    </dsp:sp>
    <dsp:sp modelId="{0289AB24-191B-4CF1-8DC1-976C5AF70009}">
      <dsp:nvSpPr>
        <dsp:cNvPr id="0" name=""/>
        <dsp:cNvSpPr/>
      </dsp:nvSpPr>
      <dsp:spPr>
        <a:xfrm>
          <a:off x="3466450" y="1811408"/>
          <a:ext cx="3768138" cy="352880"/>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嵌入式系统与信息安全研究室</a:t>
          </a:r>
          <a:endParaRPr lang="zh-CN" altLang="en-US" sz="1800" b="1" kern="1200" dirty="0"/>
        </a:p>
      </dsp:txBody>
      <dsp:txXfrm>
        <a:off x="3476786" y="1821744"/>
        <a:ext cx="3747466" cy="332208"/>
      </dsp:txXfrm>
    </dsp:sp>
    <dsp:sp modelId="{775BB8CC-F2AA-4A2A-82A9-3F4BF391F28C}">
      <dsp:nvSpPr>
        <dsp:cNvPr id="0" name=""/>
        <dsp:cNvSpPr/>
      </dsp:nvSpPr>
      <dsp:spPr>
        <a:xfrm rot="20641969">
          <a:off x="1849814" y="2657630"/>
          <a:ext cx="1654565" cy="16068"/>
        </a:xfrm>
        <a:custGeom>
          <a:avLst/>
          <a:gdLst/>
          <a:ahLst/>
          <a:cxnLst/>
          <a:rect l="0" t="0" r="0" b="0"/>
          <a:pathLst>
            <a:path>
              <a:moveTo>
                <a:pt x="0" y="8034"/>
              </a:moveTo>
              <a:lnTo>
                <a:pt x="1654565"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35733" y="2624300"/>
        <a:ext cx="82728" cy="82728"/>
      </dsp:txXfrm>
    </dsp:sp>
    <dsp:sp modelId="{D32A87B7-71DA-4E79-84AF-EE46442E5885}">
      <dsp:nvSpPr>
        <dsp:cNvPr id="0" name=""/>
        <dsp:cNvSpPr/>
      </dsp:nvSpPr>
      <dsp:spPr>
        <a:xfrm>
          <a:off x="3472463" y="2253924"/>
          <a:ext cx="3756113" cy="368330"/>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信息安全新技术研究室</a:t>
          </a:r>
          <a:endParaRPr lang="zh-CN" altLang="en-US" sz="1800" b="1" kern="1200" dirty="0"/>
        </a:p>
      </dsp:txBody>
      <dsp:txXfrm>
        <a:off x="3483251" y="2264712"/>
        <a:ext cx="3734537" cy="346754"/>
      </dsp:txXfrm>
    </dsp:sp>
    <dsp:sp modelId="{E40BF408-F24E-421F-8051-0311F2A5989E}">
      <dsp:nvSpPr>
        <dsp:cNvPr id="0" name=""/>
        <dsp:cNvSpPr/>
      </dsp:nvSpPr>
      <dsp:spPr>
        <a:xfrm rot="21579040">
          <a:off x="1881716" y="2880306"/>
          <a:ext cx="1606764" cy="16068"/>
        </a:xfrm>
        <a:custGeom>
          <a:avLst/>
          <a:gdLst/>
          <a:ahLst/>
          <a:cxnLst/>
          <a:rect l="0" t="0" r="0" b="0"/>
          <a:pathLst>
            <a:path>
              <a:moveTo>
                <a:pt x="0" y="8034"/>
              </a:moveTo>
              <a:lnTo>
                <a:pt x="1606764"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44929" y="2848171"/>
        <a:ext cx="80338" cy="80338"/>
      </dsp:txXfrm>
    </dsp:sp>
    <dsp:sp modelId="{2ECE7CA2-BE80-4765-9531-DEA291906DB4}">
      <dsp:nvSpPr>
        <dsp:cNvPr id="0" name=""/>
        <dsp:cNvSpPr/>
      </dsp:nvSpPr>
      <dsp:spPr>
        <a:xfrm>
          <a:off x="3488465" y="2671910"/>
          <a:ext cx="3724108" cy="423063"/>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solidFill>
                <a:srgbClr val="10296F"/>
              </a:solidFill>
              <a:latin typeface="+mn-ea"/>
              <a:ea typeface="+mn-ea"/>
              <a:cs typeface="+mn-cs"/>
            </a:rPr>
            <a:t>智能信息处理研究室</a:t>
          </a:r>
          <a:endParaRPr lang="zh-CN" altLang="en-US" sz="1800" b="1" kern="1200" dirty="0">
            <a:latin typeface="+mn-ea"/>
            <a:ea typeface="+mn-ea"/>
          </a:endParaRPr>
        </a:p>
      </dsp:txBody>
      <dsp:txXfrm>
        <a:off x="3500856" y="2684301"/>
        <a:ext cx="3699326" cy="398281"/>
      </dsp:txXfrm>
    </dsp:sp>
    <dsp:sp modelId="{C889B21F-A083-412A-B799-0D4F18172509}">
      <dsp:nvSpPr>
        <dsp:cNvPr id="0" name=""/>
        <dsp:cNvSpPr/>
      </dsp:nvSpPr>
      <dsp:spPr>
        <a:xfrm rot="982532">
          <a:off x="1848131" y="3118727"/>
          <a:ext cx="1656589" cy="16068"/>
        </a:xfrm>
        <a:custGeom>
          <a:avLst/>
          <a:gdLst/>
          <a:ahLst/>
          <a:cxnLst/>
          <a:rect l="0" t="0" r="0" b="0"/>
          <a:pathLst>
            <a:path>
              <a:moveTo>
                <a:pt x="0" y="8034"/>
              </a:moveTo>
              <a:lnTo>
                <a:pt x="1656589"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635011" y="3085346"/>
        <a:ext cx="82829" cy="82829"/>
      </dsp:txXfrm>
    </dsp:sp>
    <dsp:sp modelId="{705E652F-D5B4-46A0-9280-33F1FB9555E5}">
      <dsp:nvSpPr>
        <dsp:cNvPr id="0" name=""/>
        <dsp:cNvSpPr/>
      </dsp:nvSpPr>
      <dsp:spPr>
        <a:xfrm>
          <a:off x="3471120" y="3185551"/>
          <a:ext cx="3741567" cy="349465"/>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软件工程与云格计算研究室</a:t>
          </a:r>
          <a:endParaRPr lang="zh-CN" altLang="en-US" sz="1800" b="1" kern="1200" dirty="0"/>
        </a:p>
      </dsp:txBody>
      <dsp:txXfrm>
        <a:off x="3481355" y="3195786"/>
        <a:ext cx="3721097" cy="328995"/>
      </dsp:txXfrm>
    </dsp:sp>
    <dsp:sp modelId="{03AA6FA7-DA7A-4A95-A5FA-40288A6DCCF4}">
      <dsp:nvSpPr>
        <dsp:cNvPr id="0" name=""/>
        <dsp:cNvSpPr/>
      </dsp:nvSpPr>
      <dsp:spPr>
        <a:xfrm rot="1760238">
          <a:off x="1764103" y="3334578"/>
          <a:ext cx="1834366" cy="16068"/>
        </a:xfrm>
        <a:custGeom>
          <a:avLst/>
          <a:gdLst/>
          <a:ahLst/>
          <a:cxnLst/>
          <a:rect l="0" t="0" r="0" b="0"/>
          <a:pathLst>
            <a:path>
              <a:moveTo>
                <a:pt x="0" y="8034"/>
              </a:moveTo>
              <a:lnTo>
                <a:pt x="1834366"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635427" y="3296753"/>
        <a:ext cx="91718" cy="91718"/>
      </dsp:txXfrm>
    </dsp:sp>
    <dsp:sp modelId="{A3BFBB6C-783C-4AC2-B915-5B3568A60DD5}">
      <dsp:nvSpPr>
        <dsp:cNvPr id="0" name=""/>
        <dsp:cNvSpPr/>
      </dsp:nvSpPr>
      <dsp:spPr>
        <a:xfrm>
          <a:off x="3480841" y="3599404"/>
          <a:ext cx="3700656" cy="385164"/>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多媒体与信息安全技术研究室</a:t>
          </a:r>
          <a:endParaRPr lang="zh-CN" altLang="en-US" sz="1800" b="1" kern="1200" dirty="0"/>
        </a:p>
      </dsp:txBody>
      <dsp:txXfrm>
        <a:off x="3492122" y="3610685"/>
        <a:ext cx="3678094" cy="362602"/>
      </dsp:txXfrm>
    </dsp:sp>
    <dsp:sp modelId="{69E82FCC-9278-4545-A846-F64CED01A5E4}">
      <dsp:nvSpPr>
        <dsp:cNvPr id="0" name=""/>
        <dsp:cNvSpPr/>
      </dsp:nvSpPr>
      <dsp:spPr>
        <a:xfrm rot="2388406">
          <a:off x="1636606" y="3562230"/>
          <a:ext cx="2115043" cy="16068"/>
        </a:xfrm>
        <a:custGeom>
          <a:avLst/>
          <a:gdLst/>
          <a:ahLst/>
          <a:cxnLst/>
          <a:rect l="0" t="0" r="0" b="0"/>
          <a:pathLst>
            <a:path>
              <a:moveTo>
                <a:pt x="0" y="8034"/>
              </a:moveTo>
              <a:lnTo>
                <a:pt x="2115043"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2641251" y="3517388"/>
        <a:ext cx="105752" cy="105752"/>
      </dsp:txXfrm>
    </dsp:sp>
    <dsp:sp modelId="{30EB175C-969F-4D0E-BE91-4A0CA90BC69E}">
      <dsp:nvSpPr>
        <dsp:cNvPr id="0" name=""/>
        <dsp:cNvSpPr/>
      </dsp:nvSpPr>
      <dsp:spPr>
        <a:xfrm>
          <a:off x="3506524" y="4065424"/>
          <a:ext cx="3649291" cy="363732"/>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软件性能与数据系统研究室</a:t>
          </a:r>
          <a:endParaRPr lang="zh-CN" altLang="en-US" sz="1800" b="1" kern="1200" dirty="0"/>
        </a:p>
      </dsp:txBody>
      <dsp:txXfrm>
        <a:off x="3517177" y="4076077"/>
        <a:ext cx="3627985" cy="342426"/>
      </dsp:txXfrm>
    </dsp:sp>
    <dsp:sp modelId="{36442487-19B8-4019-9D7F-2F705CAF0273}">
      <dsp:nvSpPr>
        <dsp:cNvPr id="0" name=""/>
        <dsp:cNvSpPr/>
      </dsp:nvSpPr>
      <dsp:spPr>
        <a:xfrm rot="2880737">
          <a:off x="1484178" y="3777865"/>
          <a:ext cx="2401922" cy="16068"/>
        </a:xfrm>
        <a:custGeom>
          <a:avLst/>
          <a:gdLst/>
          <a:ahLst/>
          <a:cxnLst/>
          <a:rect l="0" t="0" r="0" b="0"/>
          <a:pathLst>
            <a:path>
              <a:moveTo>
                <a:pt x="0" y="8034"/>
              </a:moveTo>
              <a:lnTo>
                <a:pt x="2401922"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2625091" y="3725851"/>
        <a:ext cx="120096" cy="120096"/>
      </dsp:txXfrm>
    </dsp:sp>
    <dsp:sp modelId="{3701C7C6-5D3B-4295-A5F0-4DCAD0EB9EC6}">
      <dsp:nvSpPr>
        <dsp:cNvPr id="0" name=""/>
        <dsp:cNvSpPr/>
      </dsp:nvSpPr>
      <dsp:spPr>
        <a:xfrm>
          <a:off x="3488548" y="4503266"/>
          <a:ext cx="3685243" cy="350586"/>
        </a:xfrm>
        <a:prstGeom prst="roundRect">
          <a:avLst>
            <a:gd name="adj" fmla="val 1000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语音及图像处理研究室</a:t>
          </a:r>
          <a:endParaRPr lang="zh-CN" altLang="en-US" sz="1800" b="1" kern="1200" dirty="0"/>
        </a:p>
      </dsp:txBody>
      <dsp:txXfrm>
        <a:off x="3498816" y="4513534"/>
        <a:ext cx="3664707" cy="330050"/>
      </dsp:txXfrm>
    </dsp:sp>
    <dsp:sp modelId="{6CF8546D-1AE6-423A-8B8A-4FC3B091BB3A}">
      <dsp:nvSpPr>
        <dsp:cNvPr id="0" name=""/>
        <dsp:cNvSpPr/>
      </dsp:nvSpPr>
      <dsp:spPr>
        <a:xfrm rot="3243358">
          <a:off x="1312991" y="4000072"/>
          <a:ext cx="2754152" cy="16068"/>
        </a:xfrm>
        <a:custGeom>
          <a:avLst/>
          <a:gdLst/>
          <a:ahLst/>
          <a:cxnLst/>
          <a:rect l="0" t="0" r="0" b="0"/>
          <a:pathLst>
            <a:path>
              <a:moveTo>
                <a:pt x="0" y="8034"/>
              </a:moveTo>
              <a:lnTo>
                <a:pt x="2754152"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2621214" y="3939253"/>
        <a:ext cx="137707" cy="137707"/>
      </dsp:txXfrm>
    </dsp:sp>
    <dsp:sp modelId="{60F60232-F736-4411-BB98-D3621E3ED334}">
      <dsp:nvSpPr>
        <dsp:cNvPr id="0" name=""/>
        <dsp:cNvSpPr/>
      </dsp:nvSpPr>
      <dsp:spPr>
        <a:xfrm>
          <a:off x="3498404" y="4929222"/>
          <a:ext cx="3758799" cy="387504"/>
        </a:xfrm>
        <a:prstGeom prst="roundRect">
          <a:avLst>
            <a:gd name="adj" fmla="val 10000"/>
          </a:avLst>
        </a:prstGeom>
        <a:solidFill>
          <a:schemeClr val="accent5">
            <a:lumMod val="5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机器智能研究所</a:t>
          </a:r>
          <a:endParaRPr lang="zh-CN" altLang="en-US" sz="1800" b="1" kern="1200" dirty="0"/>
        </a:p>
      </dsp:txBody>
      <dsp:txXfrm>
        <a:off x="3509754" y="4940572"/>
        <a:ext cx="3736099" cy="364804"/>
      </dsp:txXfrm>
    </dsp:sp>
    <dsp:sp modelId="{AB3B319B-DBC5-44D6-A310-B8927B79058C}">
      <dsp:nvSpPr>
        <dsp:cNvPr id="0" name=""/>
        <dsp:cNvSpPr/>
      </dsp:nvSpPr>
      <dsp:spPr>
        <a:xfrm rot="3550444">
          <a:off x="1115289" y="4235098"/>
          <a:ext cx="3143936" cy="16068"/>
        </a:xfrm>
        <a:custGeom>
          <a:avLst/>
          <a:gdLst/>
          <a:ahLst/>
          <a:cxnLst/>
          <a:rect l="0" t="0" r="0" b="0"/>
          <a:pathLst>
            <a:path>
              <a:moveTo>
                <a:pt x="0" y="8034"/>
              </a:moveTo>
              <a:lnTo>
                <a:pt x="3143936" y="80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2608659" y="4164533"/>
        <a:ext cx="157196" cy="157196"/>
      </dsp:txXfrm>
    </dsp:sp>
    <dsp:sp modelId="{177967DF-DAFC-402A-B56A-F6DC6F8F7486}">
      <dsp:nvSpPr>
        <dsp:cNvPr id="0" name=""/>
        <dsp:cNvSpPr/>
      </dsp:nvSpPr>
      <dsp:spPr>
        <a:xfrm>
          <a:off x="3492784" y="5399572"/>
          <a:ext cx="3741567" cy="386905"/>
        </a:xfrm>
        <a:prstGeom prst="roundRect">
          <a:avLst>
            <a:gd name="adj" fmla="val 10000"/>
          </a:avLst>
        </a:prstGeom>
        <a:solidFill>
          <a:schemeClr val="accent5">
            <a:lumMod val="5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0"/>
            </a:spcAft>
          </a:pPr>
          <a:r>
            <a:rPr lang="zh-CN" altLang="en-US" sz="1800" b="1" kern="1200" dirty="0" smtClean="0"/>
            <a:t>大数据研究所</a:t>
          </a:r>
          <a:endParaRPr lang="zh-CN" altLang="en-US" sz="1800" b="1" kern="1200" dirty="0"/>
        </a:p>
      </dsp:txBody>
      <dsp:txXfrm>
        <a:off x="3504116" y="5410904"/>
        <a:ext cx="3718903" cy="3642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727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E25A85F7-DDAF-4B70-8868-E2CAC9FFEF04}" type="datetimeFigureOut">
              <a:rPr lang="zh-CN" altLang="en-US"/>
              <a:pPr>
                <a:defRPr/>
              </a:pPr>
              <a:t>2015/10/12</a:t>
            </a:fld>
            <a:endParaRPr lang="en-US" altLang="zh-CN"/>
          </a:p>
        </p:txBody>
      </p:sp>
      <p:sp>
        <p:nvSpPr>
          <p:cNvPr id="727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727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236ED9A-FCE0-442F-BEB6-968F01ECE6A2}" type="slidenum">
              <a:rPr lang="zh-CN" altLang="en-US"/>
              <a:pPr>
                <a:defRPr/>
              </a:pPr>
              <a:t>‹#›</a:t>
            </a:fld>
            <a:endParaRPr lang="en-US" altLang="zh-CN"/>
          </a:p>
        </p:txBody>
      </p:sp>
    </p:spTree>
    <p:extLst>
      <p:ext uri="{BB962C8B-B14F-4D97-AF65-F5344CB8AC3E}">
        <p14:creationId xmlns:p14="http://schemas.microsoft.com/office/powerpoint/2010/main" val="1011399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ea typeface="+mn-ea"/>
              </a:defRPr>
            </a:lvl1pPr>
          </a:lstStyle>
          <a:p>
            <a:pPr>
              <a:defRPr/>
            </a:pPr>
            <a:fld id="{4F33EF05-B4FC-4A0B-A8B0-DB383E3BDB3C}" type="datetimeFigureOut">
              <a:rPr lang="zh-CN" altLang="en-US"/>
              <a:pPr>
                <a:defRPr/>
              </a:pPr>
              <a:t>2015/10/12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ea typeface="+mn-ea"/>
              </a:defRPr>
            </a:lvl1pPr>
          </a:lstStyle>
          <a:p>
            <a:pPr>
              <a:defRPr/>
            </a:pPr>
            <a:fld id="{DC74867E-D321-40D7-B7E2-E91B126B9F90}" type="slidenum">
              <a:rPr lang="zh-CN" altLang="en-US"/>
              <a:pPr>
                <a:defRPr/>
              </a:pPr>
              <a:t>‹#›</a:t>
            </a:fld>
            <a:endParaRPr lang="zh-CN" altLang="en-US"/>
          </a:p>
        </p:txBody>
      </p:sp>
    </p:spTree>
    <p:extLst>
      <p:ext uri="{BB962C8B-B14F-4D97-AF65-F5344CB8AC3E}">
        <p14:creationId xmlns:p14="http://schemas.microsoft.com/office/powerpoint/2010/main" val="15510346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p:spPr>
      </p:sp>
      <p:sp>
        <p:nvSpPr>
          <p:cNvPr id="7577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6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9EB0A36-CF4A-4034-BABB-61106C1FBCEC}" type="slidenum">
              <a:rPr lang="zh-CN" altLang="en-US"/>
              <a:pPr>
                <a:defRPr/>
              </a:pPr>
              <a:t>1</a:t>
            </a:fld>
            <a:endParaRPr lang="zh-CN" altLang="en-US"/>
          </a:p>
        </p:txBody>
      </p:sp>
    </p:spTree>
    <p:extLst>
      <p:ext uri="{BB962C8B-B14F-4D97-AF65-F5344CB8AC3E}">
        <p14:creationId xmlns:p14="http://schemas.microsoft.com/office/powerpoint/2010/main" val="82062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p:spPr>
      </p:sp>
      <p:sp>
        <p:nvSpPr>
          <p:cNvPr id="6349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58996339-2FA8-4BBC-A2EE-3D75676AB2BC}" type="slidenum">
              <a:rPr lang="zh-CN" altLang="en-US" smtClean="0"/>
              <a:pPr>
                <a:defRPr/>
              </a:pPr>
              <a:t>4</a:t>
            </a:fld>
            <a:endParaRPr lang="zh-CN" altLang="en-US"/>
          </a:p>
        </p:txBody>
      </p:sp>
    </p:spTree>
    <p:extLst>
      <p:ext uri="{BB962C8B-B14F-4D97-AF65-F5344CB8AC3E}">
        <p14:creationId xmlns:p14="http://schemas.microsoft.com/office/powerpoint/2010/main" val="265387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p:spPr>
      </p:sp>
      <p:sp>
        <p:nvSpPr>
          <p:cNvPr id="76803" name="备注占位符 2"/>
          <p:cNvSpPr>
            <a:spLocks noGrp="1"/>
          </p:cNvSpPr>
          <p:nvPr>
            <p:ph type="body" idx="1"/>
          </p:nvPr>
        </p:nvSpPr>
        <p:spPr bwMode="auto">
          <a:noFill/>
        </p:spPr>
        <p:txBody>
          <a:bodyPr wrap="square" numCol="1" anchor="t" anchorCtr="0" compatLnSpc="1">
            <a:prstTxWarp prst="textNoShape">
              <a:avLst/>
            </a:prstTxWarp>
          </a:bodyPr>
          <a:lstStyle/>
          <a:p>
            <a:endParaRPr kumimoji="1" lang="zh-CN" altLang="en-US" smtClean="0"/>
          </a:p>
        </p:txBody>
      </p:sp>
      <p:sp>
        <p:nvSpPr>
          <p:cNvPr id="4" name="幻灯片编号占位符 3"/>
          <p:cNvSpPr>
            <a:spLocks noGrp="1"/>
          </p:cNvSpPr>
          <p:nvPr>
            <p:ph type="sldNum" sz="quarter" idx="5"/>
          </p:nvPr>
        </p:nvSpPr>
        <p:spPr/>
        <p:txBody>
          <a:bodyPr/>
          <a:lstStyle/>
          <a:p>
            <a:pPr>
              <a:defRPr/>
            </a:pPr>
            <a:fld id="{CDA0DF77-CE47-43C0-87F6-2A9F7095E993}" type="slidenum">
              <a:rPr kumimoji="1" lang="zh-CN" altLang="en-US" smtClean="0"/>
              <a:pPr>
                <a:defRPr/>
              </a:pPr>
              <a:t>12</a:t>
            </a:fld>
            <a:endParaRPr kumimoji="1" lang="zh-CN" altLang="en-US"/>
          </a:p>
        </p:txBody>
      </p:sp>
    </p:spTree>
    <p:extLst>
      <p:ext uri="{BB962C8B-B14F-4D97-AF65-F5344CB8AC3E}">
        <p14:creationId xmlns:p14="http://schemas.microsoft.com/office/powerpoint/2010/main" val="3747355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ct 33"/>
          <p:cNvGraphicFramePr>
            <a:graphicFrameLocks noChangeAspect="1"/>
          </p:cNvGraphicFramePr>
          <p:nvPr/>
        </p:nvGraphicFramePr>
        <p:xfrm>
          <a:off x="0" y="0"/>
          <a:ext cx="9144000" cy="5172075"/>
        </p:xfrm>
        <a:graphic>
          <a:graphicData uri="http://schemas.openxmlformats.org/presentationml/2006/ole">
            <mc:AlternateContent xmlns:mc="http://schemas.openxmlformats.org/markup-compatibility/2006">
              <mc:Choice xmlns:v="urn:schemas-microsoft-com:vml" Requires="v">
                <p:oleObj spid="_x0000_s91143" name="Image" r:id="rId3" imgW="5663492" imgH="3326984" progId="">
                  <p:embed/>
                </p:oleObj>
              </mc:Choice>
              <mc:Fallback>
                <p:oleObj name="Image" r:id="rId3" imgW="5663492" imgH="3326984" progId="">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4"/>
          <p:cNvSpPr>
            <a:spLocks noChangeArrowheads="1"/>
          </p:cNvSpPr>
          <p:nvPr/>
        </p:nvSpPr>
        <p:spPr bwMode="ltGray">
          <a:xfrm>
            <a:off x="0" y="6611938"/>
            <a:ext cx="9144000" cy="26035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eaLnBrk="0" hangingPunct="0">
              <a:defRPr/>
            </a:pPr>
            <a:endParaRPr lang="zh-CN" altLang="en-US">
              <a:ea typeface="宋体" charset="-122"/>
            </a:endParaRPr>
          </a:p>
        </p:txBody>
      </p:sp>
      <p:sp>
        <p:nvSpPr>
          <p:cNvPr id="13333" name="Rectangle 21"/>
          <p:cNvSpPr>
            <a:spLocks noGrp="1" noChangeArrowheads="1"/>
          </p:cNvSpPr>
          <p:nvPr>
            <p:ph type="ctrTitle" sz="quarter"/>
          </p:nvPr>
        </p:nvSpPr>
        <p:spPr bwMode="black">
          <a:xfrm>
            <a:off x="179388" y="4149725"/>
            <a:ext cx="8785225" cy="1028700"/>
          </a:xfrm>
          <a:effectLst>
            <a:outerShdw dist="81320" dir="3080412" algn="ctr" rotWithShape="0">
              <a:schemeClr val="tx2">
                <a:alpha val="50000"/>
              </a:schemeClr>
            </a:outerShdw>
          </a:effectLst>
        </p:spPr>
        <p:txBody>
          <a:bodyPr/>
          <a:lstStyle>
            <a:lvl1pPr>
              <a:defRPr sz="4800"/>
            </a:lvl1pPr>
          </a:lstStyle>
          <a:p>
            <a:r>
              <a:rPr lang="zh-CN" altLang="en-US" smtClean="0"/>
              <a:t>单击此处编辑母版标题样式</a:t>
            </a:r>
            <a:endParaRPr lang="en-US" altLang="ko-KR"/>
          </a:p>
        </p:txBody>
      </p:sp>
      <p:sp>
        <p:nvSpPr>
          <p:cNvPr id="13334" name="Rectangle 22"/>
          <p:cNvSpPr>
            <a:spLocks noGrp="1" noChangeArrowheads="1"/>
          </p:cNvSpPr>
          <p:nvPr>
            <p:ph type="subTitle" sz="quarter" idx="1"/>
          </p:nvPr>
        </p:nvSpPr>
        <p:spPr>
          <a:xfrm>
            <a:off x="1403350" y="5516563"/>
            <a:ext cx="6400800" cy="533400"/>
          </a:xfrm>
        </p:spPr>
        <p:txBody>
          <a:bodyPr/>
          <a:lstStyle>
            <a:lvl1pPr marL="0" indent="0" algn="ctr">
              <a:buFont typeface="Wingdings" pitchFamily="2" charset="2"/>
              <a:buNone/>
              <a:defRPr sz="1800">
                <a:solidFill>
                  <a:schemeClr val="tx2"/>
                </a:solidFill>
              </a:defRPr>
            </a:lvl1pPr>
          </a:lstStyle>
          <a:p>
            <a:r>
              <a:rPr lang="zh-CN" altLang="en-US" smtClean="0"/>
              <a:t>单击此处编辑母版副标题样式</a:t>
            </a:r>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5" name="Rectangle 25"/>
          <p:cNvSpPr>
            <a:spLocks noGrp="1" noChangeArrowheads="1"/>
          </p:cNvSpPr>
          <p:nvPr>
            <p:ph type="sldNum" sz="quarter" idx="11"/>
          </p:nvPr>
        </p:nvSpPr>
        <p:spPr>
          <a:ln/>
        </p:spPr>
        <p:txBody>
          <a:bodyPr/>
          <a:lstStyle>
            <a:lvl1pPr>
              <a:defRPr/>
            </a:lvl1pPr>
          </a:lstStyle>
          <a:p>
            <a:fld id="{DE96782A-165D-47FC-A183-9C1BC915FDC3}" type="slidenum">
              <a:rPr lang="ko-KR" altLang="en-US"/>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188913"/>
            <a:ext cx="2195513" cy="6135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88913"/>
            <a:ext cx="6437312" cy="61356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5" name="Rectangle 25"/>
          <p:cNvSpPr>
            <a:spLocks noGrp="1" noChangeArrowheads="1"/>
          </p:cNvSpPr>
          <p:nvPr>
            <p:ph type="sldNum" sz="quarter" idx="11"/>
          </p:nvPr>
        </p:nvSpPr>
        <p:spPr>
          <a:ln/>
        </p:spPr>
        <p:txBody>
          <a:bodyPr/>
          <a:lstStyle>
            <a:lvl1pPr>
              <a:defRPr/>
            </a:lvl1pPr>
          </a:lstStyle>
          <a:p>
            <a:fld id="{03FC1212-C042-4A91-8DCF-16C37D4DB000}" type="slidenum">
              <a:rPr lang="ko-KR" altLang="en-US"/>
              <a:pPr/>
              <a:t>‹#›</a:t>
            </a:fld>
            <a:endParaRPr lang="en-US" altLang="ko-K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79388" y="188913"/>
            <a:ext cx="8785225" cy="725487"/>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268413"/>
            <a:ext cx="8229600" cy="5056187"/>
          </a:xfrm>
        </p:spPr>
        <p:txBody>
          <a:bodyPr/>
          <a:lstStyle/>
          <a:p>
            <a:pPr lvl="0"/>
            <a:r>
              <a:rPr lang="zh-CN" altLang="en-US" noProof="0" smtClean="0"/>
              <a:t>单击图标添加图表</a:t>
            </a:r>
            <a:endParaRPr lang="zh-CN" altLang="en-US" noProof="0"/>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5" name="Rectangle 25"/>
          <p:cNvSpPr>
            <a:spLocks noGrp="1" noChangeArrowheads="1"/>
          </p:cNvSpPr>
          <p:nvPr>
            <p:ph type="sldNum" sz="quarter" idx="11"/>
          </p:nvPr>
        </p:nvSpPr>
        <p:spPr>
          <a:ln/>
        </p:spPr>
        <p:txBody>
          <a:bodyPr/>
          <a:lstStyle>
            <a:lvl1pPr>
              <a:defRPr/>
            </a:lvl1pPr>
          </a:lstStyle>
          <a:p>
            <a:fld id="{7140E5F8-FA01-40C1-BB0B-26AFBFD2482F}" type="slidenum">
              <a:rPr lang="ko-KR" altLang="en-US"/>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5" name="Rectangle 25"/>
          <p:cNvSpPr>
            <a:spLocks noGrp="1" noChangeArrowheads="1"/>
          </p:cNvSpPr>
          <p:nvPr>
            <p:ph type="sldNum" sz="quarter" idx="11"/>
          </p:nvPr>
        </p:nvSpPr>
        <p:spPr>
          <a:ln/>
        </p:spPr>
        <p:txBody>
          <a:bodyPr/>
          <a:lstStyle>
            <a:lvl1pPr>
              <a:defRPr/>
            </a:lvl1pPr>
          </a:lstStyle>
          <a:p>
            <a:fld id="{2A8763AB-D0E4-46DD-88BE-B13B8A25E3C7}" type="slidenum">
              <a:rPr lang="ko-KR" altLang="en-US"/>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5" name="Rectangle 25"/>
          <p:cNvSpPr>
            <a:spLocks noGrp="1" noChangeArrowheads="1"/>
          </p:cNvSpPr>
          <p:nvPr>
            <p:ph type="sldNum" sz="quarter" idx="11"/>
          </p:nvPr>
        </p:nvSpPr>
        <p:spPr>
          <a:ln/>
        </p:spPr>
        <p:txBody>
          <a:bodyPr/>
          <a:lstStyle>
            <a:lvl1pPr>
              <a:defRPr/>
            </a:lvl1pPr>
          </a:lstStyle>
          <a:p>
            <a:fld id="{0A5DAA13-8C10-47FD-B4E1-BAD08DE3BA26}" type="slidenum">
              <a:rPr lang="ko-KR" altLang="en-US"/>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68413"/>
            <a:ext cx="4038600" cy="5056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6" name="Rectangle 25"/>
          <p:cNvSpPr>
            <a:spLocks noGrp="1" noChangeArrowheads="1"/>
          </p:cNvSpPr>
          <p:nvPr>
            <p:ph type="sldNum" sz="quarter" idx="11"/>
          </p:nvPr>
        </p:nvSpPr>
        <p:spPr>
          <a:ln/>
        </p:spPr>
        <p:txBody>
          <a:bodyPr/>
          <a:lstStyle>
            <a:lvl1pPr>
              <a:defRPr/>
            </a:lvl1pPr>
          </a:lstStyle>
          <a:p>
            <a:fld id="{8BBD3FE9-C77F-4A0A-9BCA-EF91B25B0734}" type="slidenum">
              <a:rPr lang="ko-KR" altLang="en-US"/>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8" name="Rectangle 25"/>
          <p:cNvSpPr>
            <a:spLocks noGrp="1" noChangeArrowheads="1"/>
          </p:cNvSpPr>
          <p:nvPr>
            <p:ph type="sldNum" sz="quarter" idx="11"/>
          </p:nvPr>
        </p:nvSpPr>
        <p:spPr>
          <a:ln/>
        </p:spPr>
        <p:txBody>
          <a:bodyPr/>
          <a:lstStyle>
            <a:lvl1pPr>
              <a:defRPr/>
            </a:lvl1pPr>
          </a:lstStyle>
          <a:p>
            <a:fld id="{FED5C7A0-10E4-4084-841A-155074656F76}" type="slidenum">
              <a:rPr lang="ko-KR" altLang="en-US"/>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4" name="Rectangle 25"/>
          <p:cNvSpPr>
            <a:spLocks noGrp="1" noChangeArrowheads="1"/>
          </p:cNvSpPr>
          <p:nvPr>
            <p:ph type="sldNum" sz="quarter" idx="11"/>
          </p:nvPr>
        </p:nvSpPr>
        <p:spPr>
          <a:ln/>
        </p:spPr>
        <p:txBody>
          <a:bodyPr/>
          <a:lstStyle>
            <a:lvl1pPr>
              <a:defRPr/>
            </a:lvl1pPr>
          </a:lstStyle>
          <a:p>
            <a:fld id="{A7D17EBF-091E-4A46-B85C-E59463B47E3D}" type="slidenum">
              <a:rPr lang="ko-KR" altLang="en-US"/>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3" name="Rectangle 25"/>
          <p:cNvSpPr>
            <a:spLocks noGrp="1" noChangeArrowheads="1"/>
          </p:cNvSpPr>
          <p:nvPr>
            <p:ph type="sldNum" sz="quarter" idx="11"/>
          </p:nvPr>
        </p:nvSpPr>
        <p:spPr>
          <a:ln/>
        </p:spPr>
        <p:txBody>
          <a:bodyPr/>
          <a:lstStyle>
            <a:lvl1pPr>
              <a:defRPr/>
            </a:lvl1pPr>
          </a:lstStyle>
          <a:p>
            <a:fld id="{7CB33534-3A1D-43CD-A535-7D18E3FD17BC}" type="slidenum">
              <a:rPr lang="ko-KR" altLang="en-US"/>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6" name="Rectangle 25"/>
          <p:cNvSpPr>
            <a:spLocks noGrp="1" noChangeArrowheads="1"/>
          </p:cNvSpPr>
          <p:nvPr>
            <p:ph type="sldNum" sz="quarter" idx="11"/>
          </p:nvPr>
        </p:nvSpPr>
        <p:spPr>
          <a:ln/>
        </p:spPr>
        <p:txBody>
          <a:bodyPr/>
          <a:lstStyle>
            <a:lvl1pPr>
              <a:defRPr/>
            </a:lvl1pPr>
          </a:lstStyle>
          <a:p>
            <a:fld id="{CDE448F5-6472-449D-99FA-EDC8F254D206}" type="slidenum">
              <a:rPr lang="ko-KR" altLang="en-US"/>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
        <p:nvSpPr>
          <p:cNvPr id="6" name="Rectangle 25"/>
          <p:cNvSpPr>
            <a:spLocks noGrp="1" noChangeArrowheads="1"/>
          </p:cNvSpPr>
          <p:nvPr>
            <p:ph type="sldNum" sz="quarter" idx="11"/>
          </p:nvPr>
        </p:nvSpPr>
        <p:spPr>
          <a:ln/>
        </p:spPr>
        <p:txBody>
          <a:bodyPr/>
          <a:lstStyle>
            <a:lvl1pPr>
              <a:defRPr/>
            </a:lvl1pPr>
          </a:lstStyle>
          <a:p>
            <a:fld id="{2F1A84DE-4F02-477D-9658-35C3F83282DD}" type="slidenum">
              <a:rPr lang="ko-KR" altLang="en-US"/>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3"/>
          <p:cNvGraphicFramePr>
            <a:graphicFrameLocks noChangeAspect="1"/>
          </p:cNvGraphicFramePr>
          <p:nvPr/>
        </p:nvGraphicFramePr>
        <p:xfrm>
          <a:off x="2484438" y="2354263"/>
          <a:ext cx="6659562" cy="4503737"/>
        </p:xfrm>
        <a:graphic>
          <a:graphicData uri="http://schemas.openxmlformats.org/presentationml/2006/ole">
            <mc:AlternateContent xmlns:mc="http://schemas.openxmlformats.org/markup-compatibility/2006">
              <mc:Choice xmlns:v="urn:schemas-microsoft-com:vml" Requires="v">
                <p:oleObj spid="_x0000_s1031" name="Image" r:id="rId15" imgW="5663492" imgH="3326984" progId="">
                  <p:embed/>
                </p:oleObj>
              </mc:Choice>
              <mc:Fallback>
                <p:oleObj name="Image" r:id="rId15" imgW="5663492" imgH="3326984" progId="">
                  <p:embed/>
                  <p:pic>
                    <p:nvPicPr>
                      <p:cNvPr id="0" name="Object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84438" y="2354263"/>
                        <a:ext cx="6659562" cy="4503737"/>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163794"/>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2322" name="Rectangle 34"/>
          <p:cNvSpPr>
            <a:spLocks noChangeArrowheads="1"/>
          </p:cNvSpPr>
          <p:nvPr/>
        </p:nvSpPr>
        <p:spPr bwMode="ltGray">
          <a:xfrm>
            <a:off x="0" y="0"/>
            <a:ext cx="9144000" cy="838200"/>
          </a:xfrm>
          <a:prstGeom prst="rect">
            <a:avLst/>
          </a:prstGeom>
          <a:gradFill rotWithShape="1">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eaLnBrk="0" hangingPunct="0">
              <a:defRPr/>
            </a:pPr>
            <a:endParaRPr lang="zh-CN" altLang="en-US">
              <a:ea typeface="宋体" charset="-122"/>
            </a:endParaRPr>
          </a:p>
        </p:txBody>
      </p:sp>
      <p:sp>
        <p:nvSpPr>
          <p:cNvPr id="1028" name="Rectangle 35"/>
          <p:cNvSpPr>
            <a:spLocks noChangeArrowheads="1"/>
          </p:cNvSpPr>
          <p:nvPr/>
        </p:nvSpPr>
        <p:spPr bwMode="ltGray">
          <a:xfrm flipV="1">
            <a:off x="0" y="844550"/>
            <a:ext cx="9144000" cy="87313"/>
          </a:xfrm>
          <a:prstGeom prst="rect">
            <a:avLst/>
          </a:prstGeom>
          <a:solidFill>
            <a:schemeClr val="accent2"/>
          </a:solidFill>
          <a:ln w="9525">
            <a:noFill/>
            <a:miter lim="800000"/>
            <a:headEnd/>
            <a:tailEnd/>
          </a:ln>
        </p:spPr>
        <p:txBody>
          <a:bodyPr wrap="none" anchor="ctr"/>
          <a:lstStyle/>
          <a:p>
            <a:pPr eaLnBrk="0" hangingPunct="0">
              <a:defRPr/>
            </a:pPr>
            <a:endParaRPr lang="zh-CN" altLang="en-US"/>
          </a:p>
        </p:txBody>
      </p:sp>
      <p:sp>
        <p:nvSpPr>
          <p:cNvPr id="1029" name="Line 36"/>
          <p:cNvSpPr>
            <a:spLocks noChangeShapeType="1"/>
          </p:cNvSpPr>
          <p:nvPr/>
        </p:nvSpPr>
        <p:spPr bwMode="ltGray">
          <a:xfrm>
            <a:off x="0" y="876300"/>
            <a:ext cx="9144000" cy="0"/>
          </a:xfrm>
          <a:prstGeom prst="line">
            <a:avLst/>
          </a:prstGeom>
          <a:noFill/>
          <a:ln w="9525">
            <a:solidFill>
              <a:schemeClr val="bg1"/>
            </a:solidFill>
            <a:round/>
            <a:headEnd/>
            <a:tailEnd/>
          </a:ln>
        </p:spPr>
        <p:txBody>
          <a:bodyPr/>
          <a:lstStyle/>
          <a:p>
            <a:pPr>
              <a:defRPr/>
            </a:pPr>
            <a:endParaRPr lang="zh-CN" altLang="en-US"/>
          </a:p>
        </p:txBody>
      </p:sp>
      <p:sp>
        <p:nvSpPr>
          <p:cNvPr id="12325" name="Rectangle 37"/>
          <p:cNvSpPr>
            <a:spLocks noChangeArrowheads="1"/>
          </p:cNvSpPr>
          <p:nvPr/>
        </p:nvSpPr>
        <p:spPr bwMode="ltGray">
          <a:xfrm>
            <a:off x="0" y="188913"/>
            <a:ext cx="9144000" cy="127000"/>
          </a:xfrm>
          <a:prstGeom prst="rect">
            <a:avLst/>
          </a:prstGeom>
          <a:gradFill rotWithShape="1">
            <a:gsLst>
              <a:gs pos="0">
                <a:schemeClr val="tx1"/>
              </a:gs>
              <a:gs pos="100000">
                <a:schemeClr val="tx1">
                  <a:gamma/>
                  <a:shade val="46275"/>
                  <a:invGamma/>
                </a:schemeClr>
              </a:gs>
            </a:gsLst>
            <a:lin ang="5400000" scaled="1"/>
          </a:gradFill>
          <a:ln w="9525">
            <a:solidFill>
              <a:schemeClr val="tx1"/>
            </a:solidFill>
            <a:miter lim="800000"/>
            <a:headEnd/>
            <a:tailEnd/>
          </a:ln>
          <a:effectLst/>
        </p:spPr>
        <p:txBody>
          <a:bodyPr wrap="none" anchor="ctr"/>
          <a:lstStyle/>
          <a:p>
            <a:pPr eaLnBrk="0" hangingPunct="0">
              <a:defRPr/>
            </a:pPr>
            <a:endParaRPr lang="zh-CN" altLang="en-US">
              <a:ea typeface="宋体" charset="-122"/>
            </a:endParaRPr>
          </a:p>
        </p:txBody>
      </p:sp>
      <p:sp>
        <p:nvSpPr>
          <p:cNvPr id="12326" name="Rectangle 38"/>
          <p:cNvSpPr>
            <a:spLocks noChangeArrowheads="1"/>
          </p:cNvSpPr>
          <p:nvPr/>
        </p:nvSpPr>
        <p:spPr bwMode="ltGray">
          <a:xfrm>
            <a:off x="0" y="350838"/>
            <a:ext cx="9144000" cy="69850"/>
          </a:xfrm>
          <a:prstGeom prst="rect">
            <a:avLst/>
          </a:prstGeom>
          <a:gradFill rotWithShape="1">
            <a:gsLst>
              <a:gs pos="0">
                <a:schemeClr val="tx1"/>
              </a:gs>
              <a:gs pos="100000">
                <a:schemeClr val="tx1">
                  <a:gamma/>
                  <a:shade val="46275"/>
                  <a:invGamma/>
                </a:schemeClr>
              </a:gs>
            </a:gsLst>
            <a:lin ang="5400000" scaled="1"/>
          </a:gradFill>
          <a:ln w="9525">
            <a:solidFill>
              <a:schemeClr val="tx1"/>
            </a:solidFill>
            <a:miter lim="800000"/>
            <a:headEnd/>
            <a:tailEnd/>
          </a:ln>
          <a:effectLst/>
        </p:spPr>
        <p:txBody>
          <a:bodyPr wrap="none" anchor="ctr"/>
          <a:lstStyle/>
          <a:p>
            <a:pPr eaLnBrk="0" hangingPunct="0">
              <a:defRPr/>
            </a:pPr>
            <a:endParaRPr lang="zh-CN" altLang="en-US">
              <a:ea typeface="宋体" charset="-122"/>
            </a:endParaRPr>
          </a:p>
        </p:txBody>
      </p:sp>
      <p:sp>
        <p:nvSpPr>
          <p:cNvPr id="1033" name="Rectangle 21"/>
          <p:cNvSpPr>
            <a:spLocks noGrp="1" noChangeArrowheads="1"/>
          </p:cNvSpPr>
          <p:nvPr>
            <p:ph type="title"/>
          </p:nvPr>
        </p:nvSpPr>
        <p:spPr bwMode="white">
          <a:xfrm>
            <a:off x="179388" y="188913"/>
            <a:ext cx="5821362" cy="7254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ko-KR" smtClean="0"/>
          </a:p>
        </p:txBody>
      </p:sp>
      <p:sp>
        <p:nvSpPr>
          <p:cNvPr id="1034" name="Rectangle 22"/>
          <p:cNvSpPr>
            <a:spLocks noGrp="1" noChangeArrowheads="1"/>
          </p:cNvSpPr>
          <p:nvPr>
            <p:ph type="body" idx="1"/>
          </p:nvPr>
        </p:nvSpPr>
        <p:spPr bwMode="auto">
          <a:xfrm>
            <a:off x="457200" y="1268413"/>
            <a:ext cx="8229600" cy="5056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ko-KR" smtClean="0"/>
          </a:p>
        </p:txBody>
      </p:sp>
      <p:sp>
        <p:nvSpPr>
          <p:cNvPr id="12312" name="Rectangle 24"/>
          <p:cNvSpPr>
            <a:spLocks noGrp="1" noChangeArrowheads="1"/>
          </p:cNvSpPr>
          <p:nvPr>
            <p:ph type="ftr" sz="quarter" idx="3"/>
          </p:nvPr>
        </p:nvSpPr>
        <p:spPr bwMode="auto">
          <a:xfrm>
            <a:off x="5943600" y="6477000"/>
            <a:ext cx="289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1">
                <a:latin typeface="+mn-lt"/>
                <a:ea typeface="굴림" pitchFamily="50" charset="-127"/>
              </a:defRPr>
            </a:lvl1pPr>
          </a:lstStyle>
          <a:p>
            <a:pPr>
              <a:defRPr/>
            </a:pPr>
            <a:r>
              <a:rPr lang="en-US" altLang="ko-KR"/>
              <a:t>Company Logo</a:t>
            </a:r>
          </a:p>
        </p:txBody>
      </p:sp>
      <p:sp>
        <p:nvSpPr>
          <p:cNvPr id="12313" name="Rectangle 25"/>
          <p:cNvSpPr>
            <a:spLocks noGrp="1" noChangeArrowheads="1"/>
          </p:cNvSpPr>
          <p:nvPr>
            <p:ph type="sldNum" sz="quarter" idx="4"/>
          </p:nvPr>
        </p:nvSpPr>
        <p:spPr bwMode="auto">
          <a:xfrm>
            <a:off x="3276600" y="64770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a:latin typeface="Verdana" pitchFamily="34" charset="0"/>
                <a:ea typeface="Gulim" pitchFamily="34" charset="-127"/>
              </a:defRPr>
            </a:lvl1pPr>
          </a:lstStyle>
          <a:p>
            <a:fld id="{5CE92694-08E7-4561-BF68-D94E1B0CA4E0}" type="slidenum">
              <a:rPr lang="ko-KR" altLang="en-US"/>
              <a:pPr/>
              <a:t>‹#›</a:t>
            </a:fld>
            <a:endParaRPr lang="en-US" altLang="ko-KR"/>
          </a:p>
        </p:txBody>
      </p:sp>
      <p:pic>
        <p:nvPicPr>
          <p:cNvPr id="1037" name="图片 12" descr="nankai.png"/>
          <p:cNvPicPr>
            <a:picLocks noChangeAspect="1"/>
          </p:cNvPicPr>
          <p:nvPr userDrawn="1"/>
        </p:nvPicPr>
        <p:blipFill>
          <a:blip r:embed="rId17" cstate="print"/>
          <a:srcRect/>
          <a:stretch>
            <a:fillRect/>
          </a:stretch>
        </p:blipFill>
        <p:spPr bwMode="auto">
          <a:xfrm>
            <a:off x="6786563" y="142875"/>
            <a:ext cx="2143125" cy="6429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72"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iming>
    <p:tnLst>
      <p:par>
        <p:cTn id="1" dur="indefinite" restart="never" nodeType="tmRoot"/>
      </p:par>
    </p:tnLst>
  </p:timing>
  <p:hf sldNum="0" hdr="0"/>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tx1"/>
        </a:buClr>
        <a:buFont typeface="Wingdings" pitchFamily="2" charset="2"/>
        <a:buChar char="v"/>
        <a:defRPr sz="2800" b="1">
          <a:solidFill>
            <a:srgbClr val="10296F"/>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folHlink"/>
        </a:buClr>
        <a:buSzPct val="60000"/>
        <a:buFont typeface="Wingdings"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2"/>
        </a:buClr>
        <a:buSzPct val="60000"/>
        <a:buFont typeface="Wingdings"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folHlink"/>
        </a:buClr>
        <a:buSzPct val="60000"/>
        <a:buFont typeface="Wingdings" pitchFamily="2" charset="2"/>
        <a:buChar char="n"/>
        <a:defRPr sz="2000">
          <a:solidFill>
            <a:schemeClr val="tx2"/>
          </a:solidFill>
          <a:latin typeface="+mn-lt"/>
        </a:defRPr>
      </a:lvl5pPr>
      <a:lvl6pPr marL="25146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2"/>
          </a:solidFill>
          <a:latin typeface="+mn-lt"/>
        </a:defRPr>
      </a:lvl6pPr>
      <a:lvl7pPr marL="29718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2"/>
          </a:solidFill>
          <a:latin typeface="+mn-lt"/>
        </a:defRPr>
      </a:lvl7pPr>
      <a:lvl8pPr marL="34290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2"/>
          </a:solidFill>
          <a:latin typeface="+mn-lt"/>
        </a:defRPr>
      </a:lvl8pPr>
      <a:lvl9pPr marL="38862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hyperlink" Target="http://www.36099.com/"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emf"/><Relationship Id="rId5" Type="http://schemas.openxmlformats.org/officeDocument/2006/relationships/oleObject" Target="../embeddings/oleObject3.bin"/><Relationship Id="rId4" Type="http://schemas.openxmlformats.org/officeDocument/2006/relationships/image" Target="../media/image24.png"/><Relationship Id="rId9" Type="http://schemas.openxmlformats.org/officeDocument/2006/relationships/image" Target="../media/image26.jpeg"/></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1.jpeg"/><Relationship Id="rId7" Type="http://schemas.openxmlformats.org/officeDocument/2006/relationships/image" Target="../media/image54.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http://img02.taobaocdn.com/bao/uploaded/i2/T1bV6EXgtdXXXh0s7U_014207.jpg_310x310.jpg" TargetMode="External"/><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1.png"/><Relationship Id="rId7" Type="http://schemas.openxmlformats.org/officeDocument/2006/relationships/image" Target="../media/image6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4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4.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jpeg"/><Relationship Id="rId7" Type="http://schemas.openxmlformats.org/officeDocument/2006/relationships/image" Target="../media/image92.jpeg"/><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image" Target="../media/image10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5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1.wmf"/></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jpeg"/><Relationship Id="rId11" Type="http://schemas.openxmlformats.org/officeDocument/2006/relationships/image" Target="../media/image124.png"/><Relationship Id="rId5" Type="http://schemas.openxmlformats.org/officeDocument/2006/relationships/image" Target="../media/image118.jpe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6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3.tiff"/><Relationship Id="rId2" Type="http://schemas.openxmlformats.org/officeDocument/2006/relationships/image" Target="../media/image132.tiff"/><Relationship Id="rId1" Type="http://schemas.openxmlformats.org/officeDocument/2006/relationships/slideLayout" Target="../slideLayouts/slideLayout2.xml"/><Relationship Id="rId6" Type="http://schemas.openxmlformats.org/officeDocument/2006/relationships/image" Target="../media/image136.tiff"/><Relationship Id="rId5" Type="http://schemas.openxmlformats.org/officeDocument/2006/relationships/image" Target="../media/image135.tiff"/><Relationship Id="rId4" Type="http://schemas.openxmlformats.org/officeDocument/2006/relationships/image" Target="../media/image134.tiff"/></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8" Type="http://schemas.openxmlformats.org/officeDocument/2006/relationships/hyperlink" Target="http://www.science.uva.nl/research/publications/2013/UijlingsIJCV2013/" TargetMode="External"/><Relationship Id="rId3" Type="http://schemas.openxmlformats.org/officeDocument/2006/relationships/image" Target="../media/image143.png"/><Relationship Id="rId7" Type="http://schemas.openxmlformats.org/officeDocument/2006/relationships/hyperlink" Target="http://cms.brookes.ac.uk/research/visiongroup/publications/2011/ziming_cvpr11.pdf" TargetMode="External"/><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hyperlink" Target="http://groups.inf.ed.ac.uk/calvin/objectness/" TargetMode="External"/><Relationship Id="rId5" Type="http://schemas.openxmlformats.org/officeDocument/2006/relationships/hyperlink" Target="http://vision.cs.uiuc.edu/proposals/" TargetMode="Externa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2.png"/><Relationship Id="rId2" Type="http://schemas.openxmlformats.org/officeDocument/2006/relationships/image" Target="../media/image146.jpe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jpeg"/><Relationship Id="rId4" Type="http://schemas.openxmlformats.org/officeDocument/2006/relationships/image" Target="../media/image7.jpeg"/></Relationships>
</file>

<file path=ppt/slides/_rels/slide7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jpeg"/><Relationship Id="rId2"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54.jpeg"/><Relationship Id="rId5" Type="http://schemas.openxmlformats.org/officeDocument/2006/relationships/image" Target="../media/image153.jpeg"/><Relationship Id="rId4" Type="http://schemas.openxmlformats.org/officeDocument/2006/relationships/image" Target="../media/image152.png"/></Relationships>
</file>

<file path=ppt/slides/_rels/slide73.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6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jpe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63.png"/><Relationship Id="rId5" Type="http://schemas.openxmlformats.org/officeDocument/2006/relationships/image" Target="../media/image162.emf"/><Relationship Id="rId4" Type="http://schemas.openxmlformats.org/officeDocument/2006/relationships/oleObject" Target="../embeddings/oleObject5.bin"/></Relationships>
</file>

<file path=ppt/slides/_rels/slide75.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jpeg"/></Relationships>
</file>

<file path=ppt/slides/_rels/slide76.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9.jpeg"/><Relationship Id="rId4" Type="http://schemas.openxmlformats.org/officeDocument/2006/relationships/image" Target="../media/image168.jpeg"/></Relationships>
</file>

<file path=ppt/slides/_rels/slide77.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2.xml"/><Relationship Id="rId4" Type="http://schemas.openxmlformats.org/officeDocument/2006/relationships/image" Target="../media/image174.jpeg"/></Relationships>
</file>

<file path=ppt/slides/_rels/slide7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 Id="rId4" Type="http://schemas.openxmlformats.org/officeDocument/2006/relationships/image" Target="../media/image17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2.xml"/><Relationship Id="rId5" Type="http://schemas.openxmlformats.org/officeDocument/2006/relationships/image" Target="../media/image181.jpeg"/><Relationship Id="rId4" Type="http://schemas.openxmlformats.org/officeDocument/2006/relationships/image" Target="../media/image180.jpeg"/></Relationships>
</file>

<file path=ppt/slides/_rels/slide81.xml.rels><?xml version="1.0" encoding="UTF-8" standalone="yes"?>
<Relationships xmlns="http://schemas.openxmlformats.org/package/2006/relationships"><Relationship Id="rId8" Type="http://schemas.openxmlformats.org/officeDocument/2006/relationships/image" Target="../media/image186.jpeg"/><Relationship Id="rId3" Type="http://schemas.openxmlformats.org/officeDocument/2006/relationships/image" Target="../media/image11.png"/><Relationship Id="rId7" Type="http://schemas.openxmlformats.org/officeDocument/2006/relationships/image" Target="../media/image185.jpeg"/><Relationship Id="rId12" Type="http://schemas.openxmlformats.org/officeDocument/2006/relationships/image" Target="../media/image19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84.jpeg"/><Relationship Id="rId11" Type="http://schemas.openxmlformats.org/officeDocument/2006/relationships/image" Target="../media/image189.jpeg"/><Relationship Id="rId5" Type="http://schemas.openxmlformats.org/officeDocument/2006/relationships/image" Target="../media/image183.emf"/><Relationship Id="rId10" Type="http://schemas.openxmlformats.org/officeDocument/2006/relationships/image" Target="../media/image188.jpeg"/><Relationship Id="rId4" Type="http://schemas.openxmlformats.org/officeDocument/2006/relationships/image" Target="../media/image182.jpeg"/><Relationship Id="rId9" Type="http://schemas.openxmlformats.org/officeDocument/2006/relationships/image" Target="../media/image187.jpeg"/></Relationships>
</file>

<file path=ppt/slides/_rels/slide82.xml.rels><?xml version="1.0" encoding="UTF-8" standalone="yes"?>
<Relationships xmlns="http://schemas.openxmlformats.org/package/2006/relationships"><Relationship Id="rId3" Type="http://schemas.openxmlformats.org/officeDocument/2006/relationships/image" Target="../media/image192.jpeg"/><Relationship Id="rId7" Type="http://schemas.openxmlformats.org/officeDocument/2006/relationships/image" Target="../media/image196.jpe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5.jpeg"/><Relationship Id="rId5" Type="http://schemas.openxmlformats.org/officeDocument/2006/relationships/image" Target="../media/image194.jpeg"/><Relationship Id="rId4" Type="http://schemas.openxmlformats.org/officeDocument/2006/relationships/image" Target="../media/image193.jpeg"/></Relationships>
</file>

<file path=ppt/slides/_rels/slide8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2.xml"/><Relationship Id="rId5" Type="http://schemas.openxmlformats.org/officeDocument/2006/relationships/image" Target="../media/image200.jpeg"/><Relationship Id="rId4" Type="http://schemas.openxmlformats.org/officeDocument/2006/relationships/image" Target="../media/image199.jpeg"/></Relationships>
</file>

<file path=ppt/slides/_rels/slide84.xml.rels><?xml version="1.0" encoding="UTF-8" standalone="yes"?>
<Relationships xmlns="http://schemas.openxmlformats.org/package/2006/relationships"><Relationship Id="rId8" Type="http://schemas.openxmlformats.org/officeDocument/2006/relationships/image" Target="../media/image207.jpeg"/><Relationship Id="rId3" Type="http://schemas.openxmlformats.org/officeDocument/2006/relationships/image" Target="../media/image202.jpeg"/><Relationship Id="rId7" Type="http://schemas.openxmlformats.org/officeDocument/2006/relationships/image" Target="../media/image206.png"/><Relationship Id="rId2" Type="http://schemas.openxmlformats.org/officeDocument/2006/relationships/image" Target="../media/image201.jpeg"/><Relationship Id="rId1" Type="http://schemas.openxmlformats.org/officeDocument/2006/relationships/slideLayout" Target="../slideLayouts/slideLayout2.xml"/><Relationship Id="rId6" Type="http://schemas.openxmlformats.org/officeDocument/2006/relationships/image" Target="../media/image205.jpeg"/><Relationship Id="rId5" Type="http://schemas.openxmlformats.org/officeDocument/2006/relationships/image" Target="../media/image204.jpeg"/><Relationship Id="rId4" Type="http://schemas.openxmlformats.org/officeDocument/2006/relationships/image" Target="../media/image203.jpeg"/></Relationships>
</file>

<file path=ppt/slides/_rels/slide8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ctrTitle" sz="quarter"/>
          </p:nvPr>
        </p:nvSpPr>
        <p:spPr>
          <a:xfrm>
            <a:off x="0" y="4149725"/>
            <a:ext cx="8964613" cy="1028700"/>
          </a:xfrm>
        </p:spPr>
        <p:txBody>
          <a:bodyPr/>
          <a:lstStyle/>
          <a:p>
            <a:pPr eaLnBrk="1" hangingPunct="1">
              <a:defRPr/>
            </a:pPr>
            <a:r>
              <a:rPr lang="zh-CN" altLang="en-US" sz="4400" smtClean="0">
                <a:latin typeface="Comic Sans MS" pitchFamily="66" charset="0"/>
                <a:ea typeface="宋体" pitchFamily="2" charset="-122"/>
              </a:rPr>
              <a:t>计算机科学与信息安全系</a:t>
            </a:r>
            <a:endParaRPr lang="zh-CN" altLang="en-US" sz="4400" smtClean="0">
              <a:ea typeface="宋体" pitchFamily="2" charset="-122"/>
            </a:endParaRPr>
          </a:p>
        </p:txBody>
      </p:sp>
      <p:pic>
        <p:nvPicPr>
          <p:cNvPr id="6147" name="Picture 6" descr="original_metal_w(s)"/>
          <p:cNvPicPr>
            <a:picLocks noChangeAspect="1" noChangeArrowheads="1" noCrop="1"/>
          </p:cNvPicPr>
          <p:nvPr/>
        </p:nvPicPr>
        <p:blipFill>
          <a:blip r:embed="rId3" cstate="print"/>
          <a:srcRect/>
          <a:stretch>
            <a:fillRect/>
          </a:stretch>
        </p:blipFill>
        <p:spPr bwMode="auto">
          <a:xfrm>
            <a:off x="6929438" y="5286375"/>
            <a:ext cx="1152525" cy="1117600"/>
          </a:xfrm>
          <a:prstGeom prst="rect">
            <a:avLst/>
          </a:prstGeom>
          <a:noFill/>
          <a:ln w="9525">
            <a:noFill/>
            <a:miter lim="800000"/>
            <a:headEnd/>
            <a:tailEnd/>
          </a:ln>
        </p:spPr>
      </p:pic>
      <p:pic>
        <p:nvPicPr>
          <p:cNvPr id="6148" name="图片 4" descr="nankai.png"/>
          <p:cNvPicPr>
            <a:picLocks noChangeAspect="1"/>
          </p:cNvPicPr>
          <p:nvPr/>
        </p:nvPicPr>
        <p:blipFill>
          <a:blip r:embed="rId4" cstate="print"/>
          <a:srcRect/>
          <a:stretch>
            <a:fillRect/>
          </a:stretch>
        </p:blipFill>
        <p:spPr bwMode="auto">
          <a:xfrm>
            <a:off x="2143125" y="214313"/>
            <a:ext cx="4619625" cy="1385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79388" y="71438"/>
            <a:ext cx="6249987" cy="714375"/>
          </a:xfrm>
        </p:spPr>
        <p:txBody>
          <a:bodyPr/>
          <a:lstStyle/>
          <a:p>
            <a:pPr eaLnBrk="1" hangingPunct="1"/>
            <a:r>
              <a:rPr lang="zh-CN" altLang="en-US" smtClean="0">
                <a:ea typeface="宋体" pitchFamily="2" charset="-122"/>
              </a:rPr>
              <a:t>计算机学科的科研体系</a:t>
            </a:r>
          </a:p>
        </p:txBody>
      </p:sp>
      <p:graphicFrame>
        <p:nvGraphicFramePr>
          <p:cNvPr id="6" name="图示 5"/>
          <p:cNvGraphicFramePr/>
          <p:nvPr>
            <p:extLst>
              <p:ext uri="{D42A27DB-BD31-4B8C-83A1-F6EECF244321}">
                <p14:modId xmlns:p14="http://schemas.microsoft.com/office/powerpoint/2010/main" val="1634455714"/>
              </p:ext>
            </p:extLst>
          </p:nvPr>
        </p:nvGraphicFramePr>
        <p:xfrm>
          <a:off x="357158" y="1000108"/>
          <a:ext cx="8501122" cy="5786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179388" y="0"/>
            <a:ext cx="5821362" cy="914400"/>
          </a:xfrm>
        </p:spPr>
        <p:txBody>
          <a:bodyPr/>
          <a:lstStyle/>
          <a:p>
            <a:r>
              <a:rPr lang="zh-CN" altLang="en-US" smtClean="0">
                <a:latin typeface="华文新魏" pitchFamily="2" charset="-122"/>
                <a:ea typeface="华文新魏" pitchFamily="2" charset="-122"/>
              </a:rPr>
              <a:t>数据库与信息系统研究室</a:t>
            </a:r>
            <a:endParaRPr kumimoji="1" lang="zh-CN" altLang="en-US" smtClean="0">
              <a:latin typeface="华文楷体" pitchFamily="2" charset="-122"/>
              <a:ea typeface="华文楷体" pitchFamily="2" charset="-122"/>
            </a:endParaRPr>
          </a:p>
        </p:txBody>
      </p:sp>
      <p:pic>
        <p:nvPicPr>
          <p:cNvPr id="5" name="Picture 3" descr="C:\Documents and Settings\release\桌面\实验室介绍素材\喀纳斯观鱼亭24_缩小大小.JPG"/>
          <p:cNvPicPr>
            <a:picLocks noChangeAspect="1" noChangeArrowheads="1"/>
          </p:cNvPicPr>
          <p:nvPr/>
        </p:nvPicPr>
        <p:blipFill>
          <a:blip r:embed="rId2" cstate="print"/>
          <a:srcRect/>
          <a:stretch>
            <a:fillRect/>
          </a:stretch>
        </p:blipFill>
        <p:spPr bwMode="auto">
          <a:xfrm>
            <a:off x="357158" y="1142985"/>
            <a:ext cx="2360666" cy="1771342"/>
          </a:xfrm>
          <a:prstGeom prst="rect">
            <a:avLst/>
          </a:prstGeom>
          <a:ln>
            <a:noFill/>
          </a:ln>
          <a:effectLst>
            <a:softEdge rad="112500"/>
          </a:effectLst>
        </p:spPr>
      </p:pic>
      <p:grpSp>
        <p:nvGrpSpPr>
          <p:cNvPr id="12292" name="组合 46"/>
          <p:cNvGrpSpPr>
            <a:grpSpLocks/>
          </p:cNvGrpSpPr>
          <p:nvPr/>
        </p:nvGrpSpPr>
        <p:grpSpPr bwMode="auto">
          <a:xfrm>
            <a:off x="2143125" y="1066800"/>
            <a:ext cx="7391400" cy="3111500"/>
            <a:chOff x="914400" y="1676400"/>
            <a:chExt cx="7543800" cy="2667000"/>
          </a:xfrm>
        </p:grpSpPr>
        <p:sp>
          <p:nvSpPr>
            <p:cNvPr id="7" name="AutoShape 3"/>
            <p:cNvSpPr>
              <a:spLocks noChangeArrowheads="1"/>
            </p:cNvSpPr>
            <p:nvPr/>
          </p:nvSpPr>
          <p:spPr bwMode="gray">
            <a:xfrm rot="10800000">
              <a:off x="914400" y="2514600"/>
              <a:ext cx="7543800" cy="1828800"/>
            </a:xfrm>
            <a:prstGeom prst="upArrow">
              <a:avLst>
                <a:gd name="adj1" fmla="val 70234"/>
                <a:gd name="adj2" fmla="val 54398"/>
              </a:avLst>
            </a:prstGeom>
            <a:gradFill rotWithShape="1">
              <a:gsLst>
                <a:gs pos="0">
                  <a:schemeClr val="accent1"/>
                </a:gs>
                <a:gs pos="100000">
                  <a:schemeClr val="accent1">
                    <a:gamma/>
                    <a:tint val="39216"/>
                    <a:invGamma/>
                    <a:alpha val="0"/>
                  </a:schemeClr>
                </a:gs>
              </a:gsLst>
              <a:lin ang="5400000" scaled="1"/>
            </a:gradFill>
            <a:ln w="9525" algn="ctr">
              <a:noFill/>
              <a:miter lim="800000"/>
              <a:headEnd/>
              <a:tailEnd/>
            </a:ln>
            <a:effectLst/>
          </p:spPr>
          <p:txBody>
            <a:bodyPr wrap="none" anchor="ctr"/>
            <a:lstStyle/>
            <a:p>
              <a:pPr>
                <a:defRPr/>
              </a:pPr>
              <a:endParaRPr lang="zh-CN" altLang="en-US">
                <a:ea typeface="宋体" charset="-122"/>
              </a:endParaRPr>
            </a:p>
          </p:txBody>
        </p:sp>
        <p:sp>
          <p:nvSpPr>
            <p:cNvPr id="8" name="AutoShape 4"/>
            <p:cNvSpPr>
              <a:spLocks noChangeArrowheads="1"/>
            </p:cNvSpPr>
            <p:nvPr/>
          </p:nvSpPr>
          <p:spPr bwMode="gray">
            <a:xfrm>
              <a:off x="2439039" y="1676400"/>
              <a:ext cx="4570674" cy="498021"/>
            </a:xfrm>
            <a:prstGeom prst="roundRect">
              <a:avLst>
                <a:gd name="adj" fmla="val 50000"/>
              </a:avLst>
            </a:prstGeom>
            <a:gradFill rotWithShape="1">
              <a:gsLst>
                <a:gs pos="0">
                  <a:schemeClr val="tx2"/>
                </a:gs>
                <a:gs pos="50000">
                  <a:schemeClr val="tx2">
                    <a:gamma/>
                    <a:tint val="64314"/>
                    <a:invGamma/>
                  </a:schemeClr>
                </a:gs>
                <a:gs pos="100000">
                  <a:schemeClr val="tx2"/>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000" dirty="0">
                  <a:solidFill>
                    <a:schemeClr val="bg1"/>
                  </a:solidFill>
                  <a:effectLst>
                    <a:outerShdw blurRad="38100" dist="38100" dir="2700000" algn="tl">
                      <a:srgbClr val="000000"/>
                    </a:outerShdw>
                  </a:effectLst>
                  <a:latin typeface="华文楷体"/>
                  <a:ea typeface="华文楷体"/>
                  <a:cs typeface="华文楷体"/>
                </a:rPr>
                <a:t>学术带头人：袁晓洁</a:t>
              </a:r>
              <a:r>
                <a:rPr lang="en-US" altLang="zh-CN" sz="2000" dirty="0">
                  <a:solidFill>
                    <a:schemeClr val="bg1"/>
                  </a:solidFill>
                  <a:effectLst>
                    <a:outerShdw blurRad="38100" dist="38100" dir="2700000" algn="tl">
                      <a:srgbClr val="000000"/>
                    </a:outerShdw>
                  </a:effectLst>
                  <a:latin typeface="华文楷体"/>
                  <a:ea typeface="华文楷体"/>
                  <a:cs typeface="华文楷体"/>
                </a:rPr>
                <a:t> </a:t>
              </a:r>
              <a:r>
                <a:rPr lang="zh-CN" altLang="en-US" sz="2000" dirty="0">
                  <a:solidFill>
                    <a:schemeClr val="bg1"/>
                  </a:solidFill>
                  <a:effectLst>
                    <a:outerShdw blurRad="38100" dist="38100" dir="2700000" algn="tl">
                      <a:srgbClr val="000000"/>
                    </a:outerShdw>
                  </a:effectLst>
                  <a:latin typeface="华文楷体"/>
                  <a:ea typeface="华文楷体"/>
                  <a:cs typeface="华文楷体"/>
                </a:rPr>
                <a:t>教授</a:t>
              </a:r>
              <a:r>
                <a:rPr lang="en-US" altLang="zh-CN" sz="2000" dirty="0">
                  <a:solidFill>
                    <a:schemeClr val="bg1"/>
                  </a:solidFill>
                  <a:effectLst>
                    <a:outerShdw blurRad="38100" dist="38100" dir="2700000" algn="tl">
                      <a:srgbClr val="000000"/>
                    </a:outerShdw>
                  </a:effectLst>
                  <a:latin typeface="华文楷体"/>
                  <a:ea typeface="华文楷体"/>
                  <a:cs typeface="华文楷体"/>
                </a:rPr>
                <a:t>/</a:t>
              </a:r>
              <a:r>
                <a:rPr lang="zh-CN" altLang="en-US" sz="2000" dirty="0">
                  <a:solidFill>
                    <a:schemeClr val="bg1"/>
                  </a:solidFill>
                  <a:effectLst>
                    <a:outerShdw blurRad="38100" dist="38100" dir="2700000" algn="tl">
                      <a:srgbClr val="000000"/>
                    </a:outerShdw>
                  </a:effectLst>
                  <a:latin typeface="华文楷体"/>
                  <a:ea typeface="华文楷体"/>
                  <a:cs typeface="华文楷体"/>
                </a:rPr>
                <a:t>博导</a:t>
              </a:r>
              <a:endParaRPr lang="en-US" altLang="zh-CN" sz="2000" dirty="0">
                <a:solidFill>
                  <a:schemeClr val="bg1"/>
                </a:solidFill>
                <a:effectLst>
                  <a:outerShdw blurRad="38100" dist="38100" dir="2700000" algn="tl">
                    <a:srgbClr val="000000"/>
                  </a:outerShdw>
                </a:effectLst>
                <a:latin typeface="华文楷体"/>
                <a:ea typeface="华文楷体"/>
                <a:cs typeface="华文楷体"/>
              </a:endParaRPr>
            </a:p>
          </p:txBody>
        </p:sp>
        <p:sp>
          <p:nvSpPr>
            <p:cNvPr id="12309" name="Text Box 5"/>
            <p:cNvSpPr txBox="1">
              <a:spLocks noChangeArrowheads="1"/>
            </p:cNvSpPr>
            <p:nvPr/>
          </p:nvSpPr>
          <p:spPr bwMode="gray">
            <a:xfrm>
              <a:off x="2223853" y="2318657"/>
              <a:ext cx="5032260" cy="1661993"/>
            </a:xfrm>
            <a:prstGeom prst="rect">
              <a:avLst/>
            </a:prstGeom>
            <a:noFill/>
            <a:ln w="9525">
              <a:noFill/>
              <a:miter lim="800000"/>
              <a:headEnd/>
              <a:tailEnd/>
            </a:ln>
          </p:spPr>
          <p:txBody>
            <a:bodyPr>
              <a:spAutoFit/>
            </a:bodyPr>
            <a:lstStyle/>
            <a:p>
              <a:pPr algn="just" eaLnBrk="0" hangingPunct="0"/>
              <a:r>
                <a:rPr lang="zh-CN" altLang="en-US" sz="2000" dirty="0">
                  <a:latin typeface="华文新魏" pitchFamily="2" charset="-122"/>
                  <a:ea typeface="华文新魏" pitchFamily="2" charset="-122"/>
                </a:rPr>
                <a:t>长期从事数据库技术、数据仓库与数据挖掘、信息检索、软件工程等领域教学科研工作，近年来承担</a:t>
              </a:r>
              <a:r>
                <a:rPr lang="en-US" altLang="zh-CN" sz="2000" dirty="0">
                  <a:latin typeface="华文新魏" pitchFamily="2" charset="-122"/>
                  <a:ea typeface="华文新魏" pitchFamily="2" charset="-122"/>
                </a:rPr>
                <a:t>863</a:t>
              </a:r>
              <a:r>
                <a:rPr lang="zh-CN" altLang="en-US" sz="2000" dirty="0">
                  <a:latin typeface="华文新魏" pitchFamily="2" charset="-122"/>
                  <a:ea typeface="华文新魏" pitchFamily="2" charset="-122"/>
                </a:rPr>
                <a:t>、国家自然科学基金等国家级和省部级课题近</a:t>
              </a:r>
              <a:r>
                <a:rPr lang="en-US" altLang="zh-CN" sz="2000" dirty="0">
                  <a:latin typeface="华文新魏" pitchFamily="2" charset="-122"/>
                  <a:ea typeface="华文新魏" pitchFamily="2" charset="-122"/>
                </a:rPr>
                <a:t>20</a:t>
              </a:r>
              <a:r>
                <a:rPr lang="zh-CN" altLang="en-US" sz="2000">
                  <a:latin typeface="华文新魏" pitchFamily="2" charset="-122"/>
                  <a:ea typeface="华文新魏" pitchFamily="2" charset="-122"/>
                </a:rPr>
                <a:t>项，在保险、经济、教育等领域成功开发多个大型管理系统。</a:t>
              </a:r>
              <a:endParaRPr lang="en-US" altLang="zh-CN" sz="2000">
                <a:solidFill>
                  <a:schemeClr val="bg1"/>
                </a:solidFill>
              </a:endParaRPr>
            </a:p>
          </p:txBody>
        </p:sp>
      </p:grpSp>
      <p:sp>
        <p:nvSpPr>
          <p:cNvPr id="12293" name="TextBox 2"/>
          <p:cNvSpPr txBox="1">
            <a:spLocks noChangeArrowheads="1"/>
          </p:cNvSpPr>
          <p:nvPr/>
        </p:nvSpPr>
        <p:spPr bwMode="auto">
          <a:xfrm>
            <a:off x="1550988" y="6143625"/>
            <a:ext cx="1752600" cy="646113"/>
          </a:xfrm>
          <a:prstGeom prst="rect">
            <a:avLst/>
          </a:prstGeom>
          <a:noFill/>
          <a:ln w="9525">
            <a:noFill/>
            <a:miter lim="800000"/>
            <a:headEnd/>
            <a:tailEnd/>
          </a:ln>
        </p:spPr>
        <p:txBody>
          <a:bodyPr>
            <a:spAutoFit/>
          </a:bodyPr>
          <a:lstStyle/>
          <a:p>
            <a:pPr algn="ctr"/>
            <a:r>
              <a:rPr lang="zh-CN" altLang="en-US">
                <a:latin typeface="华文新魏" pitchFamily="2" charset="-122"/>
                <a:ea typeface="华文新魏" pitchFamily="2" charset="-122"/>
              </a:rPr>
              <a:t>张海威</a:t>
            </a:r>
            <a:r>
              <a:rPr lang="en-US" altLang="zh-CN">
                <a:latin typeface="华文新魏" pitchFamily="2" charset="-122"/>
                <a:ea typeface="华文新魏" pitchFamily="2" charset="-122"/>
              </a:rPr>
              <a:t> </a:t>
            </a:r>
            <a:r>
              <a:rPr lang="zh-CN" altLang="en-US">
                <a:latin typeface="华文新魏" pitchFamily="2" charset="-122"/>
                <a:ea typeface="华文新魏" pitchFamily="2" charset="-122"/>
              </a:rPr>
              <a:t>博士</a:t>
            </a:r>
            <a:endParaRPr lang="en-US" altLang="zh-CN">
              <a:latin typeface="华文新魏" pitchFamily="2" charset="-122"/>
              <a:ea typeface="华文新魏" pitchFamily="2" charset="-122"/>
            </a:endParaRPr>
          </a:p>
          <a:p>
            <a:pPr algn="ctr"/>
            <a:r>
              <a:rPr lang="zh-CN" altLang="en-US">
                <a:latin typeface="华文新魏" pitchFamily="2" charset="-122"/>
                <a:ea typeface="华文新魏" pitchFamily="2" charset="-122"/>
              </a:rPr>
              <a:t>专硕导师</a:t>
            </a:r>
          </a:p>
        </p:txBody>
      </p:sp>
      <p:sp>
        <p:nvSpPr>
          <p:cNvPr id="12294" name="TextBox 21"/>
          <p:cNvSpPr txBox="1">
            <a:spLocks noChangeArrowheads="1"/>
          </p:cNvSpPr>
          <p:nvPr/>
        </p:nvSpPr>
        <p:spPr bwMode="auto">
          <a:xfrm>
            <a:off x="1358900" y="4411663"/>
            <a:ext cx="2081213" cy="646112"/>
          </a:xfrm>
          <a:prstGeom prst="rect">
            <a:avLst/>
          </a:prstGeom>
          <a:noFill/>
          <a:ln w="9525">
            <a:noFill/>
            <a:miter lim="800000"/>
            <a:headEnd/>
            <a:tailEnd/>
          </a:ln>
        </p:spPr>
        <p:txBody>
          <a:bodyPr>
            <a:spAutoFit/>
          </a:bodyPr>
          <a:lstStyle/>
          <a:p>
            <a:pPr algn="ctr"/>
            <a:r>
              <a:rPr lang="zh-CN" altLang="en-US">
                <a:latin typeface="华文新魏" pitchFamily="2" charset="-122"/>
                <a:ea typeface="华文新魏" pitchFamily="2" charset="-122"/>
              </a:rPr>
              <a:t>温延龙</a:t>
            </a:r>
            <a:r>
              <a:rPr lang="en-US" altLang="zh-CN">
                <a:latin typeface="华文新魏" pitchFamily="2" charset="-122"/>
                <a:ea typeface="华文新魏" pitchFamily="2" charset="-122"/>
              </a:rPr>
              <a:t> </a:t>
            </a:r>
            <a:r>
              <a:rPr lang="zh-CN" altLang="en-US">
                <a:latin typeface="华文新魏" pitchFamily="2" charset="-122"/>
                <a:ea typeface="华文新魏" pitchFamily="2" charset="-122"/>
              </a:rPr>
              <a:t>博士</a:t>
            </a:r>
            <a:endParaRPr lang="en-US" altLang="zh-CN">
              <a:latin typeface="华文新魏" pitchFamily="2" charset="-122"/>
              <a:ea typeface="华文新魏" pitchFamily="2" charset="-122"/>
            </a:endParaRPr>
          </a:p>
          <a:p>
            <a:pPr algn="ctr"/>
            <a:r>
              <a:rPr lang="zh-CN" altLang="en-US">
                <a:latin typeface="华文新魏" pitchFamily="2" charset="-122"/>
                <a:ea typeface="华文新魏" pitchFamily="2" charset="-122"/>
              </a:rPr>
              <a:t>学硕</a:t>
            </a:r>
            <a:r>
              <a:rPr lang="en-US" altLang="zh-CN">
                <a:latin typeface="华文新魏" pitchFamily="2" charset="-122"/>
                <a:ea typeface="华文新魏" pitchFamily="2" charset="-122"/>
              </a:rPr>
              <a:t>/</a:t>
            </a:r>
            <a:r>
              <a:rPr lang="zh-CN" altLang="en-US">
                <a:latin typeface="华文新魏" pitchFamily="2" charset="-122"/>
                <a:ea typeface="华文新魏" pitchFamily="2" charset="-122"/>
              </a:rPr>
              <a:t>专硕导师</a:t>
            </a:r>
          </a:p>
        </p:txBody>
      </p:sp>
      <p:pic>
        <p:nvPicPr>
          <p:cNvPr id="20" name="Picture 9"/>
          <p:cNvPicPr>
            <a:picLocks noChangeAspect="1" noChangeArrowheads="1"/>
          </p:cNvPicPr>
          <p:nvPr/>
        </p:nvPicPr>
        <p:blipFill rotWithShape="1">
          <a:blip r:embed="rId3" cstate="print">
            <a:extLst/>
          </a:blip>
          <a:srcRect l="11135" r="11316"/>
          <a:stretch/>
        </p:blipFill>
        <p:spPr bwMode="auto">
          <a:xfrm>
            <a:off x="1821301" y="3000372"/>
            <a:ext cx="1090977" cy="1450091"/>
          </a:xfrm>
          <a:prstGeom prst="rect">
            <a:avLst/>
          </a:prstGeom>
          <a:ln>
            <a:noFill/>
          </a:ln>
          <a:effectLst>
            <a:softEdge rad="112500"/>
          </a:effectLst>
          <a:extLst/>
        </p:spPr>
      </p:pic>
      <p:sp>
        <p:nvSpPr>
          <p:cNvPr id="12296" name="TextBox 21"/>
          <p:cNvSpPr txBox="1">
            <a:spLocks noChangeArrowheads="1"/>
          </p:cNvSpPr>
          <p:nvPr/>
        </p:nvSpPr>
        <p:spPr bwMode="auto">
          <a:xfrm>
            <a:off x="3581400" y="5830888"/>
            <a:ext cx="1447800" cy="369887"/>
          </a:xfrm>
          <a:prstGeom prst="rect">
            <a:avLst/>
          </a:prstGeom>
          <a:noFill/>
          <a:ln w="9525">
            <a:noFill/>
            <a:miter lim="800000"/>
            <a:headEnd/>
            <a:tailEnd/>
          </a:ln>
        </p:spPr>
        <p:txBody>
          <a:bodyPr>
            <a:spAutoFit/>
          </a:bodyPr>
          <a:lstStyle/>
          <a:p>
            <a:pPr algn="ctr"/>
            <a:r>
              <a:rPr lang="zh-CN" altLang="en-US">
                <a:latin typeface="华文新魏" pitchFamily="2" charset="-122"/>
                <a:ea typeface="华文新魏" pitchFamily="2" charset="-122"/>
              </a:rPr>
              <a:t>康宏 博士</a:t>
            </a:r>
          </a:p>
        </p:txBody>
      </p:sp>
      <p:sp>
        <p:nvSpPr>
          <p:cNvPr id="12297" name="TextBox 21"/>
          <p:cNvSpPr txBox="1">
            <a:spLocks noChangeArrowheads="1"/>
          </p:cNvSpPr>
          <p:nvPr/>
        </p:nvSpPr>
        <p:spPr bwMode="auto">
          <a:xfrm>
            <a:off x="5254625" y="5830888"/>
            <a:ext cx="1676400" cy="646112"/>
          </a:xfrm>
          <a:prstGeom prst="rect">
            <a:avLst/>
          </a:prstGeom>
          <a:noFill/>
          <a:ln w="9525">
            <a:noFill/>
            <a:miter lim="800000"/>
            <a:headEnd/>
            <a:tailEnd/>
          </a:ln>
        </p:spPr>
        <p:txBody>
          <a:bodyPr>
            <a:spAutoFit/>
          </a:bodyPr>
          <a:lstStyle/>
          <a:p>
            <a:pPr algn="ctr"/>
            <a:r>
              <a:rPr lang="zh-CN" altLang="en-US">
                <a:latin typeface="华文新魏" pitchFamily="2" charset="-122"/>
                <a:ea typeface="华文新魏" pitchFamily="2" charset="-122"/>
              </a:rPr>
              <a:t>陈晨 博士</a:t>
            </a:r>
            <a:endParaRPr lang="en-US" altLang="zh-CN">
              <a:latin typeface="华文新魏" pitchFamily="2" charset="-122"/>
              <a:ea typeface="华文新魏" pitchFamily="2" charset="-122"/>
            </a:endParaRPr>
          </a:p>
          <a:p>
            <a:pPr algn="ctr"/>
            <a:r>
              <a:rPr lang="zh-CN" altLang="en-US">
                <a:latin typeface="华文新魏" pitchFamily="2" charset="-122"/>
                <a:ea typeface="华文新魏" pitchFamily="2" charset="-122"/>
              </a:rPr>
              <a:t>专硕导师</a:t>
            </a:r>
          </a:p>
        </p:txBody>
      </p:sp>
      <p:pic>
        <p:nvPicPr>
          <p:cNvPr id="16" name="图片 8" descr="张海威.JPG"/>
          <p:cNvPicPr>
            <a:picLocks noChangeAspect="1"/>
          </p:cNvPicPr>
          <p:nvPr/>
        </p:nvPicPr>
        <p:blipFill>
          <a:blip r:embed="rId4" cstate="print">
            <a:extLst/>
          </a:blip>
          <a:srcRect/>
          <a:stretch>
            <a:fillRect/>
          </a:stretch>
        </p:blipFill>
        <p:spPr bwMode="auto">
          <a:xfrm>
            <a:off x="1966210" y="5143512"/>
            <a:ext cx="891278" cy="1052659"/>
          </a:xfrm>
          <a:prstGeom prst="rect">
            <a:avLst/>
          </a:prstGeom>
          <a:noFill/>
          <a:ln>
            <a:noFill/>
          </a:ln>
          <a:effectLst>
            <a:glow rad="63500">
              <a:schemeClr val="bg1">
                <a:alpha val="40000"/>
              </a:schemeClr>
            </a:glow>
            <a:softEdge rad="63500"/>
          </a:effectLst>
          <a:extLst/>
        </p:spPr>
      </p:pic>
      <p:pic>
        <p:nvPicPr>
          <p:cNvPr id="17" name="Picture 4" descr="C:\Users\Yuanxj\Desktop\陈晨(02-03-21-12-50).jpg"/>
          <p:cNvPicPr>
            <a:picLocks noChangeAspect="1" noChangeArrowheads="1"/>
          </p:cNvPicPr>
          <p:nvPr/>
        </p:nvPicPr>
        <p:blipFill>
          <a:blip r:embed="rId5" cstate="print">
            <a:extLst/>
          </a:blip>
          <a:srcRect/>
          <a:stretch>
            <a:fillRect/>
          </a:stretch>
        </p:blipFill>
        <p:spPr bwMode="auto">
          <a:xfrm>
            <a:off x="5543881" y="4428125"/>
            <a:ext cx="1131826" cy="1363075"/>
          </a:xfrm>
          <a:prstGeom prst="rect">
            <a:avLst/>
          </a:prstGeom>
          <a:noFill/>
          <a:ln>
            <a:noFill/>
          </a:ln>
          <a:effectLst>
            <a:softEdge rad="114300"/>
          </a:effectLst>
          <a:extLst/>
        </p:spPr>
      </p:pic>
      <p:pic>
        <p:nvPicPr>
          <p:cNvPr id="18" name="图片 4" descr="康宏.png"/>
          <p:cNvPicPr>
            <a:picLocks noChangeAspect="1"/>
          </p:cNvPicPr>
          <p:nvPr/>
        </p:nvPicPr>
        <p:blipFill>
          <a:blip r:embed="rId6" cstate="print">
            <a:extLst/>
          </a:blip>
          <a:srcRect/>
          <a:stretch>
            <a:fillRect/>
          </a:stretch>
        </p:blipFill>
        <p:spPr bwMode="auto">
          <a:xfrm>
            <a:off x="3730900" y="4419600"/>
            <a:ext cx="1050981" cy="1332273"/>
          </a:xfrm>
          <a:prstGeom prst="rect">
            <a:avLst/>
          </a:prstGeom>
          <a:noFill/>
          <a:ln>
            <a:noFill/>
          </a:ln>
          <a:effectLst>
            <a:softEdge rad="88900"/>
          </a:effectLst>
          <a:extLst/>
        </p:spPr>
      </p:pic>
      <p:pic>
        <p:nvPicPr>
          <p:cNvPr id="19" name="图片 18"/>
          <p:cNvPicPr>
            <a:picLocks noChangeAspect="1"/>
          </p:cNvPicPr>
          <p:nvPr/>
        </p:nvPicPr>
        <p:blipFill rotWithShape="1">
          <a:blip r:embed="rId7" cstate="print"/>
          <a:srcRect l="8022" t="10626" b="8806"/>
          <a:stretch/>
        </p:blipFill>
        <p:spPr>
          <a:xfrm>
            <a:off x="7383855" y="4405532"/>
            <a:ext cx="1131826" cy="1411431"/>
          </a:xfrm>
          <a:prstGeom prst="rect">
            <a:avLst/>
          </a:prstGeom>
          <a:ln>
            <a:noFill/>
          </a:ln>
          <a:effectLst>
            <a:softEdge rad="112500"/>
          </a:effectLst>
        </p:spPr>
      </p:pic>
      <p:sp>
        <p:nvSpPr>
          <p:cNvPr id="12302" name="TextBox 2"/>
          <p:cNvSpPr txBox="1">
            <a:spLocks noChangeArrowheads="1"/>
          </p:cNvSpPr>
          <p:nvPr/>
        </p:nvSpPr>
        <p:spPr bwMode="auto">
          <a:xfrm>
            <a:off x="7143750" y="5830888"/>
            <a:ext cx="1447800" cy="369887"/>
          </a:xfrm>
          <a:prstGeom prst="rect">
            <a:avLst/>
          </a:prstGeom>
          <a:noFill/>
          <a:ln w="9525">
            <a:noFill/>
            <a:miter lim="800000"/>
            <a:headEnd/>
            <a:tailEnd/>
          </a:ln>
        </p:spPr>
        <p:txBody>
          <a:bodyPr>
            <a:spAutoFit/>
          </a:bodyPr>
          <a:lstStyle/>
          <a:p>
            <a:pPr algn="ctr"/>
            <a:r>
              <a:rPr lang="zh-CN" altLang="en-US">
                <a:latin typeface="华文新魏" pitchFamily="2" charset="-122"/>
                <a:ea typeface="华文新魏" pitchFamily="2" charset="-122"/>
              </a:rPr>
              <a:t>张 莹</a:t>
            </a:r>
            <a:r>
              <a:rPr lang="en-US" altLang="zh-CN">
                <a:latin typeface="华文新魏" pitchFamily="2" charset="-122"/>
                <a:ea typeface="华文新魏" pitchFamily="2" charset="-122"/>
              </a:rPr>
              <a:t> </a:t>
            </a:r>
            <a:r>
              <a:rPr lang="zh-CN" altLang="en-US">
                <a:latin typeface="华文新魏" pitchFamily="2" charset="-122"/>
                <a:ea typeface="华文新魏" pitchFamily="2" charset="-122"/>
              </a:rPr>
              <a:t>博士</a:t>
            </a:r>
          </a:p>
        </p:txBody>
      </p:sp>
      <p:sp>
        <p:nvSpPr>
          <p:cNvPr id="12303" name="TextBox 22"/>
          <p:cNvSpPr txBox="1">
            <a:spLocks noChangeArrowheads="1"/>
          </p:cNvSpPr>
          <p:nvPr/>
        </p:nvSpPr>
        <p:spPr bwMode="auto">
          <a:xfrm>
            <a:off x="-107950" y="4429125"/>
            <a:ext cx="1965325" cy="646113"/>
          </a:xfrm>
          <a:prstGeom prst="rect">
            <a:avLst/>
          </a:prstGeom>
          <a:noFill/>
          <a:ln w="9525">
            <a:noFill/>
            <a:miter lim="800000"/>
            <a:headEnd/>
            <a:tailEnd/>
          </a:ln>
        </p:spPr>
        <p:txBody>
          <a:bodyPr>
            <a:spAutoFit/>
          </a:bodyPr>
          <a:lstStyle/>
          <a:p>
            <a:pPr algn="ctr"/>
            <a:r>
              <a:rPr lang="zh-CN" altLang="en-US">
                <a:latin typeface="华文新魏" pitchFamily="2" charset="-122"/>
                <a:ea typeface="华文新魏" pitchFamily="2" charset="-122"/>
              </a:rPr>
              <a:t>韩</a:t>
            </a:r>
            <a:r>
              <a:rPr lang="en-US" altLang="zh-CN">
                <a:latin typeface="华文新魏" pitchFamily="2" charset="-122"/>
                <a:ea typeface="华文新魏" pitchFamily="2" charset="-122"/>
              </a:rPr>
              <a:t> </a:t>
            </a:r>
            <a:r>
              <a:rPr lang="zh-CN" altLang="en-US">
                <a:latin typeface="华文新魏" pitchFamily="2" charset="-122"/>
                <a:ea typeface="华文新魏" pitchFamily="2" charset="-122"/>
              </a:rPr>
              <a:t>智 </a:t>
            </a:r>
            <a:r>
              <a:rPr lang="en-US" altLang="en-US">
                <a:latin typeface="华文新魏" pitchFamily="2" charset="-122"/>
                <a:ea typeface="华文新魏" pitchFamily="2" charset="-122"/>
              </a:rPr>
              <a:t>副教授</a:t>
            </a:r>
          </a:p>
          <a:p>
            <a:pPr algn="ctr"/>
            <a:r>
              <a:rPr lang="zh-CN" altLang="en-US">
                <a:latin typeface="华文新魏" pitchFamily="2" charset="-122"/>
                <a:ea typeface="华文新魏" pitchFamily="2" charset="-122"/>
              </a:rPr>
              <a:t>学硕</a:t>
            </a:r>
            <a:r>
              <a:rPr lang="en-US" altLang="zh-CN">
                <a:latin typeface="华文新魏" pitchFamily="2" charset="-122"/>
                <a:ea typeface="华文新魏" pitchFamily="2" charset="-122"/>
              </a:rPr>
              <a:t>/</a:t>
            </a:r>
            <a:r>
              <a:rPr lang="zh-CN" altLang="en-US">
                <a:latin typeface="华文新魏" pitchFamily="2" charset="-122"/>
                <a:ea typeface="华文新魏" pitchFamily="2" charset="-122"/>
              </a:rPr>
              <a:t>专硕导师</a:t>
            </a:r>
          </a:p>
        </p:txBody>
      </p:sp>
      <p:sp>
        <p:nvSpPr>
          <p:cNvPr id="12304" name="TextBox 23"/>
          <p:cNvSpPr txBox="1">
            <a:spLocks noChangeArrowheads="1"/>
          </p:cNvSpPr>
          <p:nvPr/>
        </p:nvSpPr>
        <p:spPr bwMode="auto">
          <a:xfrm>
            <a:off x="-71438" y="6140450"/>
            <a:ext cx="1828801" cy="646113"/>
          </a:xfrm>
          <a:prstGeom prst="rect">
            <a:avLst/>
          </a:prstGeom>
          <a:noFill/>
          <a:ln w="9525">
            <a:noFill/>
            <a:miter lim="800000"/>
            <a:headEnd/>
            <a:tailEnd/>
          </a:ln>
        </p:spPr>
        <p:txBody>
          <a:bodyPr>
            <a:spAutoFit/>
          </a:bodyPr>
          <a:lstStyle/>
          <a:p>
            <a:pPr algn="ctr"/>
            <a:r>
              <a:rPr lang="zh-CN" altLang="en-US">
                <a:latin typeface="华文新魏" pitchFamily="2" charset="-122"/>
                <a:ea typeface="华文新魏" pitchFamily="2" charset="-122"/>
              </a:rPr>
              <a:t>王斌辉 博士</a:t>
            </a:r>
            <a:endParaRPr lang="en-US" altLang="zh-CN">
              <a:latin typeface="华文新魏" pitchFamily="2" charset="-122"/>
              <a:ea typeface="华文新魏" pitchFamily="2" charset="-122"/>
            </a:endParaRPr>
          </a:p>
          <a:p>
            <a:pPr algn="ctr"/>
            <a:r>
              <a:rPr lang="zh-CN" altLang="en-US">
                <a:latin typeface="华文新魏" pitchFamily="2" charset="-122"/>
                <a:ea typeface="华文新魏" pitchFamily="2" charset="-122"/>
              </a:rPr>
              <a:t>专硕导师</a:t>
            </a:r>
          </a:p>
        </p:txBody>
      </p:sp>
      <p:pic>
        <p:nvPicPr>
          <p:cNvPr id="27" name="Picture 2" descr="http://cs.nankai.edu.cn/teacherphotos/hanzhi.jpg"/>
          <p:cNvPicPr>
            <a:picLocks noChangeAspect="1" noChangeArrowheads="1"/>
          </p:cNvPicPr>
          <p:nvPr/>
        </p:nvPicPr>
        <p:blipFill>
          <a:blip r:embed="rId8" cstate="print">
            <a:extLst/>
          </a:blip>
          <a:srcRect/>
          <a:stretch>
            <a:fillRect/>
          </a:stretch>
        </p:blipFill>
        <p:spPr bwMode="auto">
          <a:xfrm>
            <a:off x="332020" y="3124200"/>
            <a:ext cx="1096708" cy="1316050"/>
          </a:xfrm>
          <a:prstGeom prst="rect">
            <a:avLst/>
          </a:prstGeom>
          <a:noFill/>
          <a:effectLst>
            <a:glow>
              <a:schemeClr val="bg1">
                <a:alpha val="40000"/>
              </a:schemeClr>
            </a:glow>
            <a:softEdge rad="63500"/>
          </a:effectLst>
          <a:extLst/>
        </p:spPr>
      </p:pic>
      <p:pic>
        <p:nvPicPr>
          <p:cNvPr id="28" name="Picture 4" descr="http://cs.nankai.edu.cn/teacherphotos/wangbh.jpg"/>
          <p:cNvPicPr>
            <a:picLocks noChangeAspect="1" noChangeArrowheads="1"/>
          </p:cNvPicPr>
          <p:nvPr/>
        </p:nvPicPr>
        <p:blipFill rotWithShape="1">
          <a:blip r:embed="rId9" cstate="print">
            <a:extLst/>
          </a:blip>
          <a:srcRect l="9584" r="11928"/>
          <a:stretch/>
        </p:blipFill>
        <p:spPr bwMode="auto">
          <a:xfrm>
            <a:off x="357158" y="5025921"/>
            <a:ext cx="1037062" cy="1189161"/>
          </a:xfrm>
          <a:prstGeom prst="rect">
            <a:avLst/>
          </a:prstGeom>
          <a:noFill/>
          <a:effectLst>
            <a:softEdge rad="114300"/>
          </a:effectLs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AutoShape 3"/>
          <p:cNvSpPr>
            <a:spLocks noChangeArrowheads="1"/>
          </p:cNvSpPr>
          <p:nvPr/>
        </p:nvSpPr>
        <p:spPr bwMode="gray">
          <a:xfrm>
            <a:off x="1828800" y="2667000"/>
            <a:ext cx="5181600" cy="2286000"/>
          </a:xfrm>
          <a:prstGeom prst="roundRect">
            <a:avLst>
              <a:gd name="adj" fmla="val 50000"/>
            </a:avLst>
          </a:prstGeom>
          <a:solidFill>
            <a:schemeClr val="accent1"/>
          </a:solidFill>
          <a:ln w="9525">
            <a:noFill/>
            <a:round/>
            <a:headEnd/>
            <a:tailEnd/>
          </a:ln>
        </p:spPr>
        <p:txBody>
          <a:bodyPr wrap="none" anchor="ctr"/>
          <a:lstStyle/>
          <a:p>
            <a:endParaRPr lang="zh-CN" altLang="en-US">
              <a:latin typeface="华文新魏" pitchFamily="2" charset="-122"/>
              <a:ea typeface="华文新魏" pitchFamily="2" charset="-122"/>
            </a:endParaRPr>
          </a:p>
        </p:txBody>
      </p:sp>
      <p:sp>
        <p:nvSpPr>
          <p:cNvPr id="73" name="Line 4"/>
          <p:cNvSpPr>
            <a:spLocks noChangeShapeType="1"/>
          </p:cNvSpPr>
          <p:nvPr/>
        </p:nvSpPr>
        <p:spPr bwMode="gray">
          <a:xfrm flipH="1">
            <a:off x="3246438" y="4419600"/>
            <a:ext cx="2392362" cy="0"/>
          </a:xfrm>
          <a:prstGeom prst="line">
            <a:avLst/>
          </a:prstGeom>
          <a:noFill/>
          <a:ln w="76200">
            <a:solidFill>
              <a:schemeClr val="bg1"/>
            </a:solidFill>
            <a:round/>
            <a:headEnd/>
            <a:tailEnd type="triangle" w="med" len="med"/>
          </a:ln>
        </p:spPr>
        <p:txBody>
          <a:bodyPr wrap="none" anchor="ctr"/>
          <a:lstStyle/>
          <a:p>
            <a:endParaRPr lang="zh-CN" altLang="en-US"/>
          </a:p>
        </p:txBody>
      </p:sp>
      <p:sp>
        <p:nvSpPr>
          <p:cNvPr id="74" name="Line 5"/>
          <p:cNvSpPr>
            <a:spLocks noChangeShapeType="1"/>
          </p:cNvSpPr>
          <p:nvPr/>
        </p:nvSpPr>
        <p:spPr bwMode="gray">
          <a:xfrm>
            <a:off x="3200400" y="3200400"/>
            <a:ext cx="2392363" cy="0"/>
          </a:xfrm>
          <a:prstGeom prst="line">
            <a:avLst/>
          </a:prstGeom>
          <a:noFill/>
          <a:ln w="76200">
            <a:solidFill>
              <a:schemeClr val="bg1"/>
            </a:solidFill>
            <a:round/>
            <a:headEnd/>
            <a:tailEnd type="triangle" w="med" len="med"/>
          </a:ln>
        </p:spPr>
        <p:txBody>
          <a:bodyPr wrap="none" anchor="ctr"/>
          <a:lstStyle/>
          <a:p>
            <a:endParaRPr lang="zh-CN" altLang="en-US"/>
          </a:p>
        </p:txBody>
      </p:sp>
      <p:sp>
        <p:nvSpPr>
          <p:cNvPr id="13317" name="Oval 7"/>
          <p:cNvSpPr>
            <a:spLocks noChangeArrowheads="1"/>
          </p:cNvSpPr>
          <p:nvPr/>
        </p:nvSpPr>
        <p:spPr bwMode="gray">
          <a:xfrm>
            <a:off x="2362200" y="3200400"/>
            <a:ext cx="1231900" cy="1227138"/>
          </a:xfrm>
          <a:prstGeom prst="ellipse">
            <a:avLst/>
          </a:prstGeom>
          <a:gradFill rotWithShape="1">
            <a:gsLst>
              <a:gs pos="0">
                <a:srgbClr val="DBE9F5"/>
              </a:gs>
              <a:gs pos="100000">
                <a:srgbClr val="92BCE2"/>
              </a:gs>
            </a:gsLst>
            <a:path path="shape">
              <a:fillToRect l="50000" t="50000" r="50000" b="50000"/>
            </a:path>
          </a:gradFill>
          <a:ln w="95250">
            <a:solidFill>
              <a:schemeClr val="bg1"/>
            </a:solidFill>
            <a:round/>
            <a:headEnd/>
            <a:tailEnd/>
          </a:ln>
        </p:spPr>
        <p:txBody>
          <a:bodyPr wrap="none" anchor="ctr"/>
          <a:lstStyle/>
          <a:p>
            <a:endParaRPr lang="zh-CN" altLang="en-US">
              <a:latin typeface="华文新魏" pitchFamily="2" charset="-122"/>
              <a:ea typeface="华文新魏" pitchFamily="2" charset="-122"/>
            </a:endParaRPr>
          </a:p>
        </p:txBody>
      </p:sp>
      <p:sp>
        <p:nvSpPr>
          <p:cNvPr id="76" name="AutoShape 8"/>
          <p:cNvSpPr>
            <a:spLocks noChangeArrowheads="1"/>
          </p:cNvSpPr>
          <p:nvPr/>
        </p:nvSpPr>
        <p:spPr bwMode="gray">
          <a:xfrm>
            <a:off x="3276600" y="2743200"/>
            <a:ext cx="2406650" cy="357188"/>
          </a:xfrm>
          <a:prstGeom prst="chevron">
            <a:avLst>
              <a:gd name="adj" fmla="val 43203"/>
            </a:avLst>
          </a:prstGeom>
          <a:solidFill>
            <a:srgbClr val="FFFFFF">
              <a:alpha val="50195"/>
            </a:srgbClr>
          </a:solidFill>
          <a:ln w="9525">
            <a:noFill/>
            <a:miter lim="800000"/>
            <a:headEnd/>
            <a:tailEnd/>
          </a:ln>
        </p:spPr>
        <p:txBody>
          <a:bodyPr wrap="none" anchor="ctr"/>
          <a:lstStyle/>
          <a:p>
            <a:endParaRPr lang="zh-CN" altLang="en-US">
              <a:latin typeface="华文新魏" pitchFamily="2" charset="-122"/>
              <a:ea typeface="华文新魏" pitchFamily="2" charset="-122"/>
            </a:endParaRPr>
          </a:p>
        </p:txBody>
      </p:sp>
      <p:sp>
        <p:nvSpPr>
          <p:cNvPr id="77" name="AutoShape 14"/>
          <p:cNvSpPr>
            <a:spLocks noChangeArrowheads="1"/>
          </p:cNvSpPr>
          <p:nvPr/>
        </p:nvSpPr>
        <p:spPr bwMode="gray">
          <a:xfrm flipH="1">
            <a:off x="3376613" y="4513263"/>
            <a:ext cx="2332037" cy="355600"/>
          </a:xfrm>
          <a:prstGeom prst="chevron">
            <a:avLst>
              <a:gd name="adj" fmla="val 47698"/>
            </a:avLst>
          </a:prstGeom>
          <a:solidFill>
            <a:srgbClr val="E8BD50"/>
          </a:solidFill>
          <a:ln w="9525">
            <a:noFill/>
            <a:miter lim="800000"/>
            <a:headEnd/>
            <a:tailEnd/>
          </a:ln>
        </p:spPr>
        <p:txBody>
          <a:bodyPr wrap="none" anchor="ctr"/>
          <a:lstStyle/>
          <a:p>
            <a:endParaRPr lang="zh-CN" altLang="en-US">
              <a:latin typeface="华文新魏" pitchFamily="2" charset="-122"/>
              <a:ea typeface="华文新魏" pitchFamily="2" charset="-122"/>
            </a:endParaRPr>
          </a:p>
        </p:txBody>
      </p:sp>
      <p:sp>
        <p:nvSpPr>
          <p:cNvPr id="78" name="Rectangle 19"/>
          <p:cNvSpPr>
            <a:spLocks noChangeArrowheads="1"/>
          </p:cNvSpPr>
          <p:nvPr/>
        </p:nvSpPr>
        <p:spPr bwMode="gray">
          <a:xfrm>
            <a:off x="3886200" y="4495800"/>
            <a:ext cx="1319213" cy="400050"/>
          </a:xfrm>
          <a:prstGeom prst="rect">
            <a:avLst/>
          </a:prstGeom>
          <a:noFill/>
          <a:ln w="9525">
            <a:noFill/>
            <a:miter lim="800000"/>
            <a:headEnd/>
            <a:tailEnd/>
          </a:ln>
        </p:spPr>
        <p:txBody>
          <a:bodyPr>
            <a:spAutoFit/>
          </a:bodyPr>
          <a:lstStyle/>
          <a:p>
            <a:pPr algn="ctr"/>
            <a:r>
              <a:rPr lang="zh-CN" altLang="en-US" sz="2000">
                <a:solidFill>
                  <a:srgbClr val="1C1C1C"/>
                </a:solidFill>
                <a:latin typeface="华文新魏" pitchFamily="2" charset="-122"/>
                <a:ea typeface="华文新魏" pitchFamily="2" charset="-122"/>
              </a:rPr>
              <a:t>反馈指导</a:t>
            </a:r>
            <a:endParaRPr lang="en-US" altLang="zh-CN" sz="2000">
              <a:solidFill>
                <a:srgbClr val="1C1C1C"/>
              </a:solidFill>
              <a:latin typeface="华文新魏" pitchFamily="2" charset="-122"/>
              <a:ea typeface="华文新魏" pitchFamily="2" charset="-122"/>
            </a:endParaRPr>
          </a:p>
        </p:txBody>
      </p:sp>
      <p:sp>
        <p:nvSpPr>
          <p:cNvPr id="79" name="Rectangle 21"/>
          <p:cNvSpPr>
            <a:spLocks noChangeArrowheads="1"/>
          </p:cNvSpPr>
          <p:nvPr/>
        </p:nvSpPr>
        <p:spPr bwMode="gray">
          <a:xfrm>
            <a:off x="3810000" y="2743200"/>
            <a:ext cx="1350963" cy="400050"/>
          </a:xfrm>
          <a:prstGeom prst="rect">
            <a:avLst/>
          </a:prstGeom>
          <a:noFill/>
          <a:ln w="9525">
            <a:noFill/>
            <a:miter lim="800000"/>
            <a:headEnd/>
            <a:tailEnd/>
          </a:ln>
        </p:spPr>
        <p:txBody>
          <a:bodyPr>
            <a:spAutoFit/>
          </a:bodyPr>
          <a:lstStyle/>
          <a:p>
            <a:pPr algn="ctr"/>
            <a:r>
              <a:rPr lang="zh-CN" altLang="en-US" sz="2000">
                <a:solidFill>
                  <a:srgbClr val="1C1C1C"/>
                </a:solidFill>
                <a:latin typeface="华文新魏" pitchFamily="2" charset="-122"/>
                <a:ea typeface="华文新魏" pitchFamily="2" charset="-122"/>
              </a:rPr>
              <a:t>抽取挖掘</a:t>
            </a:r>
            <a:endParaRPr lang="en-US" altLang="zh-CN" sz="2000">
              <a:solidFill>
                <a:srgbClr val="1C1C1C"/>
              </a:solidFill>
              <a:latin typeface="华文新魏" pitchFamily="2" charset="-122"/>
              <a:ea typeface="华文新魏" pitchFamily="2" charset="-122"/>
            </a:endParaRPr>
          </a:p>
        </p:txBody>
      </p:sp>
      <p:sp>
        <p:nvSpPr>
          <p:cNvPr id="13322" name="Rectangle 22"/>
          <p:cNvSpPr>
            <a:spLocks noChangeArrowheads="1"/>
          </p:cNvSpPr>
          <p:nvPr/>
        </p:nvSpPr>
        <p:spPr bwMode="gray">
          <a:xfrm>
            <a:off x="2438400" y="3514725"/>
            <a:ext cx="1085850" cy="523875"/>
          </a:xfrm>
          <a:prstGeom prst="rect">
            <a:avLst/>
          </a:prstGeom>
          <a:noFill/>
          <a:ln w="9525">
            <a:noFill/>
            <a:miter lim="800000"/>
            <a:headEnd/>
            <a:tailEnd/>
          </a:ln>
        </p:spPr>
        <p:txBody>
          <a:bodyPr>
            <a:spAutoFit/>
          </a:bodyPr>
          <a:lstStyle/>
          <a:p>
            <a:pPr algn="ctr"/>
            <a:r>
              <a:rPr lang="zh-CN" altLang="en-US" sz="2800" b="1">
                <a:latin typeface="华文新魏" pitchFamily="2" charset="-122"/>
                <a:ea typeface="华文新魏" pitchFamily="2" charset="-122"/>
              </a:rPr>
              <a:t>数据</a:t>
            </a:r>
            <a:endParaRPr lang="en-US" altLang="zh-CN" sz="2800" b="1">
              <a:latin typeface="华文新魏" pitchFamily="2" charset="-122"/>
              <a:ea typeface="华文新魏" pitchFamily="2" charset="-122"/>
            </a:endParaRPr>
          </a:p>
        </p:txBody>
      </p:sp>
      <p:grpSp>
        <p:nvGrpSpPr>
          <p:cNvPr id="3" name="Group 10"/>
          <p:cNvGrpSpPr>
            <a:grpSpLocks/>
          </p:cNvGrpSpPr>
          <p:nvPr/>
        </p:nvGrpSpPr>
        <p:grpSpPr bwMode="auto">
          <a:xfrm>
            <a:off x="4953000" y="2755900"/>
            <a:ext cx="1979613" cy="2120900"/>
            <a:chOff x="3340" y="1301"/>
            <a:chExt cx="1549" cy="1742"/>
          </a:xfrm>
        </p:grpSpPr>
        <p:sp>
          <p:nvSpPr>
            <p:cNvPr id="13361" name="AutoShape 11"/>
            <p:cNvSpPr>
              <a:spLocks noChangeArrowheads="1"/>
            </p:cNvSpPr>
            <p:nvPr/>
          </p:nvSpPr>
          <p:spPr bwMode="gray">
            <a:xfrm rot="5400000">
              <a:off x="3244" y="1397"/>
              <a:ext cx="1742" cy="1549"/>
            </a:xfrm>
            <a:custGeom>
              <a:avLst/>
              <a:gdLst>
                <a:gd name="T0" fmla="*/ 871 w 21600"/>
                <a:gd name="T1" fmla="*/ 0 h 21600"/>
                <a:gd name="T2" fmla="*/ 150 w 21600"/>
                <a:gd name="T3" fmla="*/ 818 h 21600"/>
                <a:gd name="T4" fmla="*/ 871 w 21600"/>
                <a:gd name="T5" fmla="*/ 264 h 21600"/>
                <a:gd name="T6" fmla="*/ 1592 w 21600"/>
                <a:gd name="T7" fmla="*/ 818 h 21600"/>
                <a:gd name="T8" fmla="*/ 0 60000 65536"/>
                <a:gd name="T9" fmla="*/ 0 60000 65536"/>
                <a:gd name="T10" fmla="*/ 0 60000 65536"/>
                <a:gd name="T11" fmla="*/ 0 60000 65536"/>
                <a:gd name="T12" fmla="*/ 0 w 21600"/>
                <a:gd name="T13" fmla="*/ 0 h 21600"/>
                <a:gd name="T14" fmla="*/ 21600 w 21600"/>
                <a:gd name="T15" fmla="*/ 8478 h 21600"/>
              </a:gdLst>
              <a:ahLst/>
              <a:cxnLst>
                <a:cxn ang="T8">
                  <a:pos x="T0" y="T1"/>
                </a:cxn>
                <a:cxn ang="T9">
                  <a:pos x="T2" y="T3"/>
                </a:cxn>
                <a:cxn ang="T10">
                  <a:pos x="T4" y="T5"/>
                </a:cxn>
                <a:cxn ang="T11">
                  <a:pos x="T6" y="T7"/>
                </a:cxn>
              </a:cxnLst>
              <a:rect l="T12" t="T13" r="T14" b="T15"/>
              <a:pathLst>
                <a:path w="21600" h="21600">
                  <a:moveTo>
                    <a:pt x="3695" y="11280"/>
                  </a:moveTo>
                  <a:cubicBezTo>
                    <a:pt x="3684" y="11120"/>
                    <a:pt x="3679" y="10960"/>
                    <a:pt x="3679" y="10800"/>
                  </a:cubicBezTo>
                  <a:cubicBezTo>
                    <a:pt x="3679" y="6867"/>
                    <a:pt x="6867" y="3679"/>
                    <a:pt x="10800" y="3679"/>
                  </a:cubicBezTo>
                  <a:cubicBezTo>
                    <a:pt x="14732" y="3679"/>
                    <a:pt x="17921" y="6867"/>
                    <a:pt x="17921" y="10800"/>
                  </a:cubicBezTo>
                  <a:cubicBezTo>
                    <a:pt x="17920" y="10960"/>
                    <a:pt x="17915" y="11120"/>
                    <a:pt x="17904" y="11280"/>
                  </a:cubicBezTo>
                  <a:lnTo>
                    <a:pt x="21575" y="11529"/>
                  </a:lnTo>
                  <a:cubicBezTo>
                    <a:pt x="21591" y="11286"/>
                    <a:pt x="21600" y="11043"/>
                    <a:pt x="21600" y="10800"/>
                  </a:cubicBezTo>
                  <a:cubicBezTo>
                    <a:pt x="21600" y="4835"/>
                    <a:pt x="16764" y="0"/>
                    <a:pt x="10800" y="0"/>
                  </a:cubicBezTo>
                  <a:cubicBezTo>
                    <a:pt x="4835" y="0"/>
                    <a:pt x="0" y="4835"/>
                    <a:pt x="0" y="10800"/>
                  </a:cubicBezTo>
                  <a:cubicBezTo>
                    <a:pt x="-1" y="11043"/>
                    <a:pt x="8" y="11286"/>
                    <a:pt x="24" y="11529"/>
                  </a:cubicBezTo>
                  <a:close/>
                </a:path>
              </a:pathLst>
            </a:custGeom>
            <a:solidFill>
              <a:schemeClr val="bg1"/>
            </a:solidFill>
            <a:ln w="9525">
              <a:noFill/>
              <a:miter lim="800000"/>
              <a:headEnd/>
              <a:tailEnd/>
            </a:ln>
          </p:spPr>
          <p:txBody>
            <a:bodyPr wrap="none" anchor="ctr"/>
            <a:lstStyle/>
            <a:p>
              <a:endParaRPr lang="zh-CN" altLang="en-US">
                <a:latin typeface="华文新魏" pitchFamily="2" charset="-122"/>
                <a:ea typeface="华文新魏" pitchFamily="2" charset="-122"/>
              </a:endParaRPr>
            </a:p>
          </p:txBody>
        </p:sp>
        <p:sp>
          <p:nvSpPr>
            <p:cNvPr id="13362" name="AutoShape 12"/>
            <p:cNvSpPr>
              <a:spLocks noChangeArrowheads="1"/>
            </p:cNvSpPr>
            <p:nvPr/>
          </p:nvSpPr>
          <p:spPr bwMode="gray">
            <a:xfrm>
              <a:off x="3872" y="1303"/>
              <a:ext cx="411" cy="295"/>
            </a:xfrm>
            <a:prstGeom prst="chevron">
              <a:avLst>
                <a:gd name="adj" fmla="val 44744"/>
              </a:avLst>
            </a:prstGeom>
            <a:solidFill>
              <a:schemeClr val="bg1"/>
            </a:solidFill>
            <a:ln w="9525">
              <a:noFill/>
              <a:miter lim="800000"/>
              <a:headEnd/>
              <a:tailEnd/>
            </a:ln>
          </p:spPr>
          <p:txBody>
            <a:bodyPr wrap="none" anchor="ctr"/>
            <a:lstStyle/>
            <a:p>
              <a:endParaRPr lang="zh-CN" altLang="en-US">
                <a:latin typeface="华文新魏" pitchFamily="2" charset="-122"/>
                <a:ea typeface="华文新魏" pitchFamily="2" charset="-122"/>
              </a:endParaRPr>
            </a:p>
          </p:txBody>
        </p:sp>
        <p:sp>
          <p:nvSpPr>
            <p:cNvPr id="13363" name="AutoShape 13"/>
            <p:cNvSpPr>
              <a:spLocks noChangeArrowheads="1"/>
            </p:cNvSpPr>
            <p:nvPr/>
          </p:nvSpPr>
          <p:spPr bwMode="gray">
            <a:xfrm rot="10800000">
              <a:off x="3891" y="2745"/>
              <a:ext cx="314" cy="295"/>
            </a:xfrm>
            <a:prstGeom prst="chevron">
              <a:avLst>
                <a:gd name="adj" fmla="val 44069"/>
              </a:avLst>
            </a:prstGeom>
            <a:solidFill>
              <a:schemeClr val="bg1"/>
            </a:solidFill>
            <a:ln w="9525">
              <a:noFill/>
              <a:miter lim="800000"/>
              <a:headEnd/>
              <a:tailEnd/>
            </a:ln>
          </p:spPr>
          <p:txBody>
            <a:bodyPr wrap="none" anchor="ctr"/>
            <a:lstStyle/>
            <a:p>
              <a:endParaRPr lang="zh-CN" altLang="en-US">
                <a:latin typeface="华文新魏" pitchFamily="2" charset="-122"/>
                <a:ea typeface="华文新魏" pitchFamily="2" charset="-122"/>
              </a:endParaRPr>
            </a:p>
          </p:txBody>
        </p:sp>
      </p:grpSp>
      <p:grpSp>
        <p:nvGrpSpPr>
          <p:cNvPr id="4" name="Group 15"/>
          <p:cNvGrpSpPr>
            <a:grpSpLocks/>
          </p:cNvGrpSpPr>
          <p:nvPr/>
        </p:nvGrpSpPr>
        <p:grpSpPr bwMode="auto">
          <a:xfrm>
            <a:off x="1905000" y="2762250"/>
            <a:ext cx="1981200" cy="2114550"/>
            <a:chOff x="533" y="1485"/>
            <a:chExt cx="1549" cy="1743"/>
          </a:xfrm>
        </p:grpSpPr>
        <p:sp>
          <p:nvSpPr>
            <p:cNvPr id="13358" name="AutoShape 16"/>
            <p:cNvSpPr>
              <a:spLocks noChangeArrowheads="1"/>
            </p:cNvSpPr>
            <p:nvPr/>
          </p:nvSpPr>
          <p:spPr bwMode="gray">
            <a:xfrm rot="16200000" flipH="1">
              <a:off x="437" y="1581"/>
              <a:ext cx="1742" cy="1549"/>
            </a:xfrm>
            <a:custGeom>
              <a:avLst/>
              <a:gdLst>
                <a:gd name="T0" fmla="*/ 871 w 21600"/>
                <a:gd name="T1" fmla="*/ 0 h 21600"/>
                <a:gd name="T2" fmla="*/ 152 w 21600"/>
                <a:gd name="T3" fmla="*/ 853 h 21600"/>
                <a:gd name="T4" fmla="*/ 871 w 21600"/>
                <a:gd name="T5" fmla="*/ 261 h 21600"/>
                <a:gd name="T6" fmla="*/ 1590 w 21600"/>
                <a:gd name="T7" fmla="*/ 853 h 21600"/>
                <a:gd name="T8" fmla="*/ 0 60000 65536"/>
                <a:gd name="T9" fmla="*/ 0 60000 65536"/>
                <a:gd name="T10" fmla="*/ 0 60000 65536"/>
                <a:gd name="T11" fmla="*/ 0 60000 65536"/>
                <a:gd name="T12" fmla="*/ 0 w 21600"/>
                <a:gd name="T13" fmla="*/ 0 h 21600"/>
                <a:gd name="T14" fmla="*/ 21600 w 21600"/>
                <a:gd name="T15" fmla="*/ 9120 h 21600"/>
              </a:gdLst>
              <a:ahLst/>
              <a:cxnLst>
                <a:cxn ang="T8">
                  <a:pos x="T0" y="T1"/>
                </a:cxn>
                <a:cxn ang="T9">
                  <a:pos x="T2" y="T3"/>
                </a:cxn>
                <a:cxn ang="T10">
                  <a:pos x="T4" y="T5"/>
                </a:cxn>
                <a:cxn ang="T11">
                  <a:pos x="T6" y="T7"/>
                </a:cxn>
              </a:cxnLst>
              <a:rect l="T12" t="T13" r="T14" b="T15"/>
              <a:pathLst>
                <a:path w="21600" h="21600">
                  <a:moveTo>
                    <a:pt x="3695" y="11670"/>
                  </a:moveTo>
                  <a:cubicBezTo>
                    <a:pt x="3659" y="11382"/>
                    <a:pt x="3642" y="11091"/>
                    <a:pt x="3642" y="10800"/>
                  </a:cubicBezTo>
                  <a:cubicBezTo>
                    <a:pt x="3642" y="6846"/>
                    <a:pt x="6846" y="3642"/>
                    <a:pt x="10800" y="3642"/>
                  </a:cubicBezTo>
                  <a:cubicBezTo>
                    <a:pt x="14753" y="3642"/>
                    <a:pt x="17958" y="6846"/>
                    <a:pt x="17958" y="10800"/>
                  </a:cubicBezTo>
                  <a:cubicBezTo>
                    <a:pt x="17957" y="11091"/>
                    <a:pt x="17940" y="11382"/>
                    <a:pt x="17904" y="11670"/>
                  </a:cubicBezTo>
                  <a:lnTo>
                    <a:pt x="21519" y="12114"/>
                  </a:lnTo>
                  <a:cubicBezTo>
                    <a:pt x="21573" y="11678"/>
                    <a:pt x="21600" y="11239"/>
                    <a:pt x="21600" y="10800"/>
                  </a:cubicBezTo>
                  <a:cubicBezTo>
                    <a:pt x="21600" y="4835"/>
                    <a:pt x="16764" y="0"/>
                    <a:pt x="10800" y="0"/>
                  </a:cubicBezTo>
                  <a:cubicBezTo>
                    <a:pt x="4835" y="0"/>
                    <a:pt x="0" y="4835"/>
                    <a:pt x="0" y="10800"/>
                  </a:cubicBezTo>
                  <a:cubicBezTo>
                    <a:pt x="-1" y="11239"/>
                    <a:pt x="26" y="11678"/>
                    <a:pt x="80" y="12114"/>
                  </a:cubicBezTo>
                  <a:close/>
                </a:path>
              </a:pathLst>
            </a:custGeom>
            <a:solidFill>
              <a:schemeClr val="bg1"/>
            </a:solidFill>
            <a:ln w="9525">
              <a:noFill/>
              <a:miter lim="800000"/>
              <a:headEnd/>
              <a:tailEnd/>
            </a:ln>
          </p:spPr>
          <p:txBody>
            <a:bodyPr wrap="none" anchor="ctr"/>
            <a:lstStyle/>
            <a:p>
              <a:endParaRPr lang="zh-CN" altLang="en-US">
                <a:latin typeface="华文新魏" pitchFamily="2" charset="-122"/>
                <a:ea typeface="华文新魏" pitchFamily="2" charset="-122"/>
              </a:endParaRPr>
            </a:p>
          </p:txBody>
        </p:sp>
        <p:sp>
          <p:nvSpPr>
            <p:cNvPr id="13359" name="AutoShape 17"/>
            <p:cNvSpPr>
              <a:spLocks noChangeArrowheads="1"/>
            </p:cNvSpPr>
            <p:nvPr/>
          </p:nvSpPr>
          <p:spPr bwMode="gray">
            <a:xfrm>
              <a:off x="1235" y="1487"/>
              <a:ext cx="411" cy="295"/>
            </a:xfrm>
            <a:prstGeom prst="chevron">
              <a:avLst>
                <a:gd name="adj" fmla="val 44744"/>
              </a:avLst>
            </a:prstGeom>
            <a:solidFill>
              <a:schemeClr val="bg1"/>
            </a:solidFill>
            <a:ln w="9525">
              <a:noFill/>
              <a:miter lim="800000"/>
              <a:headEnd/>
              <a:tailEnd/>
            </a:ln>
          </p:spPr>
          <p:txBody>
            <a:bodyPr wrap="none" anchor="ctr"/>
            <a:lstStyle/>
            <a:p>
              <a:endParaRPr lang="zh-CN" altLang="en-US">
                <a:latin typeface="华文新魏" pitchFamily="2" charset="-122"/>
                <a:ea typeface="华文新魏" pitchFamily="2" charset="-122"/>
              </a:endParaRPr>
            </a:p>
          </p:txBody>
        </p:sp>
        <p:sp>
          <p:nvSpPr>
            <p:cNvPr id="13360" name="AutoShape 18"/>
            <p:cNvSpPr>
              <a:spLocks noChangeArrowheads="1"/>
            </p:cNvSpPr>
            <p:nvPr/>
          </p:nvSpPr>
          <p:spPr bwMode="gray">
            <a:xfrm rot="10800000">
              <a:off x="1223" y="2933"/>
              <a:ext cx="499" cy="295"/>
            </a:xfrm>
            <a:prstGeom prst="chevron">
              <a:avLst>
                <a:gd name="adj" fmla="val 46783"/>
              </a:avLst>
            </a:prstGeom>
            <a:solidFill>
              <a:schemeClr val="bg1"/>
            </a:solidFill>
            <a:ln w="9525">
              <a:noFill/>
              <a:miter lim="800000"/>
              <a:headEnd/>
              <a:tailEnd/>
            </a:ln>
          </p:spPr>
          <p:txBody>
            <a:bodyPr wrap="none" anchor="ctr"/>
            <a:lstStyle/>
            <a:p>
              <a:endParaRPr lang="zh-CN" altLang="en-US">
                <a:latin typeface="华文新魏" pitchFamily="2" charset="-122"/>
                <a:ea typeface="华文新魏" pitchFamily="2" charset="-122"/>
              </a:endParaRPr>
            </a:p>
          </p:txBody>
        </p:sp>
      </p:grpSp>
      <p:sp>
        <p:nvSpPr>
          <p:cNvPr id="83" name="Oval 6"/>
          <p:cNvSpPr>
            <a:spLocks noChangeArrowheads="1"/>
          </p:cNvSpPr>
          <p:nvPr/>
        </p:nvSpPr>
        <p:spPr bwMode="gray">
          <a:xfrm>
            <a:off x="5245100" y="3200400"/>
            <a:ext cx="1231900" cy="1227138"/>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0">
            <a:solidFill>
              <a:schemeClr val="bg1"/>
            </a:solidFill>
            <a:round/>
            <a:headEnd/>
            <a:tailEnd/>
          </a:ln>
          <a:effectLst/>
          <a:extLst/>
        </p:spPr>
        <p:txBody>
          <a:bodyPr wrap="none" anchor="ctr"/>
          <a:lstStyle/>
          <a:p>
            <a:pPr>
              <a:defRPr/>
            </a:pPr>
            <a:endParaRPr lang="zh-CN" altLang="en-US">
              <a:latin typeface="华文新魏"/>
              <a:ea typeface="华文新魏"/>
              <a:cs typeface="华文新魏"/>
            </a:endParaRPr>
          </a:p>
        </p:txBody>
      </p:sp>
      <p:sp>
        <p:nvSpPr>
          <p:cNvPr id="84" name="Rectangle 23"/>
          <p:cNvSpPr>
            <a:spLocks noChangeArrowheads="1"/>
          </p:cNvSpPr>
          <p:nvPr/>
        </p:nvSpPr>
        <p:spPr bwMode="gray">
          <a:xfrm>
            <a:off x="5314950" y="3505200"/>
            <a:ext cx="1085850" cy="523875"/>
          </a:xfrm>
          <a:prstGeom prst="rect">
            <a:avLst/>
          </a:prstGeom>
          <a:noFill/>
          <a:ln w="9525">
            <a:noFill/>
            <a:miter lim="800000"/>
            <a:headEnd/>
            <a:tailEnd/>
          </a:ln>
        </p:spPr>
        <p:txBody>
          <a:bodyPr>
            <a:spAutoFit/>
          </a:bodyPr>
          <a:lstStyle/>
          <a:p>
            <a:pPr algn="ctr"/>
            <a:r>
              <a:rPr lang="zh-CN" altLang="en-US" sz="2800" b="1">
                <a:latin typeface="华文新魏" pitchFamily="2" charset="-122"/>
                <a:ea typeface="华文新魏" pitchFamily="2" charset="-122"/>
              </a:rPr>
              <a:t>知识</a:t>
            </a:r>
            <a:endParaRPr lang="en-US" altLang="zh-CN" sz="2800" b="1">
              <a:latin typeface="华文新魏" pitchFamily="2" charset="-122"/>
              <a:ea typeface="华文新魏" pitchFamily="2" charset="-122"/>
            </a:endParaRPr>
          </a:p>
        </p:txBody>
      </p:sp>
      <p:sp>
        <p:nvSpPr>
          <p:cNvPr id="13327" name="标题 1"/>
          <p:cNvSpPr>
            <a:spLocks noGrp="1"/>
          </p:cNvSpPr>
          <p:nvPr>
            <p:ph type="title"/>
          </p:nvPr>
        </p:nvSpPr>
        <p:spPr>
          <a:xfrm>
            <a:off x="179388" y="0"/>
            <a:ext cx="5821362" cy="914400"/>
          </a:xfrm>
        </p:spPr>
        <p:txBody>
          <a:bodyPr/>
          <a:lstStyle/>
          <a:p>
            <a:r>
              <a:rPr kumimoji="1" lang="zh-CN" altLang="en-US" smtClean="0">
                <a:ea typeface="宋体" pitchFamily="2" charset="-122"/>
              </a:rPr>
              <a:t>研究方向</a:t>
            </a:r>
          </a:p>
        </p:txBody>
      </p:sp>
      <p:sp>
        <p:nvSpPr>
          <p:cNvPr id="5" name="Line 3"/>
          <p:cNvSpPr>
            <a:spLocks noChangeShapeType="1"/>
          </p:cNvSpPr>
          <p:nvPr/>
        </p:nvSpPr>
        <p:spPr bwMode="gray">
          <a:xfrm>
            <a:off x="2046288" y="2987675"/>
            <a:ext cx="342900" cy="107950"/>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6" name="Line 4"/>
          <p:cNvSpPr>
            <a:spLocks noChangeShapeType="1"/>
          </p:cNvSpPr>
          <p:nvPr/>
        </p:nvSpPr>
        <p:spPr bwMode="gray">
          <a:xfrm flipV="1">
            <a:off x="2133600" y="4419600"/>
            <a:ext cx="247650" cy="273050"/>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7" name="Line 5"/>
          <p:cNvSpPr>
            <a:spLocks noChangeShapeType="1"/>
          </p:cNvSpPr>
          <p:nvPr/>
        </p:nvSpPr>
        <p:spPr bwMode="gray">
          <a:xfrm rot="18903867" flipV="1">
            <a:off x="2597150" y="4976813"/>
            <a:ext cx="247650" cy="227012"/>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8" name="Line 6"/>
          <p:cNvSpPr>
            <a:spLocks noChangeShapeType="1"/>
          </p:cNvSpPr>
          <p:nvPr/>
        </p:nvSpPr>
        <p:spPr bwMode="gray">
          <a:xfrm rot="2103433" flipV="1">
            <a:off x="2012950" y="3711575"/>
            <a:ext cx="249238" cy="190500"/>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9" name="Line 7"/>
          <p:cNvSpPr>
            <a:spLocks noChangeShapeType="1"/>
          </p:cNvSpPr>
          <p:nvPr/>
        </p:nvSpPr>
        <p:spPr bwMode="gray">
          <a:xfrm rot="-6456755" flipH="1" flipV="1">
            <a:off x="5995987" y="2346326"/>
            <a:ext cx="309563" cy="265112"/>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10" name="Line 8"/>
          <p:cNvSpPr>
            <a:spLocks noChangeShapeType="1"/>
          </p:cNvSpPr>
          <p:nvPr/>
        </p:nvSpPr>
        <p:spPr bwMode="gray">
          <a:xfrm rot="4384254" flipH="1">
            <a:off x="6445251" y="4521200"/>
            <a:ext cx="247650" cy="263525"/>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11" name="Line 9"/>
          <p:cNvSpPr>
            <a:spLocks noChangeShapeType="1"/>
          </p:cNvSpPr>
          <p:nvPr/>
        </p:nvSpPr>
        <p:spPr bwMode="gray">
          <a:xfrm rot="120645" flipH="1">
            <a:off x="6480175" y="3081338"/>
            <a:ext cx="247650" cy="190500"/>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12" name="AutoShape 10"/>
          <p:cNvSpPr>
            <a:spLocks noChangeArrowheads="1"/>
          </p:cNvSpPr>
          <p:nvPr/>
        </p:nvSpPr>
        <p:spPr bwMode="gray">
          <a:xfrm>
            <a:off x="212725" y="2590800"/>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13" name="Line 11"/>
          <p:cNvSpPr>
            <a:spLocks noChangeShapeType="1"/>
          </p:cNvSpPr>
          <p:nvPr/>
        </p:nvSpPr>
        <p:spPr bwMode="gray">
          <a:xfrm rot="2147097" flipH="1">
            <a:off x="6661150" y="3784600"/>
            <a:ext cx="249238" cy="190500"/>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18" name="Rectangle 16"/>
          <p:cNvSpPr>
            <a:spLocks noChangeArrowheads="1"/>
          </p:cNvSpPr>
          <p:nvPr/>
        </p:nvSpPr>
        <p:spPr bwMode="gray">
          <a:xfrm>
            <a:off x="381000" y="2681288"/>
            <a:ext cx="1447800" cy="366712"/>
          </a:xfrm>
          <a:prstGeom prst="rect">
            <a:avLst/>
          </a:prstGeom>
          <a:noFill/>
          <a:ln w="9525">
            <a:noFill/>
            <a:miter lim="800000"/>
            <a:headEnd/>
            <a:tailEnd/>
          </a:ln>
        </p:spPr>
        <p:txBody>
          <a:bodyPr>
            <a:spAutoFit/>
          </a:bodyPr>
          <a:lstStyle/>
          <a:p>
            <a:pPr algn="ctr" eaLnBrk="0" hangingPunct="0"/>
            <a:r>
              <a:rPr lang="zh-CN" altLang="en-US" b="1">
                <a:solidFill>
                  <a:srgbClr val="1C1C1C"/>
                </a:solidFill>
                <a:latin typeface="华文新魏" pitchFamily="2" charset="-122"/>
                <a:ea typeface="华文新魏" pitchFamily="2" charset="-122"/>
              </a:rPr>
              <a:t>关系数据库</a:t>
            </a:r>
            <a:endParaRPr lang="en-US" altLang="zh-CN" b="1">
              <a:solidFill>
                <a:srgbClr val="1C1C1C"/>
              </a:solidFill>
              <a:latin typeface="华文新魏" pitchFamily="2" charset="-122"/>
              <a:ea typeface="华文新魏" pitchFamily="2" charset="-122"/>
            </a:endParaRPr>
          </a:p>
        </p:txBody>
      </p:sp>
      <p:sp>
        <p:nvSpPr>
          <p:cNvPr id="19" name="AutoShape 17"/>
          <p:cNvSpPr>
            <a:spLocks noChangeArrowheads="1"/>
          </p:cNvSpPr>
          <p:nvPr/>
        </p:nvSpPr>
        <p:spPr bwMode="gray">
          <a:xfrm>
            <a:off x="76200" y="3505200"/>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20" name="AutoShape 18"/>
          <p:cNvSpPr>
            <a:spLocks noChangeArrowheads="1"/>
          </p:cNvSpPr>
          <p:nvPr/>
        </p:nvSpPr>
        <p:spPr bwMode="gray">
          <a:xfrm>
            <a:off x="228600" y="4419600"/>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21" name="AutoShape 19"/>
          <p:cNvSpPr>
            <a:spLocks noChangeArrowheads="1"/>
          </p:cNvSpPr>
          <p:nvPr/>
        </p:nvSpPr>
        <p:spPr bwMode="gray">
          <a:xfrm>
            <a:off x="1066800" y="1828800"/>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22" name="Rectangle 20"/>
          <p:cNvSpPr>
            <a:spLocks noChangeArrowheads="1"/>
          </p:cNvSpPr>
          <p:nvPr/>
        </p:nvSpPr>
        <p:spPr bwMode="gray">
          <a:xfrm>
            <a:off x="152400" y="3581400"/>
            <a:ext cx="1828800" cy="369888"/>
          </a:xfrm>
          <a:prstGeom prst="rect">
            <a:avLst/>
          </a:prstGeom>
          <a:noFill/>
          <a:ln w="9525">
            <a:noFill/>
            <a:miter lim="800000"/>
            <a:headEnd/>
            <a:tailEnd/>
          </a:ln>
        </p:spPr>
        <p:txBody>
          <a:bodyPr>
            <a:spAutoFit/>
          </a:bodyPr>
          <a:lstStyle/>
          <a:p>
            <a:pPr algn="ctr" eaLnBrk="0" hangingPunct="0"/>
            <a:r>
              <a:rPr lang="en-US" altLang="zh-CN" b="1">
                <a:solidFill>
                  <a:srgbClr val="1C1C1C"/>
                </a:solidFill>
                <a:latin typeface="华文新魏" pitchFamily="2" charset="-122"/>
                <a:ea typeface="华文新魏" pitchFamily="2" charset="-122"/>
              </a:rPr>
              <a:t>XML</a:t>
            </a:r>
            <a:r>
              <a:rPr lang="zh-CN" altLang="en-US" b="1">
                <a:solidFill>
                  <a:srgbClr val="1C1C1C"/>
                </a:solidFill>
                <a:latin typeface="华文新魏" pitchFamily="2" charset="-122"/>
                <a:ea typeface="华文新魏" pitchFamily="2" charset="-122"/>
              </a:rPr>
              <a:t>数据管理</a:t>
            </a:r>
            <a:endParaRPr lang="en-US" altLang="zh-CN" b="1">
              <a:solidFill>
                <a:srgbClr val="1C1C1C"/>
              </a:solidFill>
              <a:latin typeface="华文新魏" pitchFamily="2" charset="-122"/>
              <a:ea typeface="华文新魏" pitchFamily="2" charset="-122"/>
            </a:endParaRPr>
          </a:p>
        </p:txBody>
      </p:sp>
      <p:sp>
        <p:nvSpPr>
          <p:cNvPr id="23" name="Rectangle 21"/>
          <p:cNvSpPr>
            <a:spLocks noChangeArrowheads="1"/>
          </p:cNvSpPr>
          <p:nvPr/>
        </p:nvSpPr>
        <p:spPr bwMode="gray">
          <a:xfrm>
            <a:off x="381000" y="4495800"/>
            <a:ext cx="1447800" cy="366713"/>
          </a:xfrm>
          <a:prstGeom prst="rect">
            <a:avLst/>
          </a:prstGeom>
          <a:noFill/>
          <a:ln w="9525">
            <a:noFill/>
            <a:miter lim="800000"/>
            <a:headEnd/>
            <a:tailEnd/>
          </a:ln>
        </p:spPr>
        <p:txBody>
          <a:bodyPr>
            <a:spAutoFit/>
          </a:bodyPr>
          <a:lstStyle/>
          <a:p>
            <a:pPr algn="ctr" eaLnBrk="0" hangingPunct="0"/>
            <a:r>
              <a:rPr lang="zh-CN" altLang="en-US" b="1">
                <a:solidFill>
                  <a:srgbClr val="1C1C1C"/>
                </a:solidFill>
                <a:latin typeface="华文新魏" pitchFamily="2" charset="-122"/>
                <a:ea typeface="华文新魏" pitchFamily="2" charset="-122"/>
              </a:rPr>
              <a:t>图数据管理</a:t>
            </a:r>
            <a:endParaRPr lang="en-US" altLang="zh-CN" b="1">
              <a:solidFill>
                <a:srgbClr val="1C1C1C"/>
              </a:solidFill>
              <a:latin typeface="华文新魏" pitchFamily="2" charset="-122"/>
              <a:ea typeface="华文新魏" pitchFamily="2" charset="-122"/>
            </a:endParaRPr>
          </a:p>
        </p:txBody>
      </p:sp>
      <p:sp>
        <p:nvSpPr>
          <p:cNvPr id="24" name="Rectangle 22"/>
          <p:cNvSpPr>
            <a:spLocks noChangeArrowheads="1"/>
          </p:cNvSpPr>
          <p:nvPr/>
        </p:nvSpPr>
        <p:spPr bwMode="gray">
          <a:xfrm>
            <a:off x="1143000" y="1905000"/>
            <a:ext cx="1600200" cy="369888"/>
          </a:xfrm>
          <a:prstGeom prst="rect">
            <a:avLst/>
          </a:prstGeom>
          <a:noFill/>
          <a:ln w="9525">
            <a:noFill/>
            <a:miter lim="800000"/>
            <a:headEnd/>
            <a:tailEnd/>
          </a:ln>
        </p:spPr>
        <p:txBody>
          <a:bodyPr>
            <a:spAutoFit/>
          </a:bodyPr>
          <a:lstStyle/>
          <a:p>
            <a:pPr algn="ctr" eaLnBrk="0" hangingPunct="0"/>
            <a:r>
              <a:rPr lang="zh-CN" altLang="en-US" b="1">
                <a:solidFill>
                  <a:srgbClr val="1C1C1C"/>
                </a:solidFill>
                <a:latin typeface="华文新魏" pitchFamily="2" charset="-122"/>
                <a:ea typeface="华文新魏" pitchFamily="2" charset="-122"/>
              </a:rPr>
              <a:t>信息系统集成</a:t>
            </a:r>
            <a:endParaRPr lang="en-US" altLang="zh-CN" b="1">
              <a:solidFill>
                <a:srgbClr val="1C1C1C"/>
              </a:solidFill>
              <a:latin typeface="华文新魏" pitchFamily="2" charset="-122"/>
              <a:ea typeface="华文新魏" pitchFamily="2" charset="-122"/>
            </a:endParaRPr>
          </a:p>
        </p:txBody>
      </p:sp>
      <p:sp>
        <p:nvSpPr>
          <p:cNvPr id="25" name="AutoShape 23"/>
          <p:cNvSpPr>
            <a:spLocks noChangeArrowheads="1"/>
          </p:cNvSpPr>
          <p:nvPr/>
        </p:nvSpPr>
        <p:spPr bwMode="gray">
          <a:xfrm>
            <a:off x="6019800" y="1905000"/>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26" name="Rectangle 24"/>
          <p:cNvSpPr>
            <a:spLocks noChangeArrowheads="1"/>
          </p:cNvSpPr>
          <p:nvPr/>
        </p:nvSpPr>
        <p:spPr bwMode="auto">
          <a:xfrm>
            <a:off x="6172200" y="1995488"/>
            <a:ext cx="1447800" cy="366712"/>
          </a:xfrm>
          <a:prstGeom prst="rect">
            <a:avLst/>
          </a:prstGeom>
          <a:noFill/>
          <a:ln w="9525">
            <a:noFill/>
            <a:miter lim="800000"/>
            <a:headEnd/>
            <a:tailEnd/>
          </a:ln>
        </p:spPr>
        <p:txBody>
          <a:bodyPr>
            <a:spAutoFit/>
          </a:bodyPr>
          <a:lstStyle/>
          <a:p>
            <a:pPr algn="ctr" eaLnBrk="0" hangingPunct="0"/>
            <a:r>
              <a:rPr lang="zh-CN" altLang="en-US" b="1">
                <a:solidFill>
                  <a:srgbClr val="1C1C1C"/>
                </a:solidFill>
                <a:latin typeface="华文新魏" pitchFamily="2" charset="-122"/>
                <a:ea typeface="华文新魏" pitchFamily="2" charset="-122"/>
              </a:rPr>
              <a:t>数据挖掘</a:t>
            </a:r>
            <a:endParaRPr lang="en-US" altLang="zh-CN" b="1">
              <a:solidFill>
                <a:srgbClr val="1C1C1C"/>
              </a:solidFill>
              <a:latin typeface="华文新魏" pitchFamily="2" charset="-122"/>
              <a:ea typeface="华文新魏" pitchFamily="2" charset="-122"/>
            </a:endParaRPr>
          </a:p>
        </p:txBody>
      </p:sp>
      <p:sp>
        <p:nvSpPr>
          <p:cNvPr id="27" name="AutoShape 25"/>
          <p:cNvSpPr>
            <a:spLocks noChangeArrowheads="1"/>
          </p:cNvSpPr>
          <p:nvPr/>
        </p:nvSpPr>
        <p:spPr bwMode="gray">
          <a:xfrm>
            <a:off x="6726238" y="2713038"/>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28" name="Rectangle 26"/>
          <p:cNvSpPr>
            <a:spLocks noChangeArrowheads="1"/>
          </p:cNvSpPr>
          <p:nvPr/>
        </p:nvSpPr>
        <p:spPr bwMode="auto">
          <a:xfrm>
            <a:off x="6878638" y="2789238"/>
            <a:ext cx="1447800" cy="366712"/>
          </a:xfrm>
          <a:prstGeom prst="rect">
            <a:avLst/>
          </a:prstGeom>
          <a:noFill/>
          <a:ln w="9525">
            <a:noFill/>
            <a:miter lim="800000"/>
            <a:headEnd/>
            <a:tailEnd/>
          </a:ln>
        </p:spPr>
        <p:txBody>
          <a:bodyPr>
            <a:spAutoFit/>
          </a:bodyPr>
          <a:lstStyle/>
          <a:p>
            <a:pPr algn="ctr" eaLnBrk="0" hangingPunct="0"/>
            <a:r>
              <a:rPr lang="zh-CN" altLang="en-US" b="1">
                <a:solidFill>
                  <a:srgbClr val="1C1C1C"/>
                </a:solidFill>
                <a:latin typeface="华文新魏" pitchFamily="2" charset="-122"/>
                <a:ea typeface="华文新魏" pitchFamily="2" charset="-122"/>
              </a:rPr>
              <a:t>信息检索</a:t>
            </a:r>
            <a:endParaRPr lang="en-US" altLang="zh-CN" b="1">
              <a:solidFill>
                <a:srgbClr val="1C1C1C"/>
              </a:solidFill>
              <a:latin typeface="华文新魏" pitchFamily="2" charset="-122"/>
              <a:ea typeface="华文新魏" pitchFamily="2" charset="-122"/>
            </a:endParaRPr>
          </a:p>
        </p:txBody>
      </p:sp>
      <p:sp>
        <p:nvSpPr>
          <p:cNvPr id="29" name="AutoShape 27"/>
          <p:cNvSpPr>
            <a:spLocks noChangeArrowheads="1"/>
          </p:cNvSpPr>
          <p:nvPr/>
        </p:nvSpPr>
        <p:spPr bwMode="gray">
          <a:xfrm>
            <a:off x="6980238" y="3581400"/>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30" name="Rectangle 28"/>
          <p:cNvSpPr>
            <a:spLocks noChangeArrowheads="1"/>
          </p:cNvSpPr>
          <p:nvPr/>
        </p:nvSpPr>
        <p:spPr bwMode="auto">
          <a:xfrm>
            <a:off x="7132638" y="3657600"/>
            <a:ext cx="1447800" cy="366713"/>
          </a:xfrm>
          <a:prstGeom prst="rect">
            <a:avLst/>
          </a:prstGeom>
          <a:noFill/>
          <a:ln w="9525">
            <a:noFill/>
            <a:miter lim="800000"/>
            <a:headEnd/>
            <a:tailEnd/>
          </a:ln>
        </p:spPr>
        <p:txBody>
          <a:bodyPr>
            <a:spAutoFit/>
          </a:bodyPr>
          <a:lstStyle/>
          <a:p>
            <a:pPr algn="ctr" eaLnBrk="0" hangingPunct="0"/>
            <a:r>
              <a:rPr lang="zh-CN" altLang="en-US" b="1">
                <a:solidFill>
                  <a:srgbClr val="1C1C1C"/>
                </a:solidFill>
                <a:latin typeface="华文新魏" pitchFamily="2" charset="-122"/>
                <a:ea typeface="华文新魏" pitchFamily="2" charset="-122"/>
              </a:rPr>
              <a:t>机器学习</a:t>
            </a:r>
            <a:endParaRPr lang="en-US" altLang="zh-CN" b="1">
              <a:solidFill>
                <a:srgbClr val="1C1C1C"/>
              </a:solidFill>
              <a:latin typeface="华文新魏" pitchFamily="2" charset="-122"/>
              <a:ea typeface="华文新魏" pitchFamily="2" charset="-122"/>
            </a:endParaRPr>
          </a:p>
        </p:txBody>
      </p:sp>
      <p:sp>
        <p:nvSpPr>
          <p:cNvPr id="31" name="AutoShape 29"/>
          <p:cNvSpPr>
            <a:spLocks noChangeArrowheads="1"/>
          </p:cNvSpPr>
          <p:nvPr/>
        </p:nvSpPr>
        <p:spPr bwMode="gray">
          <a:xfrm>
            <a:off x="6705600" y="4572000"/>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32" name="Rectangle 30"/>
          <p:cNvSpPr>
            <a:spLocks noChangeArrowheads="1"/>
          </p:cNvSpPr>
          <p:nvPr/>
        </p:nvSpPr>
        <p:spPr bwMode="auto">
          <a:xfrm>
            <a:off x="6858000" y="4648200"/>
            <a:ext cx="1447800" cy="366713"/>
          </a:xfrm>
          <a:prstGeom prst="rect">
            <a:avLst/>
          </a:prstGeom>
          <a:noFill/>
          <a:ln w="9525">
            <a:noFill/>
            <a:miter lim="800000"/>
            <a:headEnd/>
            <a:tailEnd/>
          </a:ln>
        </p:spPr>
        <p:txBody>
          <a:bodyPr>
            <a:spAutoFit/>
          </a:bodyPr>
          <a:lstStyle/>
          <a:p>
            <a:pPr algn="ctr" eaLnBrk="0" hangingPunct="0"/>
            <a:r>
              <a:rPr lang="zh-CN" altLang="en-US" b="1">
                <a:solidFill>
                  <a:srgbClr val="1C1C1C"/>
                </a:solidFill>
                <a:latin typeface="华文新魏" pitchFamily="2" charset="-122"/>
                <a:ea typeface="华文新魏" pitchFamily="2" charset="-122"/>
              </a:rPr>
              <a:t>情感分析</a:t>
            </a:r>
            <a:endParaRPr lang="en-US" altLang="zh-CN" b="1">
              <a:solidFill>
                <a:srgbClr val="1C1C1C"/>
              </a:solidFill>
              <a:latin typeface="华文新魏" pitchFamily="2" charset="-122"/>
              <a:ea typeface="华文新魏" pitchFamily="2" charset="-122"/>
            </a:endParaRPr>
          </a:p>
        </p:txBody>
      </p:sp>
      <p:sp>
        <p:nvSpPr>
          <p:cNvPr id="34" name="AutoShape 29"/>
          <p:cNvSpPr>
            <a:spLocks noChangeArrowheads="1"/>
          </p:cNvSpPr>
          <p:nvPr/>
        </p:nvSpPr>
        <p:spPr bwMode="gray">
          <a:xfrm>
            <a:off x="6324600" y="5334000"/>
            <a:ext cx="1828800" cy="533400"/>
          </a:xfrm>
          <a:prstGeom prst="roundRect">
            <a:avLst>
              <a:gd name="adj" fmla="val 50000"/>
            </a:avLst>
          </a:prstGeom>
          <a:gradFill rotWithShape="1">
            <a:gsLst>
              <a:gs pos="0">
                <a:schemeClr val="hlink"/>
              </a:gs>
              <a:gs pos="50000">
                <a:schemeClr val="hlink">
                  <a:gamma/>
                  <a:tint val="42353"/>
                  <a:invGamma/>
                </a:schemeClr>
              </a:gs>
              <a:gs pos="100000">
                <a:schemeClr val="hlink"/>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35" name="Rectangle 30"/>
          <p:cNvSpPr>
            <a:spLocks noChangeArrowheads="1"/>
          </p:cNvSpPr>
          <p:nvPr/>
        </p:nvSpPr>
        <p:spPr bwMode="auto">
          <a:xfrm>
            <a:off x="6477000" y="5424488"/>
            <a:ext cx="1447800" cy="366712"/>
          </a:xfrm>
          <a:prstGeom prst="rect">
            <a:avLst/>
          </a:prstGeom>
          <a:noFill/>
          <a:ln w="9525">
            <a:noFill/>
            <a:miter lim="800000"/>
            <a:headEnd/>
            <a:tailEnd/>
          </a:ln>
        </p:spPr>
        <p:txBody>
          <a:bodyPr>
            <a:spAutoFit/>
          </a:bodyPr>
          <a:lstStyle/>
          <a:p>
            <a:pPr algn="ctr" eaLnBrk="0" hangingPunct="0"/>
            <a:r>
              <a:rPr lang="zh-CN" altLang="en-US" b="1">
                <a:solidFill>
                  <a:srgbClr val="1C1C1C"/>
                </a:solidFill>
                <a:latin typeface="华文新魏" pitchFamily="2" charset="-122"/>
                <a:ea typeface="华文新魏" pitchFamily="2" charset="-122"/>
              </a:rPr>
              <a:t>计算广告学</a:t>
            </a:r>
            <a:endParaRPr lang="en-US" altLang="zh-CN" b="1">
              <a:solidFill>
                <a:srgbClr val="1C1C1C"/>
              </a:solidFill>
              <a:latin typeface="华文新魏" pitchFamily="2" charset="-122"/>
              <a:ea typeface="华文新魏" pitchFamily="2" charset="-122"/>
            </a:endParaRPr>
          </a:p>
        </p:txBody>
      </p:sp>
      <p:sp>
        <p:nvSpPr>
          <p:cNvPr id="36" name="Line 8"/>
          <p:cNvSpPr>
            <a:spLocks noChangeShapeType="1"/>
          </p:cNvSpPr>
          <p:nvPr/>
        </p:nvSpPr>
        <p:spPr bwMode="gray">
          <a:xfrm rot="4384254" flipH="1">
            <a:off x="6130131" y="5187157"/>
            <a:ext cx="363537" cy="76200"/>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51" name="Line 3"/>
          <p:cNvSpPr>
            <a:spLocks noChangeShapeType="1"/>
          </p:cNvSpPr>
          <p:nvPr/>
        </p:nvSpPr>
        <p:spPr bwMode="gray">
          <a:xfrm>
            <a:off x="2803525" y="2366963"/>
            <a:ext cx="198438" cy="315912"/>
          </a:xfrm>
          <a:prstGeom prst="line">
            <a:avLst/>
          </a:prstGeom>
          <a:noFill/>
          <a:ln w="76200">
            <a:solidFill>
              <a:srgbClr val="C0C0C0"/>
            </a:solidFill>
            <a:round/>
            <a:headEnd/>
            <a:tailEnd type="triangle" w="med" len="med"/>
          </a:ln>
        </p:spPr>
        <p:txBody>
          <a:bodyPr wrap="none" anchor="ctr"/>
          <a:lstStyle/>
          <a:p>
            <a:endParaRPr lang="zh-CN" altLang="en-US"/>
          </a:p>
        </p:txBody>
      </p:sp>
      <p:sp>
        <p:nvSpPr>
          <p:cNvPr id="52" name="AutoShape 10"/>
          <p:cNvSpPr>
            <a:spLocks noChangeArrowheads="1"/>
          </p:cNvSpPr>
          <p:nvPr/>
        </p:nvSpPr>
        <p:spPr bwMode="gray">
          <a:xfrm>
            <a:off x="1082675" y="5319713"/>
            <a:ext cx="1828800" cy="5334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solidFill>
              <a:schemeClr val="bg1"/>
            </a:solidFill>
            <a:round/>
            <a:headEnd/>
            <a:tailEnd/>
          </a:ln>
          <a:effectLst>
            <a:outerShdw blurRad="63500" dist="107763" dir="2700000" algn="ctr" rotWithShape="0">
              <a:schemeClr val="bg2">
                <a:alpha val="50000"/>
              </a:schemeClr>
            </a:outerShdw>
          </a:effectLst>
        </p:spPr>
        <p:txBody>
          <a:bodyPr wrap="none" anchor="ctr"/>
          <a:lstStyle/>
          <a:p>
            <a:pPr>
              <a:defRPr/>
            </a:pPr>
            <a:endParaRPr lang="zh-CN" altLang="en-US">
              <a:latin typeface="华文新魏"/>
              <a:ea typeface="华文新魏"/>
              <a:cs typeface="华文新魏"/>
            </a:endParaRPr>
          </a:p>
        </p:txBody>
      </p:sp>
      <p:sp>
        <p:nvSpPr>
          <p:cNvPr id="53" name="Rectangle 16"/>
          <p:cNvSpPr>
            <a:spLocks noChangeArrowheads="1"/>
          </p:cNvSpPr>
          <p:nvPr/>
        </p:nvSpPr>
        <p:spPr bwMode="gray">
          <a:xfrm>
            <a:off x="1276350" y="5410200"/>
            <a:ext cx="1447800" cy="366713"/>
          </a:xfrm>
          <a:prstGeom prst="rect">
            <a:avLst/>
          </a:prstGeom>
          <a:noFill/>
          <a:ln w="9525">
            <a:noFill/>
            <a:miter lim="800000"/>
            <a:headEnd/>
            <a:tailEnd/>
          </a:ln>
        </p:spPr>
        <p:txBody>
          <a:bodyPr>
            <a:spAutoFit/>
          </a:bodyPr>
          <a:lstStyle/>
          <a:p>
            <a:pPr algn="ctr" eaLnBrk="0" hangingPunct="0"/>
            <a:r>
              <a:rPr lang="zh-CN" altLang="en-US" b="1">
                <a:solidFill>
                  <a:srgbClr val="1C1C1C"/>
                </a:solidFill>
                <a:latin typeface="华文新魏" pitchFamily="2" charset="-122"/>
                <a:ea typeface="华文新魏" pitchFamily="2" charset="-122"/>
              </a:rPr>
              <a:t>大数据</a:t>
            </a:r>
            <a:endParaRPr lang="en-US" altLang="zh-CN" b="1">
              <a:solidFill>
                <a:srgbClr val="1C1C1C"/>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3" presetClass="entr" presetSubtype="1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blinds(horizontal)">
                                      <p:cBhvr>
                                        <p:cTn id="36" dur="500"/>
                                        <p:tgtEl>
                                          <p:spTgt spid="5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blinds(horizontal)">
                                      <p:cBhvr>
                                        <p:cTn id="39" dur="500"/>
                                        <p:tgtEl>
                                          <p:spTgt spid="5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linds(horizontal)">
                                      <p:cBhvr>
                                        <p:cTn id="45" dur="500"/>
                                        <p:tgtEl>
                                          <p:spTgt spid="23"/>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linds(horizontal)">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checkerboard(across)">
                                      <p:cBhvr>
                                        <p:cTn id="71" dur="500"/>
                                        <p:tgtEl>
                                          <p:spTgt spid="9"/>
                                        </p:tgtEl>
                                      </p:cBhvr>
                                    </p:animEffect>
                                  </p:childTnLst>
                                </p:cTn>
                              </p:par>
                              <p:par>
                                <p:cTn id="72" presetID="5" presetClass="entr" presetSubtype="1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checkerboard(across)">
                                      <p:cBhvr>
                                        <p:cTn id="74" dur="500"/>
                                        <p:tgtEl>
                                          <p:spTgt spid="10"/>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checkerboard(across)">
                                      <p:cBhvr>
                                        <p:cTn id="77" dur="500"/>
                                        <p:tgtEl>
                                          <p:spTgt spid="11"/>
                                        </p:tgtEl>
                                      </p:cBhvr>
                                    </p:animEffect>
                                  </p:childTnLst>
                                </p:cTn>
                              </p:par>
                              <p:par>
                                <p:cTn id="78" presetID="5" presetClass="entr" presetSubtype="1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checkerboard(across)">
                                      <p:cBhvr>
                                        <p:cTn id="80" dur="500"/>
                                        <p:tgtEl>
                                          <p:spTgt spid="13"/>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checkerboard(across)">
                                      <p:cBhvr>
                                        <p:cTn id="83" dur="500"/>
                                        <p:tgtEl>
                                          <p:spTgt spid="25"/>
                                        </p:tgtEl>
                                      </p:cBhvr>
                                    </p:animEffect>
                                  </p:childTnLst>
                                </p:cTn>
                              </p:par>
                              <p:par>
                                <p:cTn id="84" presetID="5" presetClass="entr" presetSubtype="1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checkerboard(across)">
                                      <p:cBhvr>
                                        <p:cTn id="86" dur="500"/>
                                        <p:tgtEl>
                                          <p:spTgt spid="26"/>
                                        </p:tgtEl>
                                      </p:cBhvr>
                                    </p:animEffect>
                                  </p:childTnLst>
                                </p:cTn>
                              </p:par>
                              <p:par>
                                <p:cTn id="87" presetID="5" presetClass="entr" presetSubtype="1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checkerboard(across)">
                                      <p:cBhvr>
                                        <p:cTn id="89" dur="500"/>
                                        <p:tgtEl>
                                          <p:spTgt spid="27"/>
                                        </p:tgtEl>
                                      </p:cBhvr>
                                    </p:animEffect>
                                  </p:childTnLst>
                                </p:cTn>
                              </p:par>
                              <p:par>
                                <p:cTn id="90" presetID="5" presetClass="entr" presetSubtype="1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checkerboard(across)">
                                      <p:cBhvr>
                                        <p:cTn id="92" dur="500"/>
                                        <p:tgtEl>
                                          <p:spTgt spid="28"/>
                                        </p:tgtEl>
                                      </p:cBhvr>
                                    </p:animEffect>
                                  </p:childTnLst>
                                </p:cTn>
                              </p:par>
                              <p:par>
                                <p:cTn id="93" presetID="5" presetClass="entr" presetSubtype="1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checkerboard(across)">
                                      <p:cBhvr>
                                        <p:cTn id="95" dur="500"/>
                                        <p:tgtEl>
                                          <p:spTgt spid="29"/>
                                        </p:tgtEl>
                                      </p:cBhvr>
                                    </p:animEffect>
                                  </p:childTnLst>
                                </p:cTn>
                              </p:par>
                              <p:par>
                                <p:cTn id="96" presetID="5" presetClass="entr" presetSubtype="1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checkerboard(across)">
                                      <p:cBhvr>
                                        <p:cTn id="98" dur="500"/>
                                        <p:tgtEl>
                                          <p:spTgt spid="30"/>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checkerboard(across)">
                                      <p:cBhvr>
                                        <p:cTn id="101" dur="500"/>
                                        <p:tgtEl>
                                          <p:spTgt spid="31"/>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checkerboard(across)">
                                      <p:cBhvr>
                                        <p:cTn id="104" dur="500"/>
                                        <p:tgtEl>
                                          <p:spTgt spid="32"/>
                                        </p:tgtEl>
                                      </p:cBhvr>
                                    </p:animEffect>
                                  </p:childTnLst>
                                </p:cTn>
                              </p:par>
                              <p:par>
                                <p:cTn id="105" presetID="5" presetClass="entr" presetSubtype="10"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checkerboard(across)">
                                      <p:cBhvr>
                                        <p:cTn id="107" dur="500"/>
                                        <p:tgtEl>
                                          <p:spTgt spid="34"/>
                                        </p:tgtEl>
                                      </p:cBhvr>
                                    </p:animEffect>
                                  </p:childTnLst>
                                </p:cTn>
                              </p:par>
                              <p:par>
                                <p:cTn id="108" presetID="5" presetClass="entr" presetSubtype="10" fill="hold" grpId="0" nodeType="with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checkerboard(across)">
                                      <p:cBhvr>
                                        <p:cTn id="110" dur="500"/>
                                        <p:tgtEl>
                                          <p:spTgt spid="35"/>
                                        </p:tgtEl>
                                      </p:cBhvr>
                                    </p:animEffect>
                                  </p:childTnLst>
                                </p:cTn>
                              </p:par>
                              <p:par>
                                <p:cTn id="111" presetID="5" presetClass="entr" presetSubtype="10" fill="hold" grpId="0" nodeType="with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checkerboard(across)">
                                      <p:cBhvr>
                                        <p:cTn id="113" dur="500"/>
                                        <p:tgtEl>
                                          <p:spTgt spid="36"/>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3"/>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73"/>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6" grpId="0" animBg="1"/>
      <p:bldP spid="77" grpId="0" animBg="1"/>
      <p:bldP spid="78" grpId="0"/>
      <p:bldP spid="79" grpId="0"/>
      <p:bldP spid="83" grpId="0" animBg="1"/>
      <p:bldP spid="84" grpId="0"/>
      <p:bldP spid="5" grpId="0" animBg="1"/>
      <p:bldP spid="6" grpId="0" animBg="1"/>
      <p:bldP spid="7" grpId="0" animBg="1"/>
      <p:bldP spid="8" grpId="0" animBg="1"/>
      <p:bldP spid="9" grpId="0" animBg="1"/>
      <p:bldP spid="10" grpId="0" animBg="1"/>
      <p:bldP spid="11" grpId="0" animBg="1"/>
      <p:bldP spid="12" grpId="0" animBg="1"/>
      <p:bldP spid="13" grpId="0" animBg="1"/>
      <p:bldP spid="18" grpId="0"/>
      <p:bldP spid="19" grpId="0" animBg="1"/>
      <p:bldP spid="20" grpId="0" animBg="1"/>
      <p:bldP spid="21" grpId="0" animBg="1"/>
      <p:bldP spid="22" grpId="0"/>
      <p:bldP spid="23" grpId="0"/>
      <p:bldP spid="24" grpId="0"/>
      <p:bldP spid="25" grpId="0" animBg="1"/>
      <p:bldP spid="26" grpId="0"/>
      <p:bldP spid="27" grpId="0" animBg="1"/>
      <p:bldP spid="28" grpId="0"/>
      <p:bldP spid="29" grpId="0" animBg="1"/>
      <p:bldP spid="30" grpId="0"/>
      <p:bldP spid="31" grpId="0" animBg="1"/>
      <p:bldP spid="32" grpId="0"/>
      <p:bldP spid="34" grpId="0" animBg="1"/>
      <p:bldP spid="35" grpId="0"/>
      <p:bldP spid="36" grpId="0" animBg="1"/>
      <p:bldP spid="51" grpId="0" animBg="1"/>
      <p:bldP spid="52" grpId="0" animBg="1"/>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descr="d:\My Documents\zysFiles\temp\大箭头.png"/>
          <p:cNvPicPr>
            <a:picLocks noChangeAspect="1" noChangeArrowheads="1"/>
          </p:cNvPicPr>
          <p:nvPr/>
        </p:nvPicPr>
        <p:blipFill>
          <a:blip r:embed="rId2" cstate="print"/>
          <a:srcRect/>
          <a:stretch>
            <a:fillRect/>
          </a:stretch>
        </p:blipFill>
        <p:spPr bwMode="auto">
          <a:xfrm>
            <a:off x="0" y="2047875"/>
            <a:ext cx="8923338" cy="2892425"/>
          </a:xfrm>
          <a:prstGeom prst="rect">
            <a:avLst/>
          </a:prstGeom>
          <a:noFill/>
          <a:ln w="9525">
            <a:noFill/>
            <a:miter lim="800000"/>
            <a:headEnd/>
            <a:tailEnd/>
          </a:ln>
        </p:spPr>
      </p:pic>
      <p:grpSp>
        <p:nvGrpSpPr>
          <p:cNvPr id="2" name="组合 160"/>
          <p:cNvGrpSpPr>
            <a:grpSpLocks/>
          </p:cNvGrpSpPr>
          <p:nvPr/>
        </p:nvGrpSpPr>
        <p:grpSpPr bwMode="auto">
          <a:xfrm>
            <a:off x="990600" y="4129088"/>
            <a:ext cx="1095375" cy="1584325"/>
            <a:chOff x="1557316" y="3640138"/>
            <a:chExt cx="1095375" cy="1583367"/>
          </a:xfrm>
        </p:grpSpPr>
        <p:sp>
          <p:nvSpPr>
            <p:cNvPr id="27654" name="AutoShape 6"/>
            <p:cNvSpPr>
              <a:spLocks noChangeAspect="1" noChangeArrowheads="1"/>
            </p:cNvSpPr>
            <p:nvPr/>
          </p:nvSpPr>
          <p:spPr bwMode="gray">
            <a:xfrm>
              <a:off x="2000229" y="3640138"/>
              <a:ext cx="287337" cy="360144"/>
            </a:xfrm>
            <a:prstGeom prst="can">
              <a:avLst>
                <a:gd name="adj" fmla="val 27343"/>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416" name="Text Box 16"/>
            <p:cNvSpPr txBox="1">
              <a:spLocks noChangeArrowheads="1"/>
            </p:cNvSpPr>
            <p:nvPr/>
          </p:nvSpPr>
          <p:spPr bwMode="gray">
            <a:xfrm>
              <a:off x="1557316" y="4797489"/>
              <a:ext cx="1095375" cy="426016"/>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200" b="1">
                  <a:solidFill>
                    <a:srgbClr val="0000FF"/>
                  </a:solidFill>
                  <a:latin typeface="华文新魏" pitchFamily="2" charset="-122"/>
                  <a:ea typeface="华文新魏" pitchFamily="2" charset="-122"/>
                </a:rPr>
                <a:t>天津市自然科学基金</a:t>
              </a:r>
            </a:p>
          </p:txBody>
        </p:sp>
        <p:sp>
          <p:nvSpPr>
            <p:cNvPr id="14417" name="Text Box 13"/>
            <p:cNvSpPr txBox="1">
              <a:spLocks noChangeArrowheads="1"/>
            </p:cNvSpPr>
            <p:nvPr/>
          </p:nvSpPr>
          <p:spPr bwMode="gray">
            <a:xfrm>
              <a:off x="1686638" y="4087476"/>
              <a:ext cx="861285" cy="675573"/>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en-US" altLang="zh-CN" sz="1400" b="1">
                  <a:latin typeface="华文新魏" pitchFamily="2" charset="-122"/>
                  <a:ea typeface="华文新魏" pitchFamily="2" charset="-122"/>
                </a:rPr>
                <a:t>Web</a:t>
              </a:r>
              <a:r>
                <a:rPr lang="zh-CN" altLang="en-US" sz="1400" b="1">
                  <a:latin typeface="华文新魏" pitchFamily="2" charset="-122"/>
                  <a:ea typeface="华文新魏" pitchFamily="2" charset="-122"/>
                </a:rPr>
                <a:t>异构数据集成</a:t>
              </a:r>
              <a:endParaRPr lang="en-US" altLang="zh-CN" sz="1400" b="1">
                <a:latin typeface="华文新魏" pitchFamily="2" charset="-122"/>
                <a:ea typeface="华文新魏" pitchFamily="2" charset="-122"/>
              </a:endParaRPr>
            </a:p>
          </p:txBody>
        </p:sp>
      </p:grpSp>
      <p:grpSp>
        <p:nvGrpSpPr>
          <p:cNvPr id="3" name="组合 162"/>
          <p:cNvGrpSpPr>
            <a:grpSpLocks/>
          </p:cNvGrpSpPr>
          <p:nvPr/>
        </p:nvGrpSpPr>
        <p:grpSpPr bwMode="auto">
          <a:xfrm>
            <a:off x="2324100" y="3633788"/>
            <a:ext cx="1139825" cy="1944687"/>
            <a:chOff x="3087454" y="3068638"/>
            <a:chExt cx="1139825" cy="1944517"/>
          </a:xfrm>
        </p:grpSpPr>
        <p:sp>
          <p:nvSpPr>
            <p:cNvPr id="27657" name="AutoShape 9"/>
            <p:cNvSpPr>
              <a:spLocks noChangeArrowheads="1"/>
            </p:cNvSpPr>
            <p:nvPr/>
          </p:nvSpPr>
          <p:spPr bwMode="gray">
            <a:xfrm>
              <a:off x="3414479" y="3068638"/>
              <a:ext cx="442913" cy="503193"/>
            </a:xfrm>
            <a:prstGeom prst="can">
              <a:avLst>
                <a:gd name="adj" fmla="val 21667"/>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413" name="Text Box 18"/>
            <p:cNvSpPr txBox="1">
              <a:spLocks noChangeArrowheads="1"/>
            </p:cNvSpPr>
            <p:nvPr/>
          </p:nvSpPr>
          <p:spPr bwMode="gray">
            <a:xfrm>
              <a:off x="3125678" y="4616122"/>
              <a:ext cx="984250" cy="397033"/>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100" b="1">
                  <a:solidFill>
                    <a:srgbClr val="0000FF"/>
                  </a:solidFill>
                  <a:latin typeface="华文新魏" pitchFamily="2" charset="-122"/>
                  <a:ea typeface="华文新魏" pitchFamily="2" charset="-122"/>
                </a:rPr>
                <a:t>天津市科技攻关项目</a:t>
              </a:r>
            </a:p>
          </p:txBody>
        </p:sp>
        <p:sp>
          <p:nvSpPr>
            <p:cNvPr id="14414" name="Text Box 14"/>
            <p:cNvSpPr txBox="1">
              <a:spLocks noChangeArrowheads="1"/>
            </p:cNvSpPr>
            <p:nvPr/>
          </p:nvSpPr>
          <p:spPr bwMode="gray">
            <a:xfrm>
              <a:off x="3087454" y="3671851"/>
              <a:ext cx="1139825" cy="978731"/>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原生</a:t>
              </a:r>
              <a:r>
                <a:rPr lang="en-US" altLang="zh-CN" sz="1600" b="1">
                  <a:latin typeface="华文新魏" pitchFamily="2" charset="-122"/>
                  <a:ea typeface="华文新魏" pitchFamily="2" charset="-122"/>
                </a:rPr>
                <a:t>XML</a:t>
              </a:r>
              <a:r>
                <a:rPr lang="zh-CN" altLang="en-US" sz="1600" b="1">
                  <a:latin typeface="华文新魏" pitchFamily="2" charset="-122"/>
                  <a:ea typeface="华文新魏" pitchFamily="2" charset="-122"/>
                </a:rPr>
                <a:t>数据库技术研究与系统实现</a:t>
              </a:r>
              <a:endParaRPr lang="en-US" altLang="zh-CN" sz="1600" b="1">
                <a:latin typeface="华文新魏" pitchFamily="2" charset="-122"/>
                <a:ea typeface="华文新魏" pitchFamily="2" charset="-122"/>
              </a:endParaRPr>
            </a:p>
          </p:txBody>
        </p:sp>
      </p:grpSp>
      <p:grpSp>
        <p:nvGrpSpPr>
          <p:cNvPr id="4" name="组合 158"/>
          <p:cNvGrpSpPr>
            <a:grpSpLocks/>
          </p:cNvGrpSpPr>
          <p:nvPr/>
        </p:nvGrpSpPr>
        <p:grpSpPr bwMode="auto">
          <a:xfrm>
            <a:off x="-76200" y="4562475"/>
            <a:ext cx="1143000" cy="1609725"/>
            <a:chOff x="76185" y="4214813"/>
            <a:chExt cx="1143000" cy="1609417"/>
          </a:xfrm>
        </p:grpSpPr>
        <p:sp>
          <p:nvSpPr>
            <p:cNvPr id="43" name="AutoShape 5"/>
            <p:cNvSpPr>
              <a:spLocks noChangeArrowheads="1"/>
            </p:cNvSpPr>
            <p:nvPr/>
          </p:nvSpPr>
          <p:spPr bwMode="gray">
            <a:xfrm>
              <a:off x="571485" y="4214813"/>
              <a:ext cx="227013" cy="215859"/>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410" name="Text Box 10"/>
            <p:cNvSpPr txBox="1">
              <a:spLocks noChangeArrowheads="1"/>
            </p:cNvSpPr>
            <p:nvPr/>
          </p:nvSpPr>
          <p:spPr bwMode="gray">
            <a:xfrm>
              <a:off x="152399" y="4529258"/>
              <a:ext cx="1066786" cy="1061841"/>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400" b="1">
                  <a:latin typeface="华文新魏" pitchFamily="2" charset="-122"/>
                  <a:ea typeface="华文新魏" pitchFamily="2" charset="-122"/>
                </a:rPr>
                <a:t>制造类型企业的自我诊断与评价方法研究</a:t>
              </a:r>
            </a:p>
          </p:txBody>
        </p:sp>
        <p:sp>
          <p:nvSpPr>
            <p:cNvPr id="14411" name="Text Box 15"/>
            <p:cNvSpPr txBox="1">
              <a:spLocks noChangeArrowheads="1"/>
            </p:cNvSpPr>
            <p:nvPr/>
          </p:nvSpPr>
          <p:spPr bwMode="gray">
            <a:xfrm>
              <a:off x="76185" y="5562617"/>
              <a:ext cx="1143000" cy="261613"/>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200" b="1">
                  <a:solidFill>
                    <a:srgbClr val="0000FF"/>
                  </a:solidFill>
                  <a:latin typeface="华文新魏" pitchFamily="2" charset="-122"/>
                  <a:ea typeface="华文新魏" pitchFamily="2" charset="-122"/>
                </a:rPr>
                <a:t>国家</a:t>
              </a:r>
              <a:r>
                <a:rPr lang="en-US" altLang="zh-CN" sz="1200" b="1">
                  <a:solidFill>
                    <a:srgbClr val="0000FF"/>
                  </a:solidFill>
                  <a:latin typeface="华文新魏" pitchFamily="2" charset="-122"/>
                  <a:ea typeface="华文新魏" pitchFamily="2" charset="-122"/>
                </a:rPr>
                <a:t>863</a:t>
              </a:r>
              <a:r>
                <a:rPr lang="zh-CN" altLang="en-US" sz="1200" b="1">
                  <a:solidFill>
                    <a:srgbClr val="0000FF"/>
                  </a:solidFill>
                  <a:latin typeface="华文新魏" pitchFamily="2" charset="-122"/>
                  <a:ea typeface="华文新魏" pitchFamily="2" charset="-122"/>
                </a:rPr>
                <a:t>项目</a:t>
              </a:r>
            </a:p>
          </p:txBody>
        </p:sp>
      </p:grpSp>
      <p:grpSp>
        <p:nvGrpSpPr>
          <p:cNvPr id="5" name="组合 159"/>
          <p:cNvGrpSpPr>
            <a:grpSpLocks/>
          </p:cNvGrpSpPr>
          <p:nvPr/>
        </p:nvGrpSpPr>
        <p:grpSpPr bwMode="auto">
          <a:xfrm>
            <a:off x="427038" y="3276600"/>
            <a:ext cx="1157287" cy="1392238"/>
            <a:chOff x="857224" y="2752609"/>
            <a:chExt cx="1156612" cy="1392354"/>
          </a:xfrm>
        </p:grpSpPr>
        <p:sp>
          <p:nvSpPr>
            <p:cNvPr id="27653" name="AutoShape 5"/>
            <p:cNvSpPr>
              <a:spLocks noChangeArrowheads="1"/>
            </p:cNvSpPr>
            <p:nvPr/>
          </p:nvSpPr>
          <p:spPr bwMode="gray">
            <a:xfrm>
              <a:off x="1344302" y="3857601"/>
              <a:ext cx="226881" cy="287362"/>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407" name="Text Box 15"/>
            <p:cNvSpPr txBox="1">
              <a:spLocks noChangeArrowheads="1"/>
            </p:cNvSpPr>
            <p:nvPr/>
          </p:nvSpPr>
          <p:spPr bwMode="gray">
            <a:xfrm>
              <a:off x="857224" y="2752609"/>
              <a:ext cx="1143000" cy="259776"/>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200" b="1">
                  <a:solidFill>
                    <a:srgbClr val="0000FF"/>
                  </a:solidFill>
                  <a:latin typeface="华文新魏" pitchFamily="2" charset="-122"/>
                  <a:ea typeface="华文新魏" pitchFamily="2" charset="-122"/>
                </a:rPr>
                <a:t>教育部</a:t>
              </a:r>
            </a:p>
          </p:txBody>
        </p:sp>
        <p:sp>
          <p:nvSpPr>
            <p:cNvPr id="14408" name="Text Box 10"/>
            <p:cNvSpPr txBox="1">
              <a:spLocks noChangeArrowheads="1"/>
            </p:cNvSpPr>
            <p:nvPr/>
          </p:nvSpPr>
          <p:spPr bwMode="gray">
            <a:xfrm>
              <a:off x="963397" y="3062235"/>
              <a:ext cx="1050439" cy="675470"/>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400" b="1">
                  <a:latin typeface="华文新魏" pitchFamily="2" charset="-122"/>
                  <a:ea typeface="华文新魏" pitchFamily="2" charset="-122"/>
                </a:rPr>
                <a:t>知识发现关键技术研究</a:t>
              </a:r>
              <a:endParaRPr lang="en-US" altLang="zh-CN" sz="1400" b="1">
                <a:latin typeface="华文新魏" pitchFamily="2" charset="-122"/>
                <a:ea typeface="华文新魏" pitchFamily="2" charset="-122"/>
              </a:endParaRPr>
            </a:p>
          </p:txBody>
        </p:sp>
      </p:grpSp>
      <p:grpSp>
        <p:nvGrpSpPr>
          <p:cNvPr id="6" name="组合 161"/>
          <p:cNvGrpSpPr>
            <a:grpSpLocks/>
          </p:cNvGrpSpPr>
          <p:nvPr/>
        </p:nvGrpSpPr>
        <p:grpSpPr bwMode="auto">
          <a:xfrm>
            <a:off x="1600200" y="2667000"/>
            <a:ext cx="1098550" cy="1643063"/>
            <a:chOff x="2243540" y="2142128"/>
            <a:chExt cx="1098550" cy="1644060"/>
          </a:xfrm>
        </p:grpSpPr>
        <p:sp>
          <p:nvSpPr>
            <p:cNvPr id="27655" name="AutoShape 7"/>
            <p:cNvSpPr>
              <a:spLocks noChangeAspect="1" noChangeArrowheads="1"/>
            </p:cNvSpPr>
            <p:nvPr/>
          </p:nvSpPr>
          <p:spPr bwMode="gray">
            <a:xfrm>
              <a:off x="2643590" y="3354126"/>
              <a:ext cx="346075" cy="432062"/>
            </a:xfrm>
            <a:prstGeom prst="can">
              <a:avLst>
                <a:gd name="adj" fmla="val 25000"/>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404" name="Text Box 17"/>
            <p:cNvSpPr txBox="1">
              <a:spLocks noChangeArrowheads="1"/>
            </p:cNvSpPr>
            <p:nvPr/>
          </p:nvSpPr>
          <p:spPr bwMode="gray">
            <a:xfrm>
              <a:off x="2243540" y="2142128"/>
              <a:ext cx="1081476" cy="426187"/>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200" b="1">
                  <a:solidFill>
                    <a:srgbClr val="0000FF"/>
                  </a:solidFill>
                  <a:latin typeface="华文新魏" pitchFamily="2" charset="-122"/>
                  <a:ea typeface="华文新魏" pitchFamily="2" charset="-122"/>
                </a:rPr>
                <a:t>天津市自然科学基金</a:t>
              </a:r>
            </a:p>
          </p:txBody>
        </p:sp>
        <p:sp>
          <p:nvSpPr>
            <p:cNvPr id="14405" name="Text Box 14"/>
            <p:cNvSpPr txBox="1">
              <a:spLocks noChangeArrowheads="1"/>
            </p:cNvSpPr>
            <p:nvPr/>
          </p:nvSpPr>
          <p:spPr bwMode="gray">
            <a:xfrm>
              <a:off x="2243540" y="2523283"/>
              <a:ext cx="1098550" cy="757437"/>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大规模数据集分布式存储</a:t>
              </a:r>
              <a:endParaRPr lang="en-US" altLang="zh-CN" sz="1600" b="1">
                <a:latin typeface="华文新魏" pitchFamily="2" charset="-122"/>
                <a:ea typeface="华文新魏" pitchFamily="2" charset="-122"/>
              </a:endParaRPr>
            </a:p>
          </p:txBody>
        </p:sp>
      </p:grpSp>
      <p:grpSp>
        <p:nvGrpSpPr>
          <p:cNvPr id="7" name="组合 157"/>
          <p:cNvGrpSpPr>
            <a:grpSpLocks/>
          </p:cNvGrpSpPr>
          <p:nvPr/>
        </p:nvGrpSpPr>
        <p:grpSpPr bwMode="auto">
          <a:xfrm>
            <a:off x="-95250" y="1020763"/>
            <a:ext cx="2990850" cy="1500187"/>
            <a:chOff x="71406" y="1071546"/>
            <a:chExt cx="3857652" cy="1500198"/>
          </a:xfrm>
        </p:grpSpPr>
        <p:grpSp>
          <p:nvGrpSpPr>
            <p:cNvPr id="14387" name="组合 66"/>
            <p:cNvGrpSpPr>
              <a:grpSpLocks/>
            </p:cNvGrpSpPr>
            <p:nvPr/>
          </p:nvGrpSpPr>
          <p:grpSpPr bwMode="auto">
            <a:xfrm>
              <a:off x="2099507" y="1643050"/>
              <a:ext cx="1601812" cy="313934"/>
              <a:chOff x="683466" y="2543175"/>
              <a:chExt cx="1601812" cy="313934"/>
            </a:xfrm>
          </p:grpSpPr>
          <p:sp>
            <p:nvSpPr>
              <p:cNvPr id="89" name="AutoShape 5"/>
              <p:cNvSpPr>
                <a:spLocks noChangeArrowheads="1"/>
              </p:cNvSpPr>
              <p:nvPr/>
            </p:nvSpPr>
            <p:spPr bwMode="gray">
              <a:xfrm>
                <a:off x="2058453" y="2543175"/>
                <a:ext cx="227283" cy="288927"/>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402" name="Text Box 10"/>
              <p:cNvSpPr txBox="1">
                <a:spLocks noChangeArrowheads="1"/>
              </p:cNvSpPr>
              <p:nvPr/>
            </p:nvSpPr>
            <p:spPr bwMode="gray">
              <a:xfrm>
                <a:off x="683466" y="2543175"/>
                <a:ext cx="1374997" cy="313934"/>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信息检索</a:t>
                </a:r>
                <a:endParaRPr lang="en-US" altLang="zh-CN" sz="1600" b="1">
                  <a:latin typeface="华文新魏" pitchFamily="2" charset="-122"/>
                  <a:ea typeface="华文新魏" pitchFamily="2" charset="-122"/>
                </a:endParaRPr>
              </a:p>
            </p:txBody>
          </p:sp>
        </p:grpSp>
        <p:grpSp>
          <p:nvGrpSpPr>
            <p:cNvPr id="14388" name="组合 66"/>
            <p:cNvGrpSpPr>
              <a:grpSpLocks/>
            </p:cNvGrpSpPr>
            <p:nvPr/>
          </p:nvGrpSpPr>
          <p:grpSpPr bwMode="auto">
            <a:xfrm>
              <a:off x="71406" y="1185847"/>
              <a:ext cx="1869890" cy="318433"/>
              <a:chOff x="71432" y="2542780"/>
              <a:chExt cx="1869890" cy="318433"/>
            </a:xfrm>
          </p:grpSpPr>
          <p:sp>
            <p:nvSpPr>
              <p:cNvPr id="92" name="AutoShape 5"/>
              <p:cNvSpPr>
                <a:spLocks noChangeArrowheads="1"/>
              </p:cNvSpPr>
              <p:nvPr/>
            </p:nvSpPr>
            <p:spPr bwMode="gray">
              <a:xfrm>
                <a:off x="1713596" y="2542780"/>
                <a:ext cx="227283" cy="288927"/>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400" name="Text Box 10"/>
              <p:cNvSpPr txBox="1">
                <a:spLocks noChangeArrowheads="1"/>
              </p:cNvSpPr>
              <p:nvPr/>
            </p:nvSpPr>
            <p:spPr bwMode="gray">
              <a:xfrm>
                <a:off x="71432" y="2543175"/>
                <a:ext cx="1714506" cy="318038"/>
              </a:xfrm>
              <a:prstGeom prst="rect">
                <a:avLst/>
              </a:prstGeom>
              <a:noFill/>
              <a:ln w="9525">
                <a:noFill/>
                <a:miter lim="800000"/>
                <a:headEnd/>
                <a:tailEnd/>
              </a:ln>
            </p:spPr>
            <p:txBody>
              <a:bodyPr>
                <a:spAutoFit/>
              </a:bodyPr>
              <a:lstStyle/>
              <a:p>
                <a:pPr algn="r" eaLnBrk="0" hangingPunct="0">
                  <a:lnSpc>
                    <a:spcPct val="90000"/>
                  </a:lnSpc>
                  <a:spcBef>
                    <a:spcPct val="50000"/>
                  </a:spcBef>
                  <a:buSzPct val="80000"/>
                </a:pPr>
                <a:r>
                  <a:rPr lang="zh-CN" altLang="en-US" sz="1600" b="1">
                    <a:latin typeface="华文新魏" pitchFamily="2" charset="-122"/>
                    <a:ea typeface="华文新魏" pitchFamily="2" charset="-122"/>
                  </a:rPr>
                  <a:t>数据库系统</a:t>
                </a:r>
                <a:endParaRPr lang="en-US" altLang="zh-CN" sz="1600" b="1">
                  <a:latin typeface="华文新魏" pitchFamily="2" charset="-122"/>
                  <a:ea typeface="华文新魏" pitchFamily="2" charset="-122"/>
                </a:endParaRPr>
              </a:p>
            </p:txBody>
          </p:sp>
        </p:grpSp>
        <p:grpSp>
          <p:nvGrpSpPr>
            <p:cNvPr id="14389" name="组合 66"/>
            <p:cNvGrpSpPr>
              <a:grpSpLocks/>
            </p:cNvGrpSpPr>
            <p:nvPr/>
          </p:nvGrpSpPr>
          <p:grpSpPr bwMode="auto">
            <a:xfrm>
              <a:off x="214283" y="1643050"/>
              <a:ext cx="1737008" cy="313934"/>
              <a:chOff x="-58750" y="2543175"/>
              <a:chExt cx="1737008" cy="313934"/>
            </a:xfrm>
          </p:grpSpPr>
          <p:sp>
            <p:nvSpPr>
              <p:cNvPr id="95" name="AutoShape 5"/>
              <p:cNvSpPr>
                <a:spLocks noChangeArrowheads="1"/>
              </p:cNvSpPr>
              <p:nvPr/>
            </p:nvSpPr>
            <p:spPr bwMode="gray">
              <a:xfrm>
                <a:off x="1450775" y="2551112"/>
                <a:ext cx="227281" cy="288927"/>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98" name="Text Box 10"/>
              <p:cNvSpPr txBox="1">
                <a:spLocks noChangeArrowheads="1"/>
              </p:cNvSpPr>
              <p:nvPr/>
            </p:nvSpPr>
            <p:spPr bwMode="gray">
              <a:xfrm>
                <a:off x="-58750" y="2543175"/>
                <a:ext cx="1571629" cy="313934"/>
              </a:xfrm>
              <a:prstGeom prst="rect">
                <a:avLst/>
              </a:prstGeom>
              <a:noFill/>
              <a:ln w="9525">
                <a:noFill/>
                <a:miter lim="800000"/>
                <a:headEnd/>
                <a:tailEnd/>
              </a:ln>
            </p:spPr>
            <p:txBody>
              <a:bodyPr>
                <a:spAutoFit/>
              </a:bodyPr>
              <a:lstStyle/>
              <a:p>
                <a:pPr algn="r" eaLnBrk="0" hangingPunct="0">
                  <a:lnSpc>
                    <a:spcPct val="90000"/>
                  </a:lnSpc>
                  <a:spcBef>
                    <a:spcPct val="50000"/>
                  </a:spcBef>
                  <a:buSzPct val="80000"/>
                </a:pPr>
                <a:r>
                  <a:rPr lang="zh-CN" altLang="en-US" sz="1600" b="1">
                    <a:latin typeface="华文新魏" pitchFamily="2" charset="-122"/>
                    <a:ea typeface="华文新魏" pitchFamily="2" charset="-122"/>
                  </a:rPr>
                  <a:t>大数据技术</a:t>
                </a:r>
                <a:endParaRPr lang="en-US" altLang="zh-CN" sz="1600" b="1">
                  <a:latin typeface="华文新魏" pitchFamily="2" charset="-122"/>
                  <a:ea typeface="华文新魏" pitchFamily="2" charset="-122"/>
                </a:endParaRPr>
              </a:p>
            </p:txBody>
          </p:sp>
        </p:grpSp>
        <p:sp>
          <p:nvSpPr>
            <p:cNvPr id="14390" name="Text Box 10"/>
            <p:cNvSpPr txBox="1">
              <a:spLocks noChangeArrowheads="1"/>
            </p:cNvSpPr>
            <p:nvPr/>
          </p:nvSpPr>
          <p:spPr bwMode="gray">
            <a:xfrm>
              <a:off x="686542" y="2143116"/>
              <a:ext cx="2730756" cy="313934"/>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机器学习与数据挖掘</a:t>
              </a:r>
              <a:endParaRPr lang="en-US" altLang="zh-CN" sz="1600" b="1">
                <a:latin typeface="华文新魏" pitchFamily="2" charset="-122"/>
                <a:ea typeface="华文新魏" pitchFamily="2" charset="-122"/>
              </a:endParaRPr>
            </a:p>
          </p:txBody>
        </p:sp>
        <p:grpSp>
          <p:nvGrpSpPr>
            <p:cNvPr id="14391" name="组合 66"/>
            <p:cNvGrpSpPr>
              <a:grpSpLocks/>
            </p:cNvGrpSpPr>
            <p:nvPr/>
          </p:nvGrpSpPr>
          <p:grpSpPr bwMode="auto">
            <a:xfrm>
              <a:off x="1899921" y="1185847"/>
              <a:ext cx="1814823" cy="318433"/>
              <a:chOff x="126690" y="2542780"/>
              <a:chExt cx="1814823" cy="318433"/>
            </a:xfrm>
          </p:grpSpPr>
          <p:sp>
            <p:nvSpPr>
              <p:cNvPr id="106" name="AutoShape 5"/>
              <p:cNvSpPr>
                <a:spLocks noChangeArrowheads="1"/>
              </p:cNvSpPr>
              <p:nvPr/>
            </p:nvSpPr>
            <p:spPr bwMode="gray">
              <a:xfrm>
                <a:off x="1713548" y="2542780"/>
                <a:ext cx="227283" cy="288927"/>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96" name="Text Box 10"/>
              <p:cNvSpPr txBox="1">
                <a:spLocks noChangeArrowheads="1"/>
              </p:cNvSpPr>
              <p:nvPr/>
            </p:nvSpPr>
            <p:spPr bwMode="gray">
              <a:xfrm>
                <a:off x="126690" y="2543175"/>
                <a:ext cx="1714506" cy="318038"/>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软件工程</a:t>
                </a:r>
                <a:endParaRPr lang="en-US" altLang="zh-CN" sz="1600" b="1">
                  <a:latin typeface="华文新魏" pitchFamily="2" charset="-122"/>
                  <a:ea typeface="华文新魏" pitchFamily="2" charset="-122"/>
                </a:endParaRPr>
              </a:p>
            </p:txBody>
          </p:sp>
        </p:grpSp>
        <p:sp>
          <p:nvSpPr>
            <p:cNvPr id="110" name="圆角矩形 109"/>
            <p:cNvSpPr/>
            <p:nvPr/>
          </p:nvSpPr>
          <p:spPr>
            <a:xfrm>
              <a:off x="214282" y="1071546"/>
              <a:ext cx="3714776" cy="1500198"/>
            </a:xfrm>
            <a:prstGeom prst="roundRect">
              <a:avLst/>
            </a:prstGeom>
            <a:noFill/>
            <a:ln>
              <a:solidFill>
                <a:schemeClr val="accent1">
                  <a:lumMod val="60000"/>
                  <a:lumOff val="4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新魏"/>
                <a:ea typeface="华文新魏"/>
                <a:cs typeface="华文新魏"/>
              </a:endParaRPr>
            </a:p>
          </p:txBody>
        </p:sp>
      </p:grpSp>
      <p:grpSp>
        <p:nvGrpSpPr>
          <p:cNvPr id="12" name="组合 163"/>
          <p:cNvGrpSpPr>
            <a:grpSpLocks/>
          </p:cNvGrpSpPr>
          <p:nvPr/>
        </p:nvGrpSpPr>
        <p:grpSpPr bwMode="auto">
          <a:xfrm>
            <a:off x="2825750" y="1752600"/>
            <a:ext cx="1441450" cy="2209800"/>
            <a:chOff x="3727579" y="1129460"/>
            <a:chExt cx="1441450" cy="2210640"/>
          </a:xfrm>
        </p:grpSpPr>
        <p:sp>
          <p:nvSpPr>
            <p:cNvPr id="27656" name="AutoShape 8"/>
            <p:cNvSpPr>
              <a:spLocks noChangeAspect="1" noChangeArrowheads="1"/>
            </p:cNvSpPr>
            <p:nvPr/>
          </p:nvSpPr>
          <p:spPr bwMode="gray">
            <a:xfrm>
              <a:off x="4254629" y="2763619"/>
              <a:ext cx="460375" cy="576481"/>
            </a:xfrm>
            <a:prstGeom prst="can">
              <a:avLst>
                <a:gd name="adj" fmla="val 21434"/>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85" name="Text Box 14"/>
            <p:cNvSpPr txBox="1">
              <a:spLocks noChangeArrowheads="1"/>
            </p:cNvSpPr>
            <p:nvPr/>
          </p:nvSpPr>
          <p:spPr bwMode="gray">
            <a:xfrm>
              <a:off x="3727579" y="1586834"/>
              <a:ext cx="1441450" cy="1200785"/>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无缝集成关系数据库系统的纯</a:t>
              </a:r>
              <a:r>
                <a:rPr lang="en-US" altLang="zh-CN" sz="1600" b="1">
                  <a:latin typeface="华文新魏" pitchFamily="2" charset="-122"/>
                  <a:ea typeface="华文新魏" pitchFamily="2" charset="-122"/>
                </a:rPr>
                <a:t>XML</a:t>
              </a:r>
              <a:r>
                <a:rPr lang="zh-CN" altLang="en-US" sz="1600" b="1">
                  <a:latin typeface="华文新魏" pitchFamily="2" charset="-122"/>
                  <a:ea typeface="华文新魏" pitchFamily="2" charset="-122"/>
                </a:rPr>
                <a:t>引擎研制与关键技术研究</a:t>
              </a:r>
            </a:p>
          </p:txBody>
        </p:sp>
        <p:sp>
          <p:nvSpPr>
            <p:cNvPr id="14386" name="Text Box 18"/>
            <p:cNvSpPr txBox="1">
              <a:spLocks noChangeArrowheads="1"/>
            </p:cNvSpPr>
            <p:nvPr/>
          </p:nvSpPr>
          <p:spPr bwMode="gray">
            <a:xfrm>
              <a:off x="3797429" y="1129460"/>
              <a:ext cx="1212850" cy="481853"/>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400" b="1">
                  <a:solidFill>
                    <a:srgbClr val="0000FF"/>
                  </a:solidFill>
                  <a:latin typeface="华文新魏" pitchFamily="2" charset="-122"/>
                  <a:ea typeface="华文新魏" pitchFamily="2" charset="-122"/>
                </a:rPr>
                <a:t>国家</a:t>
              </a:r>
              <a:r>
                <a:rPr lang="en-US" altLang="zh-CN" sz="1400" b="1">
                  <a:solidFill>
                    <a:srgbClr val="0000FF"/>
                  </a:solidFill>
                  <a:latin typeface="华文新魏" pitchFamily="2" charset="-122"/>
                  <a:ea typeface="华文新魏" pitchFamily="2" charset="-122"/>
                </a:rPr>
                <a:t>863</a:t>
              </a:r>
              <a:r>
                <a:rPr lang="zh-CN" altLang="en-US" sz="1400" b="1">
                  <a:solidFill>
                    <a:srgbClr val="0000FF"/>
                  </a:solidFill>
                  <a:latin typeface="华文新魏" pitchFamily="2" charset="-122"/>
                  <a:ea typeface="华文新魏" pitchFamily="2" charset="-122"/>
                </a:rPr>
                <a:t>目标导向项目</a:t>
              </a:r>
            </a:p>
          </p:txBody>
        </p:sp>
      </p:grpSp>
      <p:grpSp>
        <p:nvGrpSpPr>
          <p:cNvPr id="13" name="组合 164"/>
          <p:cNvGrpSpPr>
            <a:grpSpLocks/>
          </p:cNvGrpSpPr>
          <p:nvPr/>
        </p:nvGrpSpPr>
        <p:grpSpPr bwMode="auto">
          <a:xfrm>
            <a:off x="3706813" y="3143250"/>
            <a:ext cx="1322387" cy="2927350"/>
            <a:chOff x="4728353" y="2497138"/>
            <a:chExt cx="1323130" cy="2926196"/>
          </a:xfrm>
        </p:grpSpPr>
        <p:sp>
          <p:nvSpPr>
            <p:cNvPr id="68" name="AutoShape 8"/>
            <p:cNvSpPr>
              <a:spLocks noChangeAspect="1" noChangeArrowheads="1"/>
            </p:cNvSpPr>
            <p:nvPr/>
          </p:nvSpPr>
          <p:spPr bwMode="gray">
            <a:xfrm>
              <a:off x="5142923" y="2497138"/>
              <a:ext cx="517816" cy="647445"/>
            </a:xfrm>
            <a:prstGeom prst="can">
              <a:avLst>
                <a:gd name="adj" fmla="val 21434"/>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82" name="Text Box 14"/>
            <p:cNvSpPr txBox="1">
              <a:spLocks noChangeArrowheads="1"/>
            </p:cNvSpPr>
            <p:nvPr/>
          </p:nvSpPr>
          <p:spPr bwMode="gray">
            <a:xfrm>
              <a:off x="4783471" y="3239718"/>
              <a:ext cx="1219361" cy="1200074"/>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云计算环境下面向大规模动态事务查询的数据分区策略</a:t>
              </a:r>
              <a:endParaRPr lang="en-US" altLang="zh-CN" sz="1600" b="1">
                <a:latin typeface="华文新魏" pitchFamily="2" charset="-122"/>
                <a:ea typeface="华文新魏" pitchFamily="2" charset="-122"/>
              </a:endParaRPr>
            </a:p>
          </p:txBody>
        </p:sp>
        <p:sp>
          <p:nvSpPr>
            <p:cNvPr id="14383" name="Text Box 16"/>
            <p:cNvSpPr txBox="1">
              <a:spLocks noChangeArrowheads="1"/>
            </p:cNvSpPr>
            <p:nvPr/>
          </p:nvSpPr>
          <p:spPr bwMode="gray">
            <a:xfrm>
              <a:off x="4728353" y="4458659"/>
              <a:ext cx="1323130" cy="964675"/>
            </a:xfrm>
            <a:prstGeom prst="rect">
              <a:avLst/>
            </a:prstGeom>
            <a:noFill/>
            <a:ln w="9525">
              <a:noFill/>
              <a:miter lim="800000"/>
              <a:headEnd/>
              <a:tailEnd/>
            </a:ln>
          </p:spPr>
          <p:txBody>
            <a:bodyPr>
              <a:spAutoFit/>
            </a:bodyPr>
            <a:lstStyle/>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天津市</a:t>
              </a:r>
              <a:endParaRPr lang="en-US" altLang="zh-CN" sz="14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自然基金</a:t>
              </a:r>
              <a:endParaRPr lang="en-US" altLang="zh-CN" sz="1400" b="1">
                <a:solidFill>
                  <a:srgbClr val="FF3300"/>
                </a:solidFill>
                <a:latin typeface="华文新魏" pitchFamily="2" charset="-122"/>
                <a:ea typeface="华文新魏" pitchFamily="2" charset="-122"/>
              </a:endParaRPr>
            </a:p>
            <a:p>
              <a:pPr algn="ctr" eaLnBrk="0" hangingPunct="0">
                <a:lnSpc>
                  <a:spcPct val="90000"/>
                </a:lnSpc>
                <a:buSzPct val="80000"/>
              </a:pPr>
              <a:endParaRPr lang="en-US" altLang="zh-CN" sz="7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教育部</a:t>
              </a:r>
              <a:endParaRPr lang="en-US" altLang="zh-CN" sz="14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博士点</a:t>
              </a:r>
            </a:p>
          </p:txBody>
        </p:sp>
      </p:grpSp>
      <p:grpSp>
        <p:nvGrpSpPr>
          <p:cNvPr id="14" name="组合 165"/>
          <p:cNvGrpSpPr>
            <a:grpSpLocks/>
          </p:cNvGrpSpPr>
          <p:nvPr/>
        </p:nvGrpSpPr>
        <p:grpSpPr bwMode="auto">
          <a:xfrm>
            <a:off x="4572000" y="1219200"/>
            <a:ext cx="1311275" cy="2362200"/>
            <a:chOff x="5686403" y="390863"/>
            <a:chExt cx="1311582" cy="2361241"/>
          </a:xfrm>
        </p:grpSpPr>
        <p:sp>
          <p:nvSpPr>
            <p:cNvPr id="26" name="AutoShape 8"/>
            <p:cNvSpPr>
              <a:spLocks noChangeArrowheads="1"/>
            </p:cNvSpPr>
            <p:nvPr/>
          </p:nvSpPr>
          <p:spPr bwMode="gray">
            <a:xfrm>
              <a:off x="6092898" y="2031672"/>
              <a:ext cx="576398" cy="720432"/>
            </a:xfrm>
            <a:prstGeom prst="can">
              <a:avLst>
                <a:gd name="adj" fmla="val 21434"/>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79" name="Text Box 14"/>
            <p:cNvSpPr txBox="1">
              <a:spLocks noChangeArrowheads="1"/>
            </p:cNvSpPr>
            <p:nvPr/>
          </p:nvSpPr>
          <p:spPr bwMode="gray">
            <a:xfrm>
              <a:off x="5686403" y="847877"/>
              <a:ext cx="1311582" cy="1199842"/>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云数据库查询模式集自动生成与检索关键技术研究</a:t>
              </a:r>
              <a:endParaRPr lang="en-US" altLang="zh-CN" sz="1600" b="1">
                <a:latin typeface="华文新魏" pitchFamily="2" charset="-122"/>
                <a:ea typeface="华文新魏" pitchFamily="2" charset="-122"/>
              </a:endParaRPr>
            </a:p>
          </p:txBody>
        </p:sp>
        <p:sp>
          <p:nvSpPr>
            <p:cNvPr id="14380" name="Text Box 16"/>
            <p:cNvSpPr txBox="1">
              <a:spLocks noChangeArrowheads="1"/>
            </p:cNvSpPr>
            <p:nvPr/>
          </p:nvSpPr>
          <p:spPr bwMode="gray">
            <a:xfrm>
              <a:off x="5856754" y="390863"/>
              <a:ext cx="981380" cy="479936"/>
            </a:xfrm>
            <a:prstGeom prst="rect">
              <a:avLst/>
            </a:prstGeom>
            <a:noFill/>
            <a:ln w="9525">
              <a:noFill/>
              <a:miter lim="800000"/>
              <a:headEnd/>
              <a:tailEnd/>
            </a:ln>
          </p:spPr>
          <p:txBody>
            <a:bodyPr>
              <a:spAutoFit/>
            </a:bodyPr>
            <a:lstStyle/>
            <a:p>
              <a:pPr eaLnBrk="0" hangingPunct="0">
                <a:lnSpc>
                  <a:spcPct val="90000"/>
                </a:lnSpc>
                <a:spcBef>
                  <a:spcPct val="50000"/>
                </a:spcBef>
                <a:buSzPct val="80000"/>
              </a:pPr>
              <a:r>
                <a:rPr lang="zh-CN" altLang="en-US" sz="1400" b="1">
                  <a:solidFill>
                    <a:srgbClr val="FF3300"/>
                  </a:solidFill>
                  <a:latin typeface="华文新魏" pitchFamily="2" charset="-122"/>
                  <a:ea typeface="华文新魏" pitchFamily="2" charset="-122"/>
                </a:rPr>
                <a:t>国家自然科学基金</a:t>
              </a:r>
            </a:p>
          </p:txBody>
        </p:sp>
      </p:grpSp>
      <p:grpSp>
        <p:nvGrpSpPr>
          <p:cNvPr id="15" name="组合 155"/>
          <p:cNvGrpSpPr>
            <a:grpSpLocks/>
          </p:cNvGrpSpPr>
          <p:nvPr/>
        </p:nvGrpSpPr>
        <p:grpSpPr bwMode="auto">
          <a:xfrm>
            <a:off x="7162800" y="4572000"/>
            <a:ext cx="1944688" cy="1631950"/>
            <a:chOff x="7286644" y="4214818"/>
            <a:chExt cx="1285884" cy="1358908"/>
          </a:xfrm>
        </p:grpSpPr>
        <p:sp>
          <p:nvSpPr>
            <p:cNvPr id="150" name="AutoShape 5"/>
            <p:cNvSpPr>
              <a:spLocks noChangeArrowheads="1"/>
            </p:cNvSpPr>
            <p:nvPr/>
          </p:nvSpPr>
          <p:spPr bwMode="gray">
            <a:xfrm>
              <a:off x="8345793" y="4643112"/>
              <a:ext cx="226735" cy="216791"/>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51" name="AutoShape 5"/>
            <p:cNvSpPr>
              <a:spLocks noChangeArrowheads="1"/>
            </p:cNvSpPr>
            <p:nvPr/>
          </p:nvSpPr>
          <p:spPr bwMode="gray">
            <a:xfrm>
              <a:off x="7786302" y="4214818"/>
              <a:ext cx="227785" cy="215469"/>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52" name="AutoShape 5"/>
            <p:cNvSpPr>
              <a:spLocks noChangeArrowheads="1"/>
            </p:cNvSpPr>
            <p:nvPr/>
          </p:nvSpPr>
          <p:spPr bwMode="gray">
            <a:xfrm>
              <a:off x="7286644" y="4714494"/>
              <a:ext cx="226735" cy="216791"/>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75" name="Text Box 14"/>
            <p:cNvSpPr txBox="1">
              <a:spLocks noChangeArrowheads="1"/>
            </p:cNvSpPr>
            <p:nvPr/>
          </p:nvSpPr>
          <p:spPr bwMode="gray">
            <a:xfrm>
              <a:off x="7497958" y="4468622"/>
              <a:ext cx="947557" cy="896988"/>
            </a:xfrm>
            <a:prstGeom prst="rect">
              <a:avLst/>
            </a:prstGeom>
            <a:noFill/>
            <a:ln w="9525">
              <a:noFill/>
              <a:miter lim="800000"/>
              <a:headEnd/>
              <a:tailEnd/>
            </a:ln>
          </p:spPr>
          <p:txBody>
            <a:bodyPr>
              <a:spAutoFit/>
            </a:bodyPr>
            <a:lstStyle/>
            <a:p>
              <a:pPr algn="ctr" eaLnBrk="0" hangingPunct="0">
                <a:spcBef>
                  <a:spcPct val="50000"/>
                </a:spcBef>
                <a:buSzPct val="80000"/>
              </a:pPr>
              <a:r>
                <a:rPr lang="zh-CN" altLang="en-US" sz="1600" b="1">
                  <a:latin typeface="华文新魏" pitchFamily="2" charset="-122"/>
                  <a:ea typeface="华文新魏" pitchFamily="2" charset="-122"/>
                </a:rPr>
                <a:t>教育、公安、卫生、保险、金融、石油等行业软件</a:t>
              </a:r>
              <a:endParaRPr lang="en-US" altLang="zh-CN" sz="1600" b="1">
                <a:latin typeface="华文新魏" pitchFamily="2" charset="-122"/>
                <a:ea typeface="华文新魏" pitchFamily="2" charset="-122"/>
              </a:endParaRPr>
            </a:p>
          </p:txBody>
        </p:sp>
        <p:sp>
          <p:nvSpPr>
            <p:cNvPr id="154" name="AutoShape 5"/>
            <p:cNvSpPr>
              <a:spLocks noChangeArrowheads="1"/>
            </p:cNvSpPr>
            <p:nvPr/>
          </p:nvSpPr>
          <p:spPr bwMode="gray">
            <a:xfrm>
              <a:off x="8072870" y="5286875"/>
              <a:ext cx="226735" cy="215468"/>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55" name="AutoShape 5"/>
            <p:cNvSpPr>
              <a:spLocks noChangeArrowheads="1"/>
            </p:cNvSpPr>
            <p:nvPr/>
          </p:nvSpPr>
          <p:spPr bwMode="gray">
            <a:xfrm>
              <a:off x="7429403" y="5358258"/>
              <a:ext cx="226735" cy="215468"/>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grpSp>
      <p:sp>
        <p:nvSpPr>
          <p:cNvPr id="14349" name="标题 1"/>
          <p:cNvSpPr txBox="1">
            <a:spLocks/>
          </p:cNvSpPr>
          <p:nvPr/>
        </p:nvSpPr>
        <p:spPr bwMode="auto">
          <a:xfrm>
            <a:off x="990600" y="142875"/>
            <a:ext cx="7086600" cy="573088"/>
          </a:xfrm>
          <a:prstGeom prst="rect">
            <a:avLst/>
          </a:prstGeom>
          <a:noFill/>
          <a:ln w="9525">
            <a:noFill/>
            <a:miter lim="800000"/>
            <a:headEnd/>
            <a:tailEnd/>
          </a:ln>
        </p:spPr>
        <p:txBody>
          <a:bodyPr/>
          <a:lstStyle/>
          <a:p>
            <a:r>
              <a:rPr lang="zh-CN" altLang="en-US" sz="3200">
                <a:solidFill>
                  <a:schemeClr val="bg1"/>
                </a:solidFill>
                <a:latin typeface="华文新魏" pitchFamily="2" charset="-122"/>
                <a:ea typeface="华文新魏" pitchFamily="2" charset="-122"/>
                <a:cs typeface="黑体" pitchFamily="49" charset="-122"/>
              </a:rPr>
              <a:t>技术积淀</a:t>
            </a:r>
          </a:p>
        </p:txBody>
      </p:sp>
      <p:sp>
        <p:nvSpPr>
          <p:cNvPr id="85" name="Rectangle 33"/>
          <p:cNvSpPr>
            <a:spLocks noChangeArrowheads="1"/>
          </p:cNvSpPr>
          <p:nvPr/>
        </p:nvSpPr>
        <p:spPr bwMode="auto">
          <a:xfrm>
            <a:off x="-10763" y="6100805"/>
            <a:ext cx="9154763" cy="78579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lnSpc>
                <a:spcPct val="90000"/>
              </a:lnSpc>
              <a:spcBef>
                <a:spcPct val="20000"/>
              </a:spcBef>
              <a:buSzPct val="80000"/>
              <a:defRPr/>
            </a:pPr>
            <a:r>
              <a:rPr lang="zh-CN" altLang="en-US" sz="2000" b="1" dirty="0" smtClean="0">
                <a:solidFill>
                  <a:schemeClr val="bg1"/>
                </a:solidFill>
                <a:effectLst>
                  <a:outerShdw blurRad="38100" dist="38100" dir="2700000" algn="tl">
                    <a:srgbClr val="DDDDDD"/>
                  </a:outerShdw>
                </a:effectLst>
                <a:latin typeface="华文新魏"/>
                <a:ea typeface="华文新魏"/>
                <a:cs typeface="华文新魏"/>
              </a:rPr>
              <a:t>数据库与信息系统研究室</a:t>
            </a:r>
            <a:r>
              <a:rPr lang="zh-CN" altLang="en-US" sz="2000" b="1" dirty="0">
                <a:solidFill>
                  <a:schemeClr val="bg1"/>
                </a:solidFill>
                <a:effectLst>
                  <a:outerShdw blurRad="38100" dist="38100" dir="2700000" algn="tl">
                    <a:srgbClr val="DDDDDD"/>
                  </a:outerShdw>
                </a:effectLst>
                <a:latin typeface="华文新魏"/>
                <a:ea typeface="华文新魏"/>
                <a:cs typeface="华文新魏"/>
              </a:rPr>
              <a:t>近十年的 </a:t>
            </a:r>
            <a:r>
              <a:rPr lang="zh-CN" altLang="en-US" sz="2000" b="1" dirty="0" smtClean="0">
                <a:solidFill>
                  <a:schemeClr val="bg1"/>
                </a:solidFill>
                <a:effectLst>
                  <a:outerShdw blurRad="38100" dist="38100" dir="2700000" algn="tl">
                    <a:srgbClr val="DDDDDD"/>
                  </a:outerShdw>
                </a:effectLst>
                <a:latin typeface="华文新魏"/>
                <a:ea typeface="华文新魏"/>
                <a:cs typeface="华文新魏"/>
              </a:rPr>
              <a:t>研究与开发历程</a:t>
            </a:r>
            <a:endParaRPr lang="zh-CN" altLang="en-US" sz="2000" b="1" dirty="0">
              <a:solidFill>
                <a:schemeClr val="bg1"/>
              </a:solidFill>
              <a:effectLst>
                <a:outerShdw blurRad="38100" dist="38100" dir="2700000" algn="tl">
                  <a:srgbClr val="DDDDDD"/>
                </a:outerShdw>
              </a:effectLst>
              <a:latin typeface="华文新魏"/>
              <a:ea typeface="华文新魏"/>
              <a:cs typeface="华文新魏"/>
            </a:endParaRPr>
          </a:p>
          <a:p>
            <a:pPr algn="ctr">
              <a:lnSpc>
                <a:spcPct val="90000"/>
              </a:lnSpc>
              <a:spcBef>
                <a:spcPct val="20000"/>
              </a:spcBef>
              <a:buSzPct val="80000"/>
              <a:defRPr/>
            </a:pPr>
            <a:r>
              <a:rPr lang="zh-CN" altLang="en-US" sz="2000" b="1" dirty="0">
                <a:solidFill>
                  <a:schemeClr val="bg1"/>
                </a:solidFill>
                <a:effectLst>
                  <a:outerShdw blurRad="38100" dist="38100" dir="2700000" algn="tl">
                    <a:srgbClr val="DDDDDD"/>
                  </a:outerShdw>
                </a:effectLst>
                <a:latin typeface="华文新魏"/>
                <a:ea typeface="华文新魏"/>
                <a:cs typeface="华文新魏"/>
              </a:rPr>
              <a:t>特色：理论研究</a:t>
            </a:r>
            <a:r>
              <a:rPr lang="en-US" altLang="zh-CN" sz="2000" b="1" dirty="0">
                <a:solidFill>
                  <a:schemeClr val="bg1"/>
                </a:solidFill>
                <a:effectLst>
                  <a:outerShdw blurRad="38100" dist="38100" dir="2700000" algn="tl">
                    <a:srgbClr val="DDDDDD"/>
                  </a:outerShdw>
                </a:effectLst>
                <a:latin typeface="华文新魏"/>
                <a:ea typeface="华文新魏"/>
                <a:cs typeface="华文新魏"/>
              </a:rPr>
              <a:t>+ </a:t>
            </a:r>
            <a:r>
              <a:rPr lang="zh-CN" altLang="en-US" sz="2000" b="1" dirty="0">
                <a:solidFill>
                  <a:schemeClr val="bg1"/>
                </a:solidFill>
                <a:effectLst>
                  <a:outerShdw blurRad="38100" dist="38100" dir="2700000" algn="tl">
                    <a:srgbClr val="DDDDDD"/>
                  </a:outerShdw>
                </a:effectLst>
                <a:latin typeface="华文新魏"/>
                <a:ea typeface="华文新魏"/>
                <a:cs typeface="华文新魏"/>
              </a:rPr>
              <a:t>技术攻关</a:t>
            </a:r>
            <a:r>
              <a:rPr lang="en-US" altLang="zh-CN" sz="2000" b="1" dirty="0">
                <a:solidFill>
                  <a:schemeClr val="bg1"/>
                </a:solidFill>
                <a:effectLst>
                  <a:outerShdw blurRad="38100" dist="38100" dir="2700000" algn="tl">
                    <a:srgbClr val="DDDDDD"/>
                  </a:outerShdw>
                </a:effectLst>
                <a:latin typeface="华文新魏"/>
                <a:ea typeface="华文新魏"/>
                <a:cs typeface="华文新魏"/>
              </a:rPr>
              <a:t>+</a:t>
            </a:r>
            <a:r>
              <a:rPr lang="zh-CN" altLang="en-US" sz="2000" b="1" dirty="0">
                <a:solidFill>
                  <a:schemeClr val="bg1"/>
                </a:solidFill>
                <a:effectLst>
                  <a:outerShdw blurRad="38100" dist="38100" dir="2700000" algn="tl">
                    <a:srgbClr val="DDDDDD"/>
                  </a:outerShdw>
                </a:effectLst>
                <a:latin typeface="华文新魏"/>
                <a:ea typeface="华文新魏"/>
                <a:cs typeface="华文新魏"/>
              </a:rPr>
              <a:t>系统研发 紧密结合</a:t>
            </a:r>
          </a:p>
        </p:txBody>
      </p:sp>
      <p:grpSp>
        <p:nvGrpSpPr>
          <p:cNvPr id="16" name="组合 165"/>
          <p:cNvGrpSpPr>
            <a:grpSpLocks/>
          </p:cNvGrpSpPr>
          <p:nvPr/>
        </p:nvGrpSpPr>
        <p:grpSpPr bwMode="auto">
          <a:xfrm>
            <a:off x="6878638" y="1112838"/>
            <a:ext cx="1731962" cy="1865312"/>
            <a:chOff x="5896921" y="1012601"/>
            <a:chExt cx="1731555" cy="1864788"/>
          </a:xfrm>
        </p:grpSpPr>
        <p:sp>
          <p:nvSpPr>
            <p:cNvPr id="94" name="AutoShape 8"/>
            <p:cNvSpPr>
              <a:spLocks noChangeArrowheads="1"/>
            </p:cNvSpPr>
            <p:nvPr/>
          </p:nvSpPr>
          <p:spPr bwMode="gray">
            <a:xfrm>
              <a:off x="5914379" y="1985465"/>
              <a:ext cx="769757" cy="891924"/>
            </a:xfrm>
            <a:prstGeom prst="can">
              <a:avLst>
                <a:gd name="adj" fmla="val 21434"/>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71" name="Text Box 16"/>
            <p:cNvSpPr txBox="1">
              <a:spLocks noChangeArrowheads="1"/>
            </p:cNvSpPr>
            <p:nvPr/>
          </p:nvSpPr>
          <p:spPr bwMode="gray">
            <a:xfrm>
              <a:off x="5896921" y="1012601"/>
              <a:ext cx="1731555" cy="286116"/>
            </a:xfrm>
            <a:prstGeom prst="rect">
              <a:avLst/>
            </a:prstGeom>
            <a:noFill/>
            <a:ln w="9525">
              <a:noFill/>
              <a:miter lim="800000"/>
              <a:headEnd/>
              <a:tailEnd/>
            </a:ln>
          </p:spPr>
          <p:txBody>
            <a:bodyPr>
              <a:spAutoFit/>
            </a:bodyPr>
            <a:lstStyle/>
            <a:p>
              <a:pPr marL="342900" indent="-342900" algn="ctr" eaLnBrk="0" hangingPunct="0">
                <a:lnSpc>
                  <a:spcPct val="90000"/>
                </a:lnSpc>
                <a:spcBef>
                  <a:spcPct val="50000"/>
                </a:spcBef>
                <a:buSzPct val="80000"/>
              </a:pPr>
              <a:r>
                <a:rPr lang="zh-CN" altLang="en-US" sz="1400" b="1">
                  <a:solidFill>
                    <a:srgbClr val="FF3300"/>
                  </a:solidFill>
                  <a:latin typeface="华文新魏" pitchFamily="2" charset="-122"/>
                  <a:ea typeface="华文新魏" pitchFamily="2" charset="-122"/>
                </a:rPr>
                <a:t>国家</a:t>
              </a:r>
              <a:r>
                <a:rPr lang="en-US" altLang="zh-CN" sz="1400" b="1">
                  <a:solidFill>
                    <a:srgbClr val="FF3300"/>
                  </a:solidFill>
                  <a:latin typeface="华文新魏" pitchFamily="2" charset="-122"/>
                  <a:ea typeface="华文新魏" pitchFamily="2" charset="-122"/>
                </a:rPr>
                <a:t>863</a:t>
              </a:r>
              <a:r>
                <a:rPr lang="zh-CN" altLang="en-US" sz="1400" b="1">
                  <a:solidFill>
                    <a:srgbClr val="FF3300"/>
                  </a:solidFill>
                  <a:latin typeface="华文新魏" pitchFamily="2" charset="-122"/>
                  <a:ea typeface="华文新魏" pitchFamily="2" charset="-122"/>
                </a:rPr>
                <a:t>计划项目</a:t>
              </a:r>
            </a:p>
          </p:txBody>
        </p:sp>
      </p:grpSp>
      <p:grpSp>
        <p:nvGrpSpPr>
          <p:cNvPr id="17" name="组合 164"/>
          <p:cNvGrpSpPr>
            <a:grpSpLocks/>
          </p:cNvGrpSpPr>
          <p:nvPr/>
        </p:nvGrpSpPr>
        <p:grpSpPr bwMode="auto">
          <a:xfrm>
            <a:off x="8001000" y="1676400"/>
            <a:ext cx="1346200" cy="2568575"/>
            <a:chOff x="4885080" y="2291831"/>
            <a:chExt cx="1346379" cy="2567596"/>
          </a:xfrm>
        </p:grpSpPr>
        <p:sp>
          <p:nvSpPr>
            <p:cNvPr id="100" name="AutoShape 8"/>
            <p:cNvSpPr>
              <a:spLocks noChangeAspect="1" noChangeArrowheads="1"/>
            </p:cNvSpPr>
            <p:nvPr/>
          </p:nvSpPr>
          <p:spPr bwMode="gray">
            <a:xfrm>
              <a:off x="5012097" y="2291831"/>
              <a:ext cx="838311" cy="1045764"/>
            </a:xfrm>
            <a:prstGeom prst="can">
              <a:avLst>
                <a:gd name="adj" fmla="val 21434"/>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68" name="Text Box 14"/>
            <p:cNvSpPr txBox="1">
              <a:spLocks noChangeArrowheads="1"/>
            </p:cNvSpPr>
            <p:nvPr/>
          </p:nvSpPr>
          <p:spPr bwMode="gray">
            <a:xfrm>
              <a:off x="4885080" y="3418343"/>
              <a:ext cx="1346378" cy="978521"/>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面向多种类型大数据的实时检测与深度分析</a:t>
              </a:r>
              <a:endParaRPr lang="en-US" altLang="zh-CN" sz="1600" b="1">
                <a:latin typeface="华文新魏" pitchFamily="2" charset="-122"/>
                <a:ea typeface="华文新魏" pitchFamily="2" charset="-122"/>
              </a:endParaRPr>
            </a:p>
          </p:txBody>
        </p:sp>
        <p:sp>
          <p:nvSpPr>
            <p:cNvPr id="14369" name="Text Box 16"/>
            <p:cNvSpPr txBox="1">
              <a:spLocks noChangeArrowheads="1"/>
            </p:cNvSpPr>
            <p:nvPr/>
          </p:nvSpPr>
          <p:spPr bwMode="gray">
            <a:xfrm>
              <a:off x="4908329" y="4379398"/>
              <a:ext cx="1323130" cy="480029"/>
            </a:xfrm>
            <a:prstGeom prst="rect">
              <a:avLst/>
            </a:prstGeom>
            <a:noFill/>
            <a:ln w="9525">
              <a:noFill/>
              <a:miter lim="800000"/>
              <a:headEnd/>
              <a:tailEnd/>
            </a:ln>
          </p:spPr>
          <p:txBody>
            <a:bodyPr>
              <a:spAutoFit/>
            </a:bodyPr>
            <a:lstStyle/>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天津市</a:t>
              </a:r>
              <a:endParaRPr lang="en-US" altLang="zh-CN" sz="14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重大专项</a:t>
              </a:r>
            </a:p>
          </p:txBody>
        </p:sp>
      </p:grpSp>
      <p:grpSp>
        <p:nvGrpSpPr>
          <p:cNvPr id="18" name="组合 164"/>
          <p:cNvGrpSpPr>
            <a:grpSpLocks/>
          </p:cNvGrpSpPr>
          <p:nvPr/>
        </p:nvGrpSpPr>
        <p:grpSpPr bwMode="auto">
          <a:xfrm>
            <a:off x="5688013" y="2438400"/>
            <a:ext cx="1169987" cy="3006725"/>
            <a:chOff x="4781312" y="2497137"/>
            <a:chExt cx="1170710" cy="3005863"/>
          </a:xfrm>
        </p:grpSpPr>
        <p:sp>
          <p:nvSpPr>
            <p:cNvPr id="104" name="AutoShape 8"/>
            <p:cNvSpPr>
              <a:spLocks noChangeAspect="1" noChangeArrowheads="1"/>
            </p:cNvSpPr>
            <p:nvPr/>
          </p:nvSpPr>
          <p:spPr bwMode="gray">
            <a:xfrm>
              <a:off x="4981461" y="2497137"/>
              <a:ext cx="679870" cy="849070"/>
            </a:xfrm>
            <a:prstGeom prst="can">
              <a:avLst>
                <a:gd name="adj" fmla="val 21434"/>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65" name="Text Box 14"/>
            <p:cNvSpPr txBox="1">
              <a:spLocks noChangeArrowheads="1"/>
            </p:cNvSpPr>
            <p:nvPr/>
          </p:nvSpPr>
          <p:spPr bwMode="gray">
            <a:xfrm>
              <a:off x="4808870" y="3418733"/>
              <a:ext cx="1066941" cy="1423357"/>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基于网络侧数据的用户特征提取与新业务受众预测研究</a:t>
              </a:r>
              <a:endParaRPr lang="en-US" altLang="zh-CN" sz="1600" b="1">
                <a:latin typeface="华文新魏" pitchFamily="2" charset="-122"/>
                <a:ea typeface="华文新魏" pitchFamily="2" charset="-122"/>
              </a:endParaRPr>
            </a:p>
          </p:txBody>
        </p:sp>
        <p:sp>
          <p:nvSpPr>
            <p:cNvPr id="14366" name="Text Box 16"/>
            <p:cNvSpPr txBox="1">
              <a:spLocks noChangeArrowheads="1"/>
            </p:cNvSpPr>
            <p:nvPr/>
          </p:nvSpPr>
          <p:spPr bwMode="gray">
            <a:xfrm>
              <a:off x="4781312" y="4829112"/>
              <a:ext cx="1170710" cy="673888"/>
            </a:xfrm>
            <a:prstGeom prst="rect">
              <a:avLst/>
            </a:prstGeom>
            <a:noFill/>
            <a:ln w="9525">
              <a:noFill/>
              <a:miter lim="800000"/>
              <a:headEnd/>
              <a:tailEnd/>
            </a:ln>
          </p:spPr>
          <p:txBody>
            <a:bodyPr>
              <a:spAutoFit/>
            </a:bodyPr>
            <a:lstStyle/>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教育部</a:t>
              </a:r>
              <a:r>
                <a:rPr lang="en-US" altLang="zh-CN" sz="1400" b="1">
                  <a:solidFill>
                    <a:srgbClr val="FF3300"/>
                  </a:solidFill>
                  <a:latin typeface="华文新魏" pitchFamily="2" charset="-122"/>
                  <a:ea typeface="华文新魏" pitchFamily="2" charset="-122"/>
                </a:rPr>
                <a:t>-</a:t>
              </a:r>
              <a:r>
                <a:rPr lang="zh-CN" altLang="en-US" sz="1400" b="1">
                  <a:solidFill>
                    <a:srgbClr val="FF3300"/>
                  </a:solidFill>
                  <a:latin typeface="华文新魏" pitchFamily="2" charset="-122"/>
                  <a:ea typeface="华文新魏" pitchFamily="2" charset="-122"/>
                </a:rPr>
                <a:t>中国移动科研基金项目</a:t>
              </a:r>
            </a:p>
          </p:txBody>
        </p:sp>
      </p:grpSp>
      <p:sp>
        <p:nvSpPr>
          <p:cNvPr id="74" name="AutoShape 5"/>
          <p:cNvSpPr>
            <a:spLocks noChangeArrowheads="1"/>
          </p:cNvSpPr>
          <p:nvPr/>
        </p:nvSpPr>
        <p:spPr bwMode="gray">
          <a:xfrm>
            <a:off x="2543175" y="2073275"/>
            <a:ext cx="176213" cy="288925"/>
          </a:xfrm>
          <a:prstGeom prst="can">
            <a:avLst>
              <a:gd name="adj" fmla="val 39796"/>
            </a:avLst>
          </a:prstGeom>
          <a:gradFill rotWithShape="1">
            <a:gsLst>
              <a:gs pos="0">
                <a:schemeClr val="accent2"/>
              </a:gs>
              <a:gs pos="50000">
                <a:schemeClr val="accent2">
                  <a:gamma/>
                  <a:tint val="35686"/>
                  <a:invGamma/>
                </a:schemeClr>
              </a:gs>
              <a:gs pos="100000">
                <a:schemeClr val="accent2"/>
              </a:gs>
            </a:gsLst>
            <a:lin ang="0" scaled="1"/>
          </a:gradFill>
          <a:ln w="9525">
            <a:noFill/>
            <a:round/>
            <a:headEnd/>
            <a:tailEnd/>
          </a:ln>
          <a:effectLst/>
        </p:spPr>
        <p:txBody>
          <a:bodyPr wrap="none" anchor="ctr"/>
          <a:lstStyle/>
          <a:p>
            <a:pPr eaLnBrk="0" hangingPunct="0">
              <a:lnSpc>
                <a:spcPct val="90000"/>
              </a:lnSpc>
              <a:spcBef>
                <a:spcPct val="20000"/>
              </a:spcBef>
              <a:buSzPct val="80000"/>
              <a:buFontTx/>
              <a:buChar char="•"/>
              <a:defRPr/>
            </a:pPr>
            <a:endParaRPr lang="zh-CN" altLang="en-US" b="1">
              <a:latin typeface="华文新魏"/>
              <a:ea typeface="华文新魏"/>
              <a:cs typeface="华文新魏"/>
            </a:endParaRPr>
          </a:p>
        </p:txBody>
      </p:sp>
      <p:sp>
        <p:nvSpPr>
          <p:cNvPr id="14357" name="Text Box 14"/>
          <p:cNvSpPr txBox="1">
            <a:spLocks noChangeArrowheads="1"/>
          </p:cNvSpPr>
          <p:nvPr/>
        </p:nvSpPr>
        <p:spPr bwMode="gray">
          <a:xfrm>
            <a:off x="4894263" y="3676650"/>
            <a:ext cx="828675" cy="1422400"/>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云数据模式抽取与智能检索关键技术研究</a:t>
            </a:r>
            <a:endParaRPr lang="en-US" altLang="zh-CN" sz="1600" b="1">
              <a:latin typeface="华文新魏" pitchFamily="2" charset="-122"/>
              <a:ea typeface="华文新魏" pitchFamily="2" charset="-122"/>
            </a:endParaRPr>
          </a:p>
        </p:txBody>
      </p:sp>
      <p:sp>
        <p:nvSpPr>
          <p:cNvPr id="14358" name="Text Box 16"/>
          <p:cNvSpPr txBox="1">
            <a:spLocks noChangeArrowheads="1"/>
          </p:cNvSpPr>
          <p:nvPr/>
        </p:nvSpPr>
        <p:spPr bwMode="gray">
          <a:xfrm>
            <a:off x="4865688" y="4999038"/>
            <a:ext cx="920750" cy="1103312"/>
          </a:xfrm>
          <a:prstGeom prst="rect">
            <a:avLst/>
          </a:prstGeom>
          <a:noFill/>
          <a:ln w="9525">
            <a:noFill/>
            <a:miter lim="800000"/>
            <a:headEnd/>
            <a:tailEnd/>
          </a:ln>
        </p:spPr>
        <p:txBody>
          <a:bodyPr>
            <a:spAutoFit/>
          </a:bodyPr>
          <a:lstStyle/>
          <a:p>
            <a:pPr algn="ctr" eaLnBrk="0" hangingPunct="0">
              <a:lnSpc>
                <a:spcPct val="90000"/>
              </a:lnSpc>
              <a:buSzPct val="80000"/>
            </a:pPr>
            <a:r>
              <a:rPr lang="zh-CN" altLang="en-US" sz="1300" b="1">
                <a:solidFill>
                  <a:srgbClr val="FF3300"/>
                </a:solidFill>
                <a:latin typeface="华文新魏" pitchFamily="2" charset="-122"/>
                <a:ea typeface="华文新魏" pitchFamily="2" charset="-122"/>
              </a:rPr>
              <a:t>天津市</a:t>
            </a:r>
            <a:endParaRPr lang="en-US" altLang="zh-CN" sz="13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300" b="1">
                <a:solidFill>
                  <a:srgbClr val="FF3300"/>
                </a:solidFill>
                <a:latin typeface="华文新魏" pitchFamily="2" charset="-122"/>
                <a:ea typeface="华文新魏" pitchFamily="2" charset="-122"/>
              </a:rPr>
              <a:t>科技支撑计划重点</a:t>
            </a:r>
            <a:endParaRPr lang="en-US" altLang="zh-CN" sz="1300" b="1">
              <a:solidFill>
                <a:srgbClr val="FF3300"/>
              </a:solidFill>
              <a:latin typeface="华文新魏" pitchFamily="2" charset="-122"/>
              <a:ea typeface="华文新魏" pitchFamily="2" charset="-122"/>
            </a:endParaRPr>
          </a:p>
          <a:p>
            <a:pPr algn="ctr" eaLnBrk="0" hangingPunct="0">
              <a:lnSpc>
                <a:spcPct val="90000"/>
              </a:lnSpc>
              <a:buSzPct val="80000"/>
            </a:pPr>
            <a:endParaRPr lang="en-US" altLang="zh-CN" sz="7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300" b="1">
                <a:solidFill>
                  <a:srgbClr val="FF3300"/>
                </a:solidFill>
                <a:latin typeface="华文新魏" pitchFamily="2" charset="-122"/>
                <a:ea typeface="华文新魏" pitchFamily="2" charset="-122"/>
              </a:rPr>
              <a:t>天津市</a:t>
            </a:r>
            <a:endParaRPr lang="en-US" altLang="zh-CN" sz="13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300" b="1">
                <a:solidFill>
                  <a:srgbClr val="FF3300"/>
                </a:solidFill>
                <a:latin typeface="华文新魏" pitchFamily="2" charset="-122"/>
                <a:ea typeface="华文新魏" pitchFamily="2" charset="-122"/>
              </a:rPr>
              <a:t>自然基金</a:t>
            </a:r>
          </a:p>
        </p:txBody>
      </p:sp>
      <p:sp>
        <p:nvSpPr>
          <p:cNvPr id="14359" name="Text Box 14"/>
          <p:cNvSpPr txBox="1">
            <a:spLocks noChangeArrowheads="1"/>
          </p:cNvSpPr>
          <p:nvPr/>
        </p:nvSpPr>
        <p:spPr bwMode="gray">
          <a:xfrm>
            <a:off x="6765925" y="3159125"/>
            <a:ext cx="1066800" cy="977900"/>
          </a:xfrm>
          <a:prstGeom prst="rect">
            <a:avLst/>
          </a:prstGeom>
          <a:noFill/>
          <a:ln w="9525">
            <a:noFill/>
            <a:miter lim="800000"/>
            <a:headEnd/>
            <a:tailEnd/>
          </a:ln>
        </p:spPr>
        <p:txBody>
          <a:bodyPr>
            <a:spAutoFit/>
          </a:bodyPr>
          <a:lstStyle/>
          <a:p>
            <a:pPr algn="ctr" eaLnBrk="0" hangingPunct="0">
              <a:lnSpc>
                <a:spcPct val="90000"/>
              </a:lnSpc>
              <a:spcBef>
                <a:spcPct val="50000"/>
              </a:spcBef>
              <a:buSzPct val="80000"/>
            </a:pPr>
            <a:r>
              <a:rPr lang="zh-CN" altLang="en-US" sz="1600" b="1">
                <a:latin typeface="华文新魏" pitchFamily="2" charset="-122"/>
                <a:ea typeface="华文新魏" pitchFamily="2" charset="-122"/>
              </a:rPr>
              <a:t>大规模属性图数据搜索关键技术研究</a:t>
            </a:r>
            <a:endParaRPr lang="en-US" altLang="zh-CN" sz="1600" b="1">
              <a:latin typeface="华文新魏" pitchFamily="2" charset="-122"/>
              <a:ea typeface="华文新魏" pitchFamily="2" charset="-122"/>
            </a:endParaRPr>
          </a:p>
        </p:txBody>
      </p:sp>
      <p:sp>
        <p:nvSpPr>
          <p:cNvPr id="14360" name="Text Box 16"/>
          <p:cNvSpPr txBox="1">
            <a:spLocks noChangeArrowheads="1"/>
          </p:cNvSpPr>
          <p:nvPr/>
        </p:nvSpPr>
        <p:spPr bwMode="gray">
          <a:xfrm>
            <a:off x="6661150" y="4119563"/>
            <a:ext cx="1323975" cy="965200"/>
          </a:xfrm>
          <a:prstGeom prst="rect">
            <a:avLst/>
          </a:prstGeom>
          <a:noFill/>
          <a:ln w="9525">
            <a:noFill/>
            <a:miter lim="800000"/>
            <a:headEnd/>
            <a:tailEnd/>
          </a:ln>
        </p:spPr>
        <p:txBody>
          <a:bodyPr>
            <a:spAutoFit/>
          </a:bodyPr>
          <a:lstStyle/>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天津市</a:t>
            </a:r>
            <a:endParaRPr lang="en-US" altLang="zh-CN" sz="14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自然基金</a:t>
            </a:r>
            <a:endParaRPr lang="en-US" altLang="zh-CN" sz="1400" b="1">
              <a:solidFill>
                <a:srgbClr val="FF3300"/>
              </a:solidFill>
              <a:latin typeface="华文新魏" pitchFamily="2" charset="-122"/>
              <a:ea typeface="华文新魏" pitchFamily="2" charset="-122"/>
            </a:endParaRPr>
          </a:p>
          <a:p>
            <a:pPr algn="ctr" eaLnBrk="0" hangingPunct="0">
              <a:lnSpc>
                <a:spcPct val="90000"/>
              </a:lnSpc>
              <a:buSzPct val="80000"/>
            </a:pPr>
            <a:endParaRPr lang="en-US" altLang="zh-CN" sz="7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教育部</a:t>
            </a:r>
            <a:endParaRPr lang="en-US" altLang="zh-CN" sz="1400" b="1">
              <a:solidFill>
                <a:srgbClr val="FF3300"/>
              </a:solidFill>
              <a:latin typeface="华文新魏" pitchFamily="2" charset="-122"/>
              <a:ea typeface="华文新魏" pitchFamily="2" charset="-122"/>
            </a:endParaRPr>
          </a:p>
          <a:p>
            <a:pPr algn="ctr" eaLnBrk="0" hangingPunct="0">
              <a:lnSpc>
                <a:spcPct val="90000"/>
              </a:lnSpc>
              <a:buSzPct val="80000"/>
            </a:pPr>
            <a:r>
              <a:rPr lang="zh-CN" altLang="en-US" sz="1400" b="1">
                <a:solidFill>
                  <a:srgbClr val="FF3300"/>
                </a:solidFill>
                <a:latin typeface="华文新魏" pitchFamily="2" charset="-122"/>
                <a:ea typeface="华文新魏" pitchFamily="2" charset="-122"/>
              </a:rPr>
              <a:t>博士点</a:t>
            </a:r>
          </a:p>
        </p:txBody>
      </p:sp>
      <p:sp>
        <p:nvSpPr>
          <p:cNvPr id="14361" name="Text Box 16"/>
          <p:cNvSpPr txBox="1">
            <a:spLocks noChangeArrowheads="1"/>
          </p:cNvSpPr>
          <p:nvPr/>
        </p:nvSpPr>
        <p:spPr bwMode="gray">
          <a:xfrm>
            <a:off x="5851525" y="1058863"/>
            <a:ext cx="981075" cy="481012"/>
          </a:xfrm>
          <a:prstGeom prst="rect">
            <a:avLst/>
          </a:prstGeom>
          <a:noFill/>
          <a:ln w="9525">
            <a:noFill/>
            <a:miter lim="800000"/>
            <a:headEnd/>
            <a:tailEnd/>
          </a:ln>
        </p:spPr>
        <p:txBody>
          <a:bodyPr>
            <a:spAutoFit/>
          </a:bodyPr>
          <a:lstStyle/>
          <a:p>
            <a:pPr eaLnBrk="0" hangingPunct="0">
              <a:lnSpc>
                <a:spcPct val="90000"/>
              </a:lnSpc>
              <a:spcBef>
                <a:spcPct val="50000"/>
              </a:spcBef>
              <a:buSzPct val="80000"/>
            </a:pPr>
            <a:r>
              <a:rPr lang="zh-CN" altLang="en-US" sz="1400" b="1">
                <a:solidFill>
                  <a:srgbClr val="FF3300"/>
                </a:solidFill>
                <a:latin typeface="华文新魏" pitchFamily="2" charset="-122"/>
                <a:ea typeface="华文新魏" pitchFamily="2" charset="-122"/>
              </a:rPr>
              <a:t>国家自然科学基金</a:t>
            </a:r>
          </a:p>
        </p:txBody>
      </p:sp>
      <p:sp>
        <p:nvSpPr>
          <p:cNvPr id="14362" name="Text Box 14"/>
          <p:cNvSpPr txBox="1">
            <a:spLocks noChangeArrowheads="1"/>
          </p:cNvSpPr>
          <p:nvPr/>
        </p:nvSpPr>
        <p:spPr bwMode="gray">
          <a:xfrm>
            <a:off x="5699125" y="1550988"/>
            <a:ext cx="1311275" cy="538162"/>
          </a:xfrm>
          <a:prstGeom prst="rect">
            <a:avLst/>
          </a:prstGeom>
          <a:noFill/>
          <a:ln w="9525">
            <a:noFill/>
            <a:miter lim="800000"/>
            <a:headEnd/>
            <a:tailEnd/>
          </a:ln>
        </p:spPr>
        <p:txBody>
          <a:bodyPr>
            <a:spAutoFit/>
          </a:bodyPr>
          <a:lstStyle/>
          <a:p>
            <a:pPr algn="ctr" eaLnBrk="0" hangingPunct="0">
              <a:lnSpc>
                <a:spcPct val="90000"/>
              </a:lnSpc>
              <a:buSzPct val="80000"/>
            </a:pPr>
            <a:r>
              <a:rPr lang="en-US" altLang="zh-CN" sz="1600" b="1">
                <a:ea typeface="华文新魏" pitchFamily="2" charset="-122"/>
                <a:cs typeface="Times New Roman" pitchFamily="18" charset="0"/>
              </a:rPr>
              <a:t>1. </a:t>
            </a:r>
            <a:r>
              <a:rPr lang="zh-CN" altLang="en-US" sz="1600" b="1">
                <a:ea typeface="华文新魏" pitchFamily="2" charset="-122"/>
                <a:cs typeface="Times New Roman" pitchFamily="18" charset="0"/>
              </a:rPr>
              <a:t>情感分析</a:t>
            </a:r>
            <a:endParaRPr lang="en-US" altLang="zh-CN" sz="1600" b="1">
              <a:ea typeface="华文新魏" pitchFamily="2" charset="-122"/>
              <a:cs typeface="Times New Roman" pitchFamily="18" charset="0"/>
            </a:endParaRPr>
          </a:p>
          <a:p>
            <a:pPr algn="ctr" eaLnBrk="0" hangingPunct="0">
              <a:lnSpc>
                <a:spcPct val="90000"/>
              </a:lnSpc>
              <a:buSzPct val="80000"/>
            </a:pPr>
            <a:r>
              <a:rPr lang="en-US" altLang="zh-CN" sz="1600" b="1">
                <a:ea typeface="华文新魏" pitchFamily="2" charset="-122"/>
                <a:cs typeface="Times New Roman" pitchFamily="18" charset="0"/>
              </a:rPr>
              <a:t>2. </a:t>
            </a:r>
            <a:r>
              <a:rPr lang="zh-CN" altLang="en-US" sz="1600" b="1">
                <a:ea typeface="华文新魏" pitchFamily="2" charset="-122"/>
                <a:cs typeface="Times New Roman" pitchFamily="18" charset="0"/>
              </a:rPr>
              <a:t>微博推荐</a:t>
            </a:r>
            <a:endParaRPr lang="en-US" altLang="zh-CN" sz="1600" b="1">
              <a:ea typeface="华文新魏" pitchFamily="2" charset="-122"/>
              <a:cs typeface="Times New Roman" pitchFamily="18" charset="0"/>
            </a:endParaRPr>
          </a:p>
        </p:txBody>
      </p:sp>
      <p:sp>
        <p:nvSpPr>
          <p:cNvPr id="14363" name="Text Box 14"/>
          <p:cNvSpPr txBox="1">
            <a:spLocks noChangeArrowheads="1"/>
          </p:cNvSpPr>
          <p:nvPr/>
        </p:nvSpPr>
        <p:spPr bwMode="gray">
          <a:xfrm>
            <a:off x="6946900" y="1322388"/>
            <a:ext cx="1663700" cy="538162"/>
          </a:xfrm>
          <a:prstGeom prst="rect">
            <a:avLst/>
          </a:prstGeom>
          <a:noFill/>
          <a:ln w="9525">
            <a:noFill/>
            <a:miter lim="800000"/>
            <a:headEnd/>
            <a:tailEnd/>
          </a:ln>
        </p:spPr>
        <p:txBody>
          <a:bodyPr>
            <a:spAutoFit/>
          </a:bodyPr>
          <a:lstStyle/>
          <a:p>
            <a:pPr algn="just" eaLnBrk="0" hangingPunct="0">
              <a:lnSpc>
                <a:spcPct val="90000"/>
              </a:lnSpc>
              <a:buSzPct val="80000"/>
            </a:pPr>
            <a:r>
              <a:rPr lang="en-US" altLang="zh-CN" sz="1600" b="1">
                <a:ea typeface="华文新魏" pitchFamily="2" charset="-122"/>
                <a:cs typeface="Times New Roman" pitchFamily="18" charset="0"/>
              </a:rPr>
              <a:t>1. </a:t>
            </a:r>
            <a:r>
              <a:rPr lang="zh-CN" altLang="en-US" sz="1600" b="1">
                <a:ea typeface="华文新魏" pitchFamily="2" charset="-122"/>
                <a:cs typeface="Times New Roman" pitchFamily="18" charset="0"/>
              </a:rPr>
              <a:t>语义大数据</a:t>
            </a:r>
            <a:endParaRPr lang="en-US" altLang="zh-CN" sz="1600" b="1">
              <a:ea typeface="华文新魏" pitchFamily="2" charset="-122"/>
              <a:cs typeface="Times New Roman" pitchFamily="18" charset="0"/>
            </a:endParaRPr>
          </a:p>
          <a:p>
            <a:pPr algn="just" eaLnBrk="0" hangingPunct="0">
              <a:lnSpc>
                <a:spcPct val="90000"/>
              </a:lnSpc>
              <a:buSzPct val="80000"/>
            </a:pPr>
            <a:r>
              <a:rPr lang="en-US" altLang="zh-CN" sz="1600" b="1">
                <a:ea typeface="华文新魏" pitchFamily="2" charset="-122"/>
                <a:cs typeface="Times New Roman" pitchFamily="18" charset="0"/>
              </a:rPr>
              <a:t>2. </a:t>
            </a:r>
            <a:r>
              <a:rPr lang="zh-CN" altLang="en-US" sz="1600" b="1">
                <a:ea typeface="华文新魏" pitchFamily="2" charset="-122"/>
                <a:cs typeface="Times New Roman" pitchFamily="18" charset="0"/>
              </a:rPr>
              <a:t>知识体系结构</a:t>
            </a:r>
            <a:endParaRPr lang="en-US" altLang="zh-CN" sz="1600" b="1">
              <a:ea typeface="华文新魏" pitchFamily="2" charset="-122"/>
              <a:cs typeface="Times New Roman"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childTnLst>
                                </p:cTn>
                              </p:par>
                              <p:par>
                                <p:cTn id="35" presetID="22" presetClass="entr" presetSubtype="4" fill="hold" nodeType="withEffect">
                                  <p:stCondLst>
                                    <p:cond delay="0"/>
                                  </p:stCondLst>
                                  <p:childTnLst>
                                    <p:set>
                                      <p:cBhvr>
                                        <p:cTn id="36" dur="1" fill="hold">
                                          <p:stCondLst>
                                            <p:cond delay="0"/>
                                          </p:stCondLst>
                                        </p:cTn>
                                        <p:tgtEl>
                                          <p:spTgt spid="74754"/>
                                        </p:tgtEl>
                                        <p:attrNameLst>
                                          <p:attrName>style.visibility</p:attrName>
                                        </p:attrNameLst>
                                      </p:cBhvr>
                                      <p:to>
                                        <p:strVal val="visible"/>
                                      </p:to>
                                    </p:set>
                                    <p:animEffect transition="in" filter="wipe(down)">
                                      <p:cBhvr>
                                        <p:cTn id="37" dur="1000"/>
                                        <p:tgtEl>
                                          <p:spTgt spid="74754"/>
                                        </p:tgtEl>
                                      </p:cBhvr>
                                    </p:animEffect>
                                  </p:childTnLst>
                                </p:cTn>
                              </p:par>
                              <p:par>
                                <p:cTn id="38" presetID="42"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1000"/>
                                        <p:tgtEl>
                                          <p:spTgt spid="85"/>
                                        </p:tgtEl>
                                      </p:cBhvr>
                                    </p:animEffect>
                                    <p:anim calcmode="lin" valueType="num">
                                      <p:cBhvr>
                                        <p:cTn id="41" dur="1000" fill="hold"/>
                                        <p:tgtEl>
                                          <p:spTgt spid="85"/>
                                        </p:tgtEl>
                                        <p:attrNameLst>
                                          <p:attrName>ppt_x</p:attrName>
                                        </p:attrNameLst>
                                      </p:cBhvr>
                                      <p:tavLst>
                                        <p:tav tm="0">
                                          <p:val>
                                            <p:strVal val="#ppt_x"/>
                                          </p:val>
                                        </p:tav>
                                        <p:tav tm="100000">
                                          <p:val>
                                            <p:strVal val="#ppt_x"/>
                                          </p:val>
                                        </p:tav>
                                      </p:tavLst>
                                    </p:anim>
                                    <p:anim calcmode="lin" valueType="num">
                                      <p:cBhvr>
                                        <p:cTn id="42" dur="1000" fill="hold"/>
                                        <p:tgtEl>
                                          <p:spTgt spid="85"/>
                                        </p:tgtEl>
                                        <p:attrNameLst>
                                          <p:attrName>ppt_y</p:attrName>
                                        </p:attrNameLst>
                                      </p:cBhvr>
                                      <p:tavLst>
                                        <p:tav tm="0">
                                          <p:val>
                                            <p:strVal val="#ppt_y+.1"/>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79388" y="71438"/>
            <a:ext cx="5821362" cy="842962"/>
          </a:xfrm>
        </p:spPr>
        <p:txBody>
          <a:bodyPr/>
          <a:lstStyle/>
          <a:p>
            <a:r>
              <a:rPr lang="zh-CN" altLang="en-US" smtClean="0">
                <a:latin typeface="华文新魏" pitchFamily="2" charset="-122"/>
                <a:ea typeface="华文新魏" pitchFamily="2" charset="-122"/>
                <a:cs typeface="黑体" pitchFamily="49" charset="-122"/>
              </a:rPr>
              <a:t>科研项目</a:t>
            </a:r>
          </a:p>
        </p:txBody>
      </p:sp>
      <p:grpSp>
        <p:nvGrpSpPr>
          <p:cNvPr id="3076" name="组合 2"/>
          <p:cNvGrpSpPr>
            <a:grpSpLocks/>
          </p:cNvGrpSpPr>
          <p:nvPr/>
        </p:nvGrpSpPr>
        <p:grpSpPr bwMode="auto">
          <a:xfrm>
            <a:off x="2535238" y="2824163"/>
            <a:ext cx="4094162" cy="3881437"/>
            <a:chOff x="2162932" y="1600200"/>
            <a:chExt cx="4418013" cy="4251325"/>
          </a:xfrm>
        </p:grpSpPr>
        <p:sp>
          <p:nvSpPr>
            <p:cNvPr id="3135" name="Oval 3"/>
            <p:cNvSpPr>
              <a:spLocks noChangeArrowheads="1"/>
            </p:cNvSpPr>
            <p:nvPr/>
          </p:nvSpPr>
          <p:spPr bwMode="gray">
            <a:xfrm>
              <a:off x="2486782" y="1970088"/>
              <a:ext cx="3956050" cy="3881437"/>
            </a:xfrm>
            <a:prstGeom prst="ellipse">
              <a:avLst/>
            </a:prstGeom>
            <a:noFill/>
            <a:ln w="12700">
              <a:solidFill>
                <a:schemeClr val="bg2"/>
              </a:solidFill>
              <a:prstDash val="sysDot"/>
              <a:round/>
              <a:headEnd/>
              <a:tailEnd/>
            </a:ln>
          </p:spPr>
          <p:txBody>
            <a:bodyPr wrap="none" anchor="ctr"/>
            <a:lstStyle/>
            <a:p>
              <a:endParaRPr lang="zh-CN" altLang="en-US"/>
            </a:p>
          </p:txBody>
        </p:sp>
        <p:sp>
          <p:nvSpPr>
            <p:cNvPr id="3136" name="Oval 4"/>
            <p:cNvSpPr>
              <a:spLocks noChangeArrowheads="1"/>
            </p:cNvSpPr>
            <p:nvPr/>
          </p:nvSpPr>
          <p:spPr bwMode="gray">
            <a:xfrm>
              <a:off x="2704270" y="2176463"/>
              <a:ext cx="3490912" cy="3490912"/>
            </a:xfrm>
            <a:prstGeom prst="ellipse">
              <a:avLst/>
            </a:prstGeom>
            <a:noFill/>
            <a:ln w="12700">
              <a:solidFill>
                <a:schemeClr val="bg2"/>
              </a:solidFill>
              <a:prstDash val="sysDot"/>
              <a:round/>
              <a:headEnd/>
              <a:tailEnd/>
            </a:ln>
          </p:spPr>
          <p:txBody>
            <a:bodyPr wrap="none" anchor="ctr"/>
            <a:lstStyle/>
            <a:p>
              <a:endParaRPr lang="zh-CN" altLang="en-US"/>
            </a:p>
          </p:txBody>
        </p:sp>
        <p:sp>
          <p:nvSpPr>
            <p:cNvPr id="3137" name="Oval 5"/>
            <p:cNvSpPr>
              <a:spLocks noChangeArrowheads="1"/>
            </p:cNvSpPr>
            <p:nvPr/>
          </p:nvSpPr>
          <p:spPr bwMode="gray">
            <a:xfrm>
              <a:off x="2920170" y="2503488"/>
              <a:ext cx="2973387" cy="2973387"/>
            </a:xfrm>
            <a:prstGeom prst="ellipse">
              <a:avLst/>
            </a:prstGeom>
            <a:noFill/>
            <a:ln w="12700">
              <a:solidFill>
                <a:schemeClr val="bg2"/>
              </a:solidFill>
              <a:prstDash val="sysDot"/>
              <a:round/>
              <a:headEnd/>
              <a:tailEnd/>
            </a:ln>
          </p:spPr>
          <p:txBody>
            <a:bodyPr wrap="none" anchor="ctr"/>
            <a:lstStyle/>
            <a:p>
              <a:endParaRPr lang="zh-CN" altLang="en-US"/>
            </a:p>
          </p:txBody>
        </p:sp>
        <p:sp>
          <p:nvSpPr>
            <p:cNvPr id="3138" name="AutoShape 6"/>
            <p:cNvSpPr>
              <a:spLocks noChangeArrowheads="1"/>
            </p:cNvSpPr>
            <p:nvPr/>
          </p:nvSpPr>
          <p:spPr bwMode="gray">
            <a:xfrm rot="9044363">
              <a:off x="2162932" y="3802063"/>
              <a:ext cx="1871663" cy="1855787"/>
            </a:xfrm>
            <a:prstGeom prst="chevron">
              <a:avLst>
                <a:gd name="adj" fmla="val 28655"/>
              </a:avLst>
            </a:prstGeom>
            <a:solidFill>
              <a:srgbClr val="99CC00"/>
            </a:solidFill>
            <a:ln w="9525">
              <a:miter lim="800000"/>
              <a:headEnd/>
              <a:tailEnd/>
            </a:ln>
            <a:scene3d>
              <a:camera prst="legacyObliqueTopRight"/>
              <a:lightRig rig="legacyFlat3" dir="b"/>
            </a:scene3d>
            <a:sp3d extrusionH="163500" prstMaterial="legacyMatte">
              <a:bevelT w="13500" h="13500" prst="angle"/>
              <a:bevelB w="13500" h="13500" prst="angle"/>
              <a:extrusionClr>
                <a:schemeClr val="accent2"/>
              </a:extrusionClr>
            </a:sp3d>
          </p:spPr>
          <p:txBody>
            <a:bodyPr wrap="none" anchor="ctr">
              <a:flatTx/>
            </a:bodyPr>
            <a:lstStyle/>
            <a:p>
              <a:endParaRPr lang="zh-CN" altLang="en-US"/>
            </a:p>
          </p:txBody>
        </p:sp>
        <p:sp>
          <p:nvSpPr>
            <p:cNvPr id="3139" name="AutoShape 7"/>
            <p:cNvSpPr>
              <a:spLocks noChangeArrowheads="1"/>
            </p:cNvSpPr>
            <p:nvPr/>
          </p:nvSpPr>
          <p:spPr bwMode="gray">
            <a:xfrm rot="-5400000">
              <a:off x="3440869" y="1608138"/>
              <a:ext cx="1871663" cy="1855788"/>
            </a:xfrm>
            <a:prstGeom prst="chevron">
              <a:avLst>
                <a:gd name="adj" fmla="val 28655"/>
              </a:avLst>
            </a:prstGeom>
            <a:solidFill>
              <a:schemeClr val="accent1"/>
            </a:solidFill>
            <a:ln w="9525">
              <a:miter lim="800000"/>
              <a:headEnd/>
              <a:tailEnd/>
            </a:ln>
            <a:scene3d>
              <a:camera prst="legacyObliqueTopRight"/>
              <a:lightRig rig="legacyFlat3" dir="b"/>
            </a:scene3d>
            <a:sp3d extrusionH="163500" prstMaterial="legacyPlastic">
              <a:bevelT w="13500" h="13500" prst="angle"/>
              <a:bevelB w="13500" h="13500" prst="angle"/>
              <a:extrusionClr>
                <a:schemeClr val="accent1"/>
              </a:extrusionClr>
            </a:sp3d>
          </p:spPr>
          <p:txBody>
            <a:bodyPr wrap="none" anchor="ctr">
              <a:flatTx/>
            </a:bodyPr>
            <a:lstStyle/>
            <a:p>
              <a:endParaRPr lang="zh-CN" altLang="en-US"/>
            </a:p>
          </p:txBody>
        </p:sp>
        <p:sp>
          <p:nvSpPr>
            <p:cNvPr id="3140" name="AutoShape 8"/>
            <p:cNvSpPr>
              <a:spLocks noChangeArrowheads="1"/>
            </p:cNvSpPr>
            <p:nvPr/>
          </p:nvSpPr>
          <p:spPr bwMode="gray">
            <a:xfrm rot="1788254">
              <a:off x="4709282" y="3814763"/>
              <a:ext cx="1871663" cy="1855787"/>
            </a:xfrm>
            <a:prstGeom prst="chevron">
              <a:avLst>
                <a:gd name="adj" fmla="val 28655"/>
              </a:avLst>
            </a:prstGeom>
            <a:solidFill>
              <a:schemeClr val="hlink"/>
            </a:solidFill>
            <a:ln w="9525">
              <a:miter lim="800000"/>
              <a:headEnd/>
              <a:tailEnd/>
            </a:ln>
            <a:scene3d>
              <a:camera prst="legacyObliqueTopRight"/>
              <a:lightRig rig="legacyFlat3" dir="b"/>
            </a:scene3d>
            <a:sp3d extrusionH="1635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3141" name="Text Box 9"/>
            <p:cNvSpPr txBox="1">
              <a:spLocks noChangeArrowheads="1"/>
            </p:cNvSpPr>
            <p:nvPr/>
          </p:nvSpPr>
          <p:spPr bwMode="gray">
            <a:xfrm>
              <a:off x="3448807" y="3527706"/>
              <a:ext cx="1855788" cy="910188"/>
            </a:xfrm>
            <a:prstGeom prst="rect">
              <a:avLst/>
            </a:prstGeom>
            <a:noFill/>
            <a:ln w="9525">
              <a:noFill/>
              <a:miter lim="800000"/>
              <a:headEnd/>
              <a:tailEnd/>
            </a:ln>
          </p:spPr>
          <p:txBody>
            <a:bodyPr>
              <a:spAutoFit/>
            </a:bodyPr>
            <a:lstStyle/>
            <a:p>
              <a:pPr algn="ctr" eaLnBrk="0" hangingPunct="0"/>
              <a:r>
                <a:rPr lang="zh-CN" altLang="en-US" sz="2400">
                  <a:solidFill>
                    <a:srgbClr val="1C1C1C"/>
                  </a:solidFill>
                  <a:latin typeface="华文新魏" pitchFamily="2" charset="-122"/>
                  <a:ea typeface="华文新魏" pitchFamily="2" charset="-122"/>
                </a:rPr>
                <a:t>科研</a:t>
              </a:r>
              <a:endParaRPr lang="en-US" altLang="zh-CN" sz="2400">
                <a:solidFill>
                  <a:srgbClr val="1C1C1C"/>
                </a:solidFill>
                <a:latin typeface="华文新魏" pitchFamily="2" charset="-122"/>
                <a:ea typeface="华文新魏" pitchFamily="2" charset="-122"/>
              </a:endParaRPr>
            </a:p>
            <a:p>
              <a:pPr algn="ctr" eaLnBrk="0" hangingPunct="0"/>
              <a:r>
                <a:rPr lang="zh-CN" altLang="en-US" sz="2400">
                  <a:solidFill>
                    <a:srgbClr val="1C1C1C"/>
                  </a:solidFill>
                  <a:latin typeface="华文新魏" pitchFamily="2" charset="-122"/>
                  <a:ea typeface="华文新魏" pitchFamily="2" charset="-122"/>
                </a:rPr>
                <a:t>项目</a:t>
              </a:r>
              <a:endParaRPr lang="en-US" altLang="zh-CN" sz="2400">
                <a:solidFill>
                  <a:srgbClr val="1C1C1C"/>
                </a:solidFill>
                <a:latin typeface="华文新魏" pitchFamily="2" charset="-122"/>
                <a:ea typeface="华文新魏" pitchFamily="2" charset="-122"/>
              </a:endParaRPr>
            </a:p>
          </p:txBody>
        </p:sp>
        <p:sp>
          <p:nvSpPr>
            <p:cNvPr id="3142" name="Rectangle 10"/>
            <p:cNvSpPr>
              <a:spLocks noChangeArrowheads="1"/>
            </p:cNvSpPr>
            <p:nvPr/>
          </p:nvSpPr>
          <p:spPr bwMode="gray">
            <a:xfrm>
              <a:off x="3351970" y="2196602"/>
              <a:ext cx="2043112" cy="461665"/>
            </a:xfrm>
            <a:prstGeom prst="rect">
              <a:avLst/>
            </a:prstGeom>
            <a:noFill/>
            <a:ln w="9525">
              <a:noFill/>
              <a:miter lim="800000"/>
              <a:headEnd/>
              <a:tailEnd/>
            </a:ln>
          </p:spPr>
          <p:txBody>
            <a:bodyPr>
              <a:spAutoFit/>
            </a:bodyPr>
            <a:lstStyle/>
            <a:p>
              <a:pPr algn="ctr" eaLnBrk="0" hangingPunct="0"/>
              <a:r>
                <a:rPr lang="zh-CN" altLang="en-US" sz="2400">
                  <a:solidFill>
                    <a:srgbClr val="FFFBFC"/>
                  </a:solidFill>
                  <a:latin typeface="华文新魏" pitchFamily="2" charset="-122"/>
                  <a:ea typeface="华文新魏" pitchFamily="2" charset="-122"/>
                </a:rPr>
                <a:t>数据库</a:t>
              </a:r>
              <a:endParaRPr lang="en-US" altLang="zh-CN" sz="2400">
                <a:solidFill>
                  <a:srgbClr val="FFFBFC"/>
                </a:solidFill>
                <a:latin typeface="华文新魏" pitchFamily="2" charset="-122"/>
                <a:ea typeface="华文新魏" pitchFamily="2" charset="-122"/>
              </a:endParaRPr>
            </a:p>
          </p:txBody>
        </p:sp>
        <p:sp>
          <p:nvSpPr>
            <p:cNvPr id="3143" name="Rectangle 11"/>
            <p:cNvSpPr>
              <a:spLocks noChangeArrowheads="1"/>
            </p:cNvSpPr>
            <p:nvPr/>
          </p:nvSpPr>
          <p:spPr bwMode="gray">
            <a:xfrm>
              <a:off x="2266519" y="4207570"/>
              <a:ext cx="1406525" cy="910188"/>
            </a:xfrm>
            <a:prstGeom prst="rect">
              <a:avLst/>
            </a:prstGeom>
            <a:noFill/>
            <a:ln w="9525">
              <a:noFill/>
              <a:miter lim="800000"/>
              <a:headEnd/>
              <a:tailEnd/>
            </a:ln>
          </p:spPr>
          <p:txBody>
            <a:bodyPr>
              <a:spAutoFit/>
            </a:bodyPr>
            <a:lstStyle/>
            <a:p>
              <a:pPr algn="ctr" eaLnBrk="0" hangingPunct="0"/>
              <a:r>
                <a:rPr lang="zh-CN" altLang="en-US" sz="2400">
                  <a:solidFill>
                    <a:srgbClr val="FFFBFC"/>
                  </a:solidFill>
                  <a:latin typeface="华文新魏" pitchFamily="2" charset="-122"/>
                  <a:ea typeface="华文新魏" pitchFamily="2" charset="-122"/>
                </a:rPr>
                <a:t>数据</a:t>
              </a:r>
              <a:endParaRPr lang="en-US" altLang="zh-CN" sz="2400">
                <a:solidFill>
                  <a:srgbClr val="FFFBFC"/>
                </a:solidFill>
                <a:latin typeface="华文新魏" pitchFamily="2" charset="-122"/>
                <a:ea typeface="华文新魏" pitchFamily="2" charset="-122"/>
              </a:endParaRPr>
            </a:p>
            <a:p>
              <a:pPr algn="ctr" eaLnBrk="0" hangingPunct="0"/>
              <a:r>
                <a:rPr lang="zh-CN" altLang="en-US" sz="2400">
                  <a:solidFill>
                    <a:srgbClr val="FFFBFC"/>
                  </a:solidFill>
                  <a:latin typeface="华文新魏" pitchFamily="2" charset="-122"/>
                  <a:ea typeface="华文新魏" pitchFamily="2" charset="-122"/>
                </a:rPr>
                <a:t>挖掘</a:t>
              </a:r>
              <a:endParaRPr lang="en-US" altLang="zh-CN" sz="2400">
                <a:solidFill>
                  <a:srgbClr val="FFFBFC"/>
                </a:solidFill>
                <a:latin typeface="华文新魏" pitchFamily="2" charset="-122"/>
                <a:ea typeface="华文新魏" pitchFamily="2" charset="-122"/>
              </a:endParaRPr>
            </a:p>
          </p:txBody>
        </p:sp>
        <p:sp>
          <p:nvSpPr>
            <p:cNvPr id="3144" name="Rectangle 12"/>
            <p:cNvSpPr>
              <a:spLocks noChangeArrowheads="1"/>
            </p:cNvSpPr>
            <p:nvPr/>
          </p:nvSpPr>
          <p:spPr bwMode="gray">
            <a:xfrm>
              <a:off x="5144480" y="4207570"/>
              <a:ext cx="1406525" cy="910188"/>
            </a:xfrm>
            <a:prstGeom prst="rect">
              <a:avLst/>
            </a:prstGeom>
            <a:noFill/>
            <a:ln w="9525">
              <a:noFill/>
              <a:miter lim="800000"/>
              <a:headEnd/>
              <a:tailEnd/>
            </a:ln>
          </p:spPr>
          <p:txBody>
            <a:bodyPr>
              <a:spAutoFit/>
            </a:bodyPr>
            <a:lstStyle/>
            <a:p>
              <a:pPr algn="ctr" eaLnBrk="0" hangingPunct="0"/>
              <a:r>
                <a:rPr lang="zh-CN" altLang="en-US" sz="2400">
                  <a:solidFill>
                    <a:srgbClr val="FFFBFC"/>
                  </a:solidFill>
                  <a:latin typeface="华文新魏" pitchFamily="2" charset="-122"/>
                  <a:ea typeface="华文新魏" pitchFamily="2" charset="-122"/>
                </a:rPr>
                <a:t>信息</a:t>
              </a:r>
              <a:endParaRPr lang="en-US" altLang="zh-CN" sz="2400">
                <a:solidFill>
                  <a:srgbClr val="FFFBFC"/>
                </a:solidFill>
                <a:latin typeface="华文新魏" pitchFamily="2" charset="-122"/>
                <a:ea typeface="华文新魏" pitchFamily="2" charset="-122"/>
              </a:endParaRPr>
            </a:p>
            <a:p>
              <a:pPr algn="ctr" eaLnBrk="0" hangingPunct="0"/>
              <a:r>
                <a:rPr lang="zh-CN" altLang="en-US" sz="2400">
                  <a:solidFill>
                    <a:srgbClr val="FFFBFC"/>
                  </a:solidFill>
                  <a:latin typeface="华文新魏" pitchFamily="2" charset="-122"/>
                  <a:ea typeface="华文新魏" pitchFamily="2" charset="-122"/>
                </a:rPr>
                <a:t>检索</a:t>
              </a:r>
              <a:endParaRPr lang="en-US" altLang="zh-CN" sz="2400">
                <a:solidFill>
                  <a:srgbClr val="FFFBFC"/>
                </a:solidFill>
                <a:latin typeface="华文新魏" pitchFamily="2" charset="-122"/>
                <a:ea typeface="华文新魏" pitchFamily="2" charset="-122"/>
              </a:endParaRPr>
            </a:p>
          </p:txBody>
        </p:sp>
      </p:grpSp>
      <p:sp>
        <p:nvSpPr>
          <p:cNvPr id="6" name="下箭头 5"/>
          <p:cNvSpPr/>
          <p:nvPr/>
        </p:nvSpPr>
        <p:spPr bwMode="auto">
          <a:xfrm rot="10800000">
            <a:off x="4406900" y="2362200"/>
            <a:ext cx="493713" cy="533400"/>
          </a:xfrm>
          <a:prstGeom prst="downArrow">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latin typeface="Arial" charset="0"/>
              <a:ea typeface="宋体" charset="0"/>
            </a:endParaRPr>
          </a:p>
        </p:txBody>
      </p:sp>
      <p:grpSp>
        <p:nvGrpSpPr>
          <p:cNvPr id="3" name="组合 8"/>
          <p:cNvGrpSpPr>
            <a:grpSpLocks/>
          </p:cNvGrpSpPr>
          <p:nvPr/>
        </p:nvGrpSpPr>
        <p:grpSpPr bwMode="auto">
          <a:xfrm>
            <a:off x="5313363" y="1282700"/>
            <a:ext cx="3473450" cy="2063750"/>
            <a:chOff x="5313562" y="1283105"/>
            <a:chExt cx="3473251" cy="2063430"/>
          </a:xfrm>
        </p:grpSpPr>
        <p:grpSp>
          <p:nvGrpSpPr>
            <p:cNvPr id="3096" name="组合 20"/>
            <p:cNvGrpSpPr>
              <a:grpSpLocks/>
            </p:cNvGrpSpPr>
            <p:nvPr/>
          </p:nvGrpSpPr>
          <p:grpSpPr bwMode="auto">
            <a:xfrm>
              <a:off x="7239000" y="1326649"/>
              <a:ext cx="1547813" cy="1604963"/>
              <a:chOff x="863600" y="4581525"/>
              <a:chExt cx="1547813" cy="1604963"/>
            </a:xfrm>
          </p:grpSpPr>
          <p:sp>
            <p:nvSpPr>
              <p:cNvPr id="22" name="圆柱形 43"/>
              <p:cNvSpPr/>
              <p:nvPr/>
            </p:nvSpPr>
            <p:spPr>
              <a:xfrm>
                <a:off x="863689" y="4580837"/>
                <a:ext cx="1547724" cy="16063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2400" dirty="0">
                  <a:latin typeface="华文中宋" pitchFamily="2" charset="-122"/>
                  <a:ea typeface="华文中宋" pitchFamily="2" charset="-122"/>
                </a:endParaRPr>
              </a:p>
              <a:p>
                <a:pPr algn="ctr">
                  <a:defRPr/>
                </a:pPr>
                <a:endParaRPr lang="en-US" altLang="zh-CN" sz="2400" dirty="0">
                  <a:latin typeface="华文中宋" pitchFamily="2" charset="-122"/>
                  <a:ea typeface="华文中宋" pitchFamily="2" charset="-122"/>
                </a:endParaRPr>
              </a:p>
              <a:p>
                <a:pPr algn="ctr">
                  <a:defRPr/>
                </a:pPr>
                <a:endParaRPr lang="en-US" altLang="zh-CN" sz="2400" dirty="0">
                  <a:latin typeface="华文中宋" pitchFamily="2" charset="-122"/>
                  <a:ea typeface="华文中宋" pitchFamily="2" charset="-122"/>
                </a:endParaRPr>
              </a:p>
              <a:p>
                <a:pPr algn="ctr">
                  <a:defRPr/>
                </a:pPr>
                <a:endParaRPr lang="en-US" altLang="zh-CN" sz="2400" dirty="0">
                  <a:latin typeface="华文中宋" pitchFamily="2" charset="-122"/>
                  <a:ea typeface="华文中宋" pitchFamily="2" charset="-122"/>
                </a:endParaRPr>
              </a:p>
            </p:txBody>
          </p:sp>
          <p:sp>
            <p:nvSpPr>
              <p:cNvPr id="3100" name="Rectangle 47"/>
              <p:cNvSpPr>
                <a:spLocks noChangeArrowheads="1"/>
              </p:cNvSpPr>
              <p:nvPr/>
            </p:nvSpPr>
            <p:spPr bwMode="auto">
              <a:xfrm>
                <a:off x="1028700" y="5183188"/>
                <a:ext cx="531813" cy="77787"/>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3101" name="Rectangle 48"/>
              <p:cNvSpPr>
                <a:spLocks noChangeArrowheads="1"/>
              </p:cNvSpPr>
              <p:nvPr/>
            </p:nvSpPr>
            <p:spPr bwMode="auto">
              <a:xfrm>
                <a:off x="1028700" y="5259388"/>
                <a:ext cx="531813" cy="77787"/>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3102" name="Rectangle 49"/>
              <p:cNvSpPr>
                <a:spLocks noChangeArrowheads="1"/>
              </p:cNvSpPr>
              <p:nvPr/>
            </p:nvSpPr>
            <p:spPr bwMode="auto">
              <a:xfrm>
                <a:off x="1028700" y="5335588"/>
                <a:ext cx="531813" cy="77787"/>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3103" name="Rectangle 50"/>
              <p:cNvSpPr>
                <a:spLocks noChangeArrowheads="1"/>
              </p:cNvSpPr>
              <p:nvPr/>
            </p:nvSpPr>
            <p:spPr bwMode="auto">
              <a:xfrm>
                <a:off x="1028700" y="5413375"/>
                <a:ext cx="531813" cy="7778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3104" name="Line 51"/>
              <p:cNvSpPr>
                <a:spLocks noChangeShapeType="1"/>
              </p:cNvSpPr>
              <p:nvPr/>
            </p:nvSpPr>
            <p:spPr bwMode="auto">
              <a:xfrm>
                <a:off x="1176338" y="5189538"/>
                <a:ext cx="0" cy="300037"/>
              </a:xfrm>
              <a:prstGeom prst="line">
                <a:avLst/>
              </a:prstGeom>
              <a:noFill/>
              <a:ln w="9525">
                <a:solidFill>
                  <a:schemeClr val="tx1"/>
                </a:solidFill>
                <a:round/>
                <a:headEnd/>
                <a:tailEnd/>
              </a:ln>
            </p:spPr>
            <p:txBody>
              <a:bodyPr/>
              <a:lstStyle/>
              <a:p>
                <a:endParaRPr lang="zh-CN" altLang="en-US"/>
              </a:p>
            </p:txBody>
          </p:sp>
          <p:sp>
            <p:nvSpPr>
              <p:cNvPr id="3105" name="Line 52"/>
              <p:cNvSpPr>
                <a:spLocks noChangeShapeType="1"/>
              </p:cNvSpPr>
              <p:nvPr/>
            </p:nvSpPr>
            <p:spPr bwMode="auto">
              <a:xfrm>
                <a:off x="1316038" y="5187950"/>
                <a:ext cx="0" cy="300038"/>
              </a:xfrm>
              <a:prstGeom prst="line">
                <a:avLst/>
              </a:prstGeom>
              <a:noFill/>
              <a:ln w="9525">
                <a:solidFill>
                  <a:schemeClr val="tx1"/>
                </a:solidFill>
                <a:round/>
                <a:headEnd/>
                <a:tailEnd/>
              </a:ln>
            </p:spPr>
            <p:txBody>
              <a:bodyPr/>
              <a:lstStyle/>
              <a:p>
                <a:endParaRPr lang="zh-CN" altLang="en-US"/>
              </a:p>
            </p:txBody>
          </p:sp>
          <p:sp>
            <p:nvSpPr>
              <p:cNvPr id="3106" name="Line 53"/>
              <p:cNvSpPr>
                <a:spLocks noChangeShapeType="1"/>
              </p:cNvSpPr>
              <p:nvPr/>
            </p:nvSpPr>
            <p:spPr bwMode="auto">
              <a:xfrm>
                <a:off x="1460500" y="5186363"/>
                <a:ext cx="0" cy="300037"/>
              </a:xfrm>
              <a:prstGeom prst="line">
                <a:avLst/>
              </a:prstGeom>
              <a:noFill/>
              <a:ln w="9525">
                <a:solidFill>
                  <a:schemeClr val="tx1"/>
                </a:solidFill>
                <a:round/>
                <a:headEnd/>
                <a:tailEnd/>
              </a:ln>
            </p:spPr>
            <p:txBody>
              <a:bodyPr/>
              <a:lstStyle/>
              <a:p>
                <a:endParaRPr lang="zh-CN" altLang="en-US"/>
              </a:p>
            </p:txBody>
          </p:sp>
          <p:sp>
            <p:nvSpPr>
              <p:cNvPr id="3107" name="Oval 56"/>
              <p:cNvSpPr>
                <a:spLocks noChangeArrowheads="1"/>
              </p:cNvSpPr>
              <p:nvPr/>
            </p:nvSpPr>
            <p:spPr bwMode="auto">
              <a:xfrm>
                <a:off x="2003425" y="5495925"/>
                <a:ext cx="74613" cy="85725"/>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3108" name="Oval 57"/>
              <p:cNvSpPr>
                <a:spLocks noChangeArrowheads="1"/>
              </p:cNvSpPr>
              <p:nvPr/>
            </p:nvSpPr>
            <p:spPr bwMode="auto">
              <a:xfrm>
                <a:off x="1922463" y="5637213"/>
                <a:ext cx="74612" cy="85725"/>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3109" name="Oval 58"/>
              <p:cNvSpPr>
                <a:spLocks noChangeArrowheads="1"/>
              </p:cNvSpPr>
              <p:nvPr/>
            </p:nvSpPr>
            <p:spPr bwMode="auto">
              <a:xfrm>
                <a:off x="2093913" y="5637213"/>
                <a:ext cx="74612" cy="85725"/>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3110" name="Oval 59"/>
              <p:cNvSpPr>
                <a:spLocks noChangeArrowheads="1"/>
              </p:cNvSpPr>
              <p:nvPr/>
            </p:nvSpPr>
            <p:spPr bwMode="auto">
              <a:xfrm>
                <a:off x="2168525" y="5808663"/>
                <a:ext cx="74613" cy="85725"/>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3111" name="Oval 60"/>
              <p:cNvSpPr>
                <a:spLocks noChangeArrowheads="1"/>
              </p:cNvSpPr>
              <p:nvPr/>
            </p:nvSpPr>
            <p:spPr bwMode="auto">
              <a:xfrm>
                <a:off x="2017713" y="5811838"/>
                <a:ext cx="74612" cy="85725"/>
              </a:xfrm>
              <a:prstGeom prst="ellipse">
                <a:avLst/>
              </a:prstGeom>
              <a:solidFill>
                <a:schemeClr val="bg1"/>
              </a:solidFill>
              <a:ln w="12700">
                <a:solidFill>
                  <a:schemeClr val="tx1"/>
                </a:solidFill>
                <a:round/>
                <a:headEnd/>
                <a:tailEnd/>
              </a:ln>
            </p:spPr>
            <p:txBody>
              <a:bodyPr wrap="none" anchor="ctr"/>
              <a:lstStyle/>
              <a:p>
                <a:endParaRPr lang="zh-CN" altLang="en-US"/>
              </a:p>
            </p:txBody>
          </p:sp>
          <p:cxnSp>
            <p:nvCxnSpPr>
              <p:cNvPr id="3112" name="AutoShape 61"/>
              <p:cNvCxnSpPr>
                <a:cxnSpLocks noChangeShapeType="1"/>
                <a:stCxn id="3107" idx="3"/>
                <a:endCxn id="3108" idx="0"/>
              </p:cNvCxnSpPr>
              <p:nvPr/>
            </p:nvCxnSpPr>
            <p:spPr bwMode="auto">
              <a:xfrm flipH="1">
                <a:off x="1958975" y="5568950"/>
                <a:ext cx="55563" cy="68263"/>
              </a:xfrm>
              <a:prstGeom prst="straightConnector1">
                <a:avLst/>
              </a:prstGeom>
              <a:noFill/>
              <a:ln w="12700">
                <a:solidFill>
                  <a:schemeClr val="bg1"/>
                </a:solidFill>
                <a:round/>
                <a:headEnd/>
                <a:tailEnd/>
              </a:ln>
            </p:spPr>
          </p:cxnSp>
          <p:cxnSp>
            <p:nvCxnSpPr>
              <p:cNvPr id="3113" name="AutoShape 62"/>
              <p:cNvCxnSpPr>
                <a:cxnSpLocks noChangeShapeType="1"/>
                <a:stCxn id="3107" idx="5"/>
                <a:endCxn id="3109" idx="0"/>
              </p:cNvCxnSpPr>
              <p:nvPr/>
            </p:nvCxnSpPr>
            <p:spPr bwMode="auto">
              <a:xfrm>
                <a:off x="2066925" y="5568950"/>
                <a:ext cx="63500" cy="68263"/>
              </a:xfrm>
              <a:prstGeom prst="straightConnector1">
                <a:avLst/>
              </a:prstGeom>
              <a:noFill/>
              <a:ln w="12700">
                <a:solidFill>
                  <a:schemeClr val="bg1"/>
                </a:solidFill>
                <a:round/>
                <a:headEnd/>
                <a:tailEnd/>
              </a:ln>
            </p:spPr>
          </p:cxnSp>
          <p:cxnSp>
            <p:nvCxnSpPr>
              <p:cNvPr id="3114" name="AutoShape 63"/>
              <p:cNvCxnSpPr>
                <a:cxnSpLocks noChangeShapeType="1"/>
                <a:stCxn id="3109" idx="3"/>
                <a:endCxn id="3111" idx="0"/>
              </p:cNvCxnSpPr>
              <p:nvPr/>
            </p:nvCxnSpPr>
            <p:spPr bwMode="auto">
              <a:xfrm flipH="1">
                <a:off x="2055813" y="5710238"/>
                <a:ext cx="49212" cy="101600"/>
              </a:xfrm>
              <a:prstGeom prst="straightConnector1">
                <a:avLst/>
              </a:prstGeom>
              <a:noFill/>
              <a:ln w="12700">
                <a:solidFill>
                  <a:schemeClr val="bg1"/>
                </a:solidFill>
                <a:round/>
                <a:headEnd/>
                <a:tailEnd/>
              </a:ln>
            </p:spPr>
          </p:cxnSp>
          <p:cxnSp>
            <p:nvCxnSpPr>
              <p:cNvPr id="3115" name="AutoShape 64"/>
              <p:cNvCxnSpPr>
                <a:cxnSpLocks noChangeShapeType="1"/>
                <a:stCxn id="3109" idx="5"/>
                <a:endCxn id="3110" idx="0"/>
              </p:cNvCxnSpPr>
              <p:nvPr/>
            </p:nvCxnSpPr>
            <p:spPr bwMode="auto">
              <a:xfrm>
                <a:off x="2157413" y="5710238"/>
                <a:ext cx="47625" cy="98425"/>
              </a:xfrm>
              <a:prstGeom prst="straightConnector1">
                <a:avLst/>
              </a:prstGeom>
              <a:noFill/>
              <a:ln w="12700">
                <a:solidFill>
                  <a:schemeClr val="bg1"/>
                </a:solidFill>
                <a:round/>
                <a:headEnd/>
                <a:tailEnd/>
              </a:ln>
            </p:spPr>
          </p:cxnSp>
          <p:sp>
            <p:nvSpPr>
              <p:cNvPr id="3116" name="Text Box 69"/>
              <p:cNvSpPr txBox="1">
                <a:spLocks noChangeArrowheads="1"/>
              </p:cNvSpPr>
              <p:nvPr/>
            </p:nvSpPr>
            <p:spPr bwMode="auto">
              <a:xfrm>
                <a:off x="863600" y="4581525"/>
                <a:ext cx="1531938" cy="307975"/>
              </a:xfrm>
              <a:prstGeom prst="rect">
                <a:avLst/>
              </a:prstGeom>
              <a:noFill/>
              <a:ln w="9525">
                <a:noFill/>
                <a:miter lim="800000"/>
                <a:headEnd/>
                <a:tailEnd/>
              </a:ln>
            </p:spPr>
            <p:txBody>
              <a:bodyPr wrap="none">
                <a:spAutoFit/>
              </a:bodyPr>
              <a:lstStyle/>
              <a:p>
                <a:r>
                  <a:rPr lang="zh-CN" altLang="en-US" sz="1400" b="1">
                    <a:solidFill>
                      <a:srgbClr val="FFFF00"/>
                    </a:solidFill>
                    <a:latin typeface="楷体" pitchFamily="49" charset="-122"/>
                    <a:ea typeface="楷体" pitchFamily="49" charset="-122"/>
                  </a:rPr>
                  <a:t>关系和</a:t>
                </a:r>
                <a:r>
                  <a:rPr lang="en-US" altLang="zh-CN" sz="1400" b="1">
                    <a:solidFill>
                      <a:srgbClr val="FFFF00"/>
                    </a:solidFill>
                    <a:latin typeface="楷体" pitchFamily="49" charset="-122"/>
                    <a:ea typeface="楷体" pitchFamily="49" charset="-122"/>
                  </a:rPr>
                  <a:t>XML</a:t>
                </a:r>
                <a:r>
                  <a:rPr lang="zh-CN" altLang="en-US" sz="1400" b="1">
                    <a:solidFill>
                      <a:srgbClr val="FFFF00"/>
                    </a:solidFill>
                    <a:latin typeface="楷体" pitchFamily="49" charset="-122"/>
                    <a:ea typeface="楷体" pitchFamily="49" charset="-122"/>
                  </a:rPr>
                  <a:t>数据库</a:t>
                </a:r>
              </a:p>
            </p:txBody>
          </p:sp>
          <p:sp>
            <p:nvSpPr>
              <p:cNvPr id="3117" name="Rectangle 47"/>
              <p:cNvSpPr>
                <a:spLocks noChangeArrowheads="1"/>
              </p:cNvSpPr>
              <p:nvPr/>
            </p:nvSpPr>
            <p:spPr bwMode="auto">
              <a:xfrm>
                <a:off x="1019175" y="5619750"/>
                <a:ext cx="531813" cy="77788"/>
              </a:xfrm>
              <a:prstGeom prst="rect">
                <a:avLst/>
              </a:prstGeom>
              <a:solidFill>
                <a:schemeClr val="tx1"/>
              </a:solidFill>
              <a:ln w="12700">
                <a:solidFill>
                  <a:schemeClr val="bg1"/>
                </a:solidFill>
                <a:miter lim="800000"/>
                <a:headEnd/>
                <a:tailEnd/>
              </a:ln>
            </p:spPr>
            <p:txBody>
              <a:bodyPr wrap="none" anchor="ctr"/>
              <a:lstStyle/>
              <a:p>
                <a:endParaRPr lang="zh-CN" altLang="en-US"/>
              </a:p>
            </p:txBody>
          </p:sp>
          <p:sp>
            <p:nvSpPr>
              <p:cNvPr id="3118" name="Rectangle 48"/>
              <p:cNvSpPr>
                <a:spLocks noChangeArrowheads="1"/>
              </p:cNvSpPr>
              <p:nvPr/>
            </p:nvSpPr>
            <p:spPr bwMode="auto">
              <a:xfrm>
                <a:off x="1019175" y="5695950"/>
                <a:ext cx="531813" cy="77788"/>
              </a:xfrm>
              <a:prstGeom prst="rect">
                <a:avLst/>
              </a:prstGeom>
              <a:solidFill>
                <a:schemeClr val="tx1"/>
              </a:solidFill>
              <a:ln w="12700">
                <a:solidFill>
                  <a:schemeClr val="bg1"/>
                </a:solidFill>
                <a:miter lim="800000"/>
                <a:headEnd/>
                <a:tailEnd/>
              </a:ln>
            </p:spPr>
            <p:txBody>
              <a:bodyPr wrap="none" anchor="ctr"/>
              <a:lstStyle/>
              <a:p>
                <a:endParaRPr lang="zh-CN" altLang="en-US"/>
              </a:p>
            </p:txBody>
          </p:sp>
          <p:sp>
            <p:nvSpPr>
              <p:cNvPr id="3119" name="Rectangle 49"/>
              <p:cNvSpPr>
                <a:spLocks noChangeArrowheads="1"/>
              </p:cNvSpPr>
              <p:nvPr/>
            </p:nvSpPr>
            <p:spPr bwMode="auto">
              <a:xfrm>
                <a:off x="1019175" y="5772150"/>
                <a:ext cx="531813" cy="77788"/>
              </a:xfrm>
              <a:prstGeom prst="rect">
                <a:avLst/>
              </a:prstGeom>
              <a:solidFill>
                <a:schemeClr val="tx1"/>
              </a:solidFill>
              <a:ln w="12700">
                <a:solidFill>
                  <a:schemeClr val="bg1"/>
                </a:solidFill>
                <a:miter lim="800000"/>
                <a:headEnd/>
                <a:tailEnd/>
              </a:ln>
            </p:spPr>
            <p:txBody>
              <a:bodyPr wrap="none" anchor="ctr"/>
              <a:lstStyle/>
              <a:p>
                <a:endParaRPr lang="zh-CN" altLang="en-US"/>
              </a:p>
            </p:txBody>
          </p:sp>
          <p:sp>
            <p:nvSpPr>
              <p:cNvPr id="3120" name="Rectangle 50"/>
              <p:cNvSpPr>
                <a:spLocks noChangeArrowheads="1"/>
              </p:cNvSpPr>
              <p:nvPr/>
            </p:nvSpPr>
            <p:spPr bwMode="auto">
              <a:xfrm>
                <a:off x="1019175" y="5849938"/>
                <a:ext cx="531813" cy="77787"/>
              </a:xfrm>
              <a:prstGeom prst="rect">
                <a:avLst/>
              </a:prstGeom>
              <a:solidFill>
                <a:schemeClr val="tx1"/>
              </a:solidFill>
              <a:ln w="12700">
                <a:solidFill>
                  <a:schemeClr val="bg1"/>
                </a:solidFill>
                <a:miter lim="800000"/>
                <a:headEnd/>
                <a:tailEnd/>
              </a:ln>
            </p:spPr>
            <p:txBody>
              <a:bodyPr wrap="none" anchor="ctr"/>
              <a:lstStyle/>
              <a:p>
                <a:endParaRPr lang="zh-CN" altLang="en-US"/>
              </a:p>
            </p:txBody>
          </p:sp>
          <p:sp>
            <p:nvSpPr>
              <p:cNvPr id="3121" name="Line 51"/>
              <p:cNvSpPr>
                <a:spLocks noChangeShapeType="1"/>
              </p:cNvSpPr>
              <p:nvPr/>
            </p:nvSpPr>
            <p:spPr bwMode="auto">
              <a:xfrm>
                <a:off x="1165225" y="5626100"/>
                <a:ext cx="0" cy="300038"/>
              </a:xfrm>
              <a:prstGeom prst="line">
                <a:avLst/>
              </a:prstGeom>
              <a:noFill/>
              <a:ln w="12700">
                <a:solidFill>
                  <a:schemeClr val="bg1"/>
                </a:solidFill>
                <a:round/>
                <a:headEnd/>
                <a:tailEnd/>
              </a:ln>
            </p:spPr>
            <p:txBody>
              <a:bodyPr/>
              <a:lstStyle/>
              <a:p>
                <a:endParaRPr lang="zh-CN" altLang="en-US"/>
              </a:p>
            </p:txBody>
          </p:sp>
          <p:sp>
            <p:nvSpPr>
              <p:cNvPr id="3122" name="Line 52"/>
              <p:cNvSpPr>
                <a:spLocks noChangeShapeType="1"/>
              </p:cNvSpPr>
              <p:nvPr/>
            </p:nvSpPr>
            <p:spPr bwMode="auto">
              <a:xfrm>
                <a:off x="1306513" y="5624513"/>
                <a:ext cx="0" cy="300037"/>
              </a:xfrm>
              <a:prstGeom prst="line">
                <a:avLst/>
              </a:prstGeom>
              <a:noFill/>
              <a:ln w="12700">
                <a:solidFill>
                  <a:schemeClr val="bg1"/>
                </a:solidFill>
                <a:round/>
                <a:headEnd/>
                <a:tailEnd/>
              </a:ln>
            </p:spPr>
            <p:txBody>
              <a:bodyPr/>
              <a:lstStyle/>
              <a:p>
                <a:endParaRPr lang="zh-CN" altLang="en-US"/>
              </a:p>
            </p:txBody>
          </p:sp>
          <p:sp>
            <p:nvSpPr>
              <p:cNvPr id="3123" name="Line 53"/>
              <p:cNvSpPr>
                <a:spLocks noChangeShapeType="1"/>
              </p:cNvSpPr>
              <p:nvPr/>
            </p:nvSpPr>
            <p:spPr bwMode="auto">
              <a:xfrm>
                <a:off x="1449388" y="5622925"/>
                <a:ext cx="0" cy="300038"/>
              </a:xfrm>
              <a:prstGeom prst="line">
                <a:avLst/>
              </a:prstGeom>
              <a:noFill/>
              <a:ln w="12700">
                <a:solidFill>
                  <a:schemeClr val="bg1"/>
                </a:solidFill>
                <a:round/>
                <a:headEnd/>
                <a:tailEnd/>
              </a:ln>
            </p:spPr>
            <p:txBody>
              <a:bodyPr/>
              <a:lstStyle/>
              <a:p>
                <a:endParaRPr lang="zh-CN" altLang="en-US"/>
              </a:p>
            </p:txBody>
          </p:sp>
          <p:sp>
            <p:nvSpPr>
              <p:cNvPr id="47" name="Line 168"/>
              <p:cNvSpPr>
                <a:spLocks noChangeShapeType="1"/>
              </p:cNvSpPr>
              <p:nvPr/>
            </p:nvSpPr>
            <p:spPr bwMode="auto">
              <a:xfrm>
                <a:off x="1255779" y="5487158"/>
                <a:ext cx="0" cy="160313"/>
              </a:xfrm>
              <a:prstGeom prst="line">
                <a:avLst/>
              </a:prstGeom>
              <a:noFill/>
              <a:ln w="9525">
                <a:solidFill>
                  <a:schemeClr val="bg1"/>
                </a:solidFill>
                <a:round/>
                <a:headEnd/>
                <a:tailEnd/>
              </a:ln>
              <a:effectLst>
                <a:prstShdw prst="shdw17" dist="17961" dir="2700000">
                  <a:schemeClr val="tx1">
                    <a:gamma/>
                    <a:shade val="60000"/>
                    <a:invGamma/>
                  </a:schemeClr>
                </a:prstShdw>
              </a:effectLst>
            </p:spPr>
            <p:txBody>
              <a:bodyPr/>
              <a:lstStyle/>
              <a:p>
                <a:pPr>
                  <a:defRPr/>
                </a:pPr>
                <a:endParaRPr lang="zh-CN" altLang="en-US">
                  <a:ea typeface="+mn-ea"/>
                </a:endParaRPr>
              </a:p>
            </p:txBody>
          </p:sp>
          <p:sp>
            <p:nvSpPr>
              <p:cNvPr id="3125" name="Oval 56"/>
              <p:cNvSpPr>
                <a:spLocks noChangeArrowheads="1"/>
              </p:cNvSpPr>
              <p:nvPr/>
            </p:nvSpPr>
            <p:spPr bwMode="auto">
              <a:xfrm>
                <a:off x="1711325" y="5222875"/>
                <a:ext cx="39688" cy="58738"/>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3126" name="Oval 57"/>
              <p:cNvSpPr>
                <a:spLocks noChangeArrowheads="1"/>
              </p:cNvSpPr>
              <p:nvPr/>
            </p:nvSpPr>
            <p:spPr bwMode="auto">
              <a:xfrm>
                <a:off x="1666875" y="5319713"/>
                <a:ext cx="41275" cy="58737"/>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3127" name="Oval 58"/>
              <p:cNvSpPr>
                <a:spLocks noChangeArrowheads="1"/>
              </p:cNvSpPr>
              <p:nvPr/>
            </p:nvSpPr>
            <p:spPr bwMode="auto">
              <a:xfrm>
                <a:off x="1758950" y="5319713"/>
                <a:ext cx="39688" cy="58737"/>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3128" name="Oval 59"/>
              <p:cNvSpPr>
                <a:spLocks noChangeArrowheads="1"/>
              </p:cNvSpPr>
              <p:nvPr/>
            </p:nvSpPr>
            <p:spPr bwMode="auto">
              <a:xfrm>
                <a:off x="1798638" y="5437188"/>
                <a:ext cx="39687" cy="58737"/>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3129" name="Oval 60"/>
              <p:cNvSpPr>
                <a:spLocks noChangeArrowheads="1"/>
              </p:cNvSpPr>
              <p:nvPr/>
            </p:nvSpPr>
            <p:spPr bwMode="auto">
              <a:xfrm>
                <a:off x="1719263" y="5440363"/>
                <a:ext cx="39687" cy="58737"/>
              </a:xfrm>
              <a:prstGeom prst="ellipse">
                <a:avLst/>
              </a:prstGeom>
              <a:solidFill>
                <a:schemeClr val="bg1"/>
              </a:solidFill>
              <a:ln w="12700">
                <a:solidFill>
                  <a:schemeClr val="tx1"/>
                </a:solidFill>
                <a:round/>
                <a:headEnd/>
                <a:tailEnd/>
              </a:ln>
            </p:spPr>
            <p:txBody>
              <a:bodyPr wrap="none" anchor="ctr"/>
              <a:lstStyle/>
              <a:p>
                <a:endParaRPr lang="zh-CN" altLang="en-US"/>
              </a:p>
            </p:txBody>
          </p:sp>
          <p:cxnSp>
            <p:nvCxnSpPr>
              <p:cNvPr id="3130" name="AutoShape 61"/>
              <p:cNvCxnSpPr>
                <a:cxnSpLocks noChangeShapeType="1"/>
                <a:stCxn id="3125" idx="3"/>
                <a:endCxn id="3126" idx="0"/>
              </p:cNvCxnSpPr>
              <p:nvPr/>
            </p:nvCxnSpPr>
            <p:spPr bwMode="auto">
              <a:xfrm flipH="1">
                <a:off x="1687513" y="5272088"/>
                <a:ext cx="30162" cy="47625"/>
              </a:xfrm>
              <a:prstGeom prst="straightConnector1">
                <a:avLst/>
              </a:prstGeom>
              <a:noFill/>
              <a:ln w="12700">
                <a:solidFill>
                  <a:schemeClr val="bg1"/>
                </a:solidFill>
                <a:round/>
                <a:headEnd/>
                <a:tailEnd/>
              </a:ln>
            </p:spPr>
          </p:cxnSp>
          <p:cxnSp>
            <p:nvCxnSpPr>
              <p:cNvPr id="3131" name="AutoShape 62"/>
              <p:cNvCxnSpPr>
                <a:cxnSpLocks noChangeShapeType="1"/>
                <a:stCxn id="3125" idx="5"/>
                <a:endCxn id="3127" idx="0"/>
              </p:cNvCxnSpPr>
              <p:nvPr/>
            </p:nvCxnSpPr>
            <p:spPr bwMode="auto">
              <a:xfrm>
                <a:off x="1744663" y="5272088"/>
                <a:ext cx="34925" cy="47625"/>
              </a:xfrm>
              <a:prstGeom prst="straightConnector1">
                <a:avLst/>
              </a:prstGeom>
              <a:noFill/>
              <a:ln w="12700">
                <a:solidFill>
                  <a:schemeClr val="bg1"/>
                </a:solidFill>
                <a:round/>
                <a:headEnd/>
                <a:tailEnd/>
              </a:ln>
            </p:spPr>
          </p:cxnSp>
          <p:cxnSp>
            <p:nvCxnSpPr>
              <p:cNvPr id="3132" name="AutoShape 63"/>
              <p:cNvCxnSpPr>
                <a:cxnSpLocks noChangeShapeType="1"/>
                <a:stCxn id="3127" idx="3"/>
                <a:endCxn id="3129" idx="0"/>
              </p:cNvCxnSpPr>
              <p:nvPr/>
            </p:nvCxnSpPr>
            <p:spPr bwMode="auto">
              <a:xfrm flipH="1">
                <a:off x="1738313" y="5370513"/>
                <a:ext cx="26987" cy="69850"/>
              </a:xfrm>
              <a:prstGeom prst="straightConnector1">
                <a:avLst/>
              </a:prstGeom>
              <a:noFill/>
              <a:ln w="12700">
                <a:solidFill>
                  <a:schemeClr val="bg1"/>
                </a:solidFill>
                <a:round/>
                <a:headEnd/>
                <a:tailEnd/>
              </a:ln>
            </p:spPr>
          </p:cxnSp>
          <p:cxnSp>
            <p:nvCxnSpPr>
              <p:cNvPr id="3133" name="AutoShape 64"/>
              <p:cNvCxnSpPr>
                <a:cxnSpLocks noChangeShapeType="1"/>
                <a:stCxn id="3127" idx="5"/>
                <a:endCxn id="3128" idx="0"/>
              </p:cNvCxnSpPr>
              <p:nvPr/>
            </p:nvCxnSpPr>
            <p:spPr bwMode="auto">
              <a:xfrm>
                <a:off x="1793875" y="5370513"/>
                <a:ext cx="25400" cy="66675"/>
              </a:xfrm>
              <a:prstGeom prst="straightConnector1">
                <a:avLst/>
              </a:prstGeom>
              <a:noFill/>
              <a:ln w="12700">
                <a:solidFill>
                  <a:schemeClr val="bg1"/>
                </a:solidFill>
                <a:round/>
                <a:headEnd/>
                <a:tailEnd/>
              </a:ln>
            </p:spPr>
          </p:cxnSp>
          <p:sp>
            <p:nvSpPr>
              <p:cNvPr id="57" name="上弧形箭头 78"/>
              <p:cNvSpPr/>
              <p:nvPr/>
            </p:nvSpPr>
            <p:spPr>
              <a:xfrm rot="21033189">
                <a:off x="1197045" y="5130027"/>
                <a:ext cx="566705" cy="125393"/>
              </a:xfrm>
              <a:prstGeom prst="curvedDownArrow">
                <a:avLst>
                  <a:gd name="adj1" fmla="val 25000"/>
                  <a:gd name="adj2" fmla="val 58157"/>
                  <a:gd name="adj3" fmla="val 21390"/>
                </a:avLst>
              </a:prstGeom>
              <a:ln>
                <a:solidFill>
                  <a:schemeClr val="tx2">
                    <a:lumMod val="75000"/>
                    <a:lumOff val="25000"/>
                  </a:schemeClr>
                </a:soli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tx1"/>
                  </a:solidFill>
                </a:endParaRPr>
              </a:p>
            </p:txBody>
          </p:sp>
        </p:grpSp>
        <p:pic>
          <p:nvPicPr>
            <p:cNvPr id="3097" name="图片 6"/>
            <p:cNvPicPr>
              <a:picLocks noChangeAspect="1"/>
            </p:cNvPicPr>
            <p:nvPr/>
          </p:nvPicPr>
          <p:blipFill>
            <a:blip r:embed="rId3" cstate="print"/>
            <a:srcRect/>
            <a:stretch>
              <a:fillRect/>
            </a:stretch>
          </p:blipFill>
          <p:spPr bwMode="auto">
            <a:xfrm>
              <a:off x="5313562" y="1283105"/>
              <a:ext cx="1622200" cy="1622200"/>
            </a:xfrm>
            <a:prstGeom prst="rect">
              <a:avLst/>
            </a:prstGeom>
            <a:noFill/>
            <a:ln w="9525">
              <a:noFill/>
              <a:miter lim="800000"/>
              <a:headEnd/>
              <a:tailEnd/>
            </a:ln>
          </p:spPr>
        </p:pic>
        <p:sp>
          <p:nvSpPr>
            <p:cNvPr id="8" name="TextBox 7"/>
            <p:cNvSpPr txBox="1"/>
            <p:nvPr/>
          </p:nvSpPr>
          <p:spPr>
            <a:xfrm>
              <a:off x="6221560" y="2976705"/>
              <a:ext cx="1601695" cy="36983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ctr">
                <a:defRPr/>
              </a:pPr>
              <a:r>
                <a:rPr lang="en-US" altLang="zh-CN" b="1" dirty="0"/>
                <a:t>XML</a:t>
              </a:r>
              <a:r>
                <a:rPr lang="zh-CN" altLang="en-US" b="1" dirty="0"/>
                <a:t>数据管理</a:t>
              </a:r>
            </a:p>
          </p:txBody>
        </p:sp>
      </p:grpSp>
      <p:grpSp>
        <p:nvGrpSpPr>
          <p:cNvPr id="5" name="组合 9"/>
          <p:cNvGrpSpPr>
            <a:grpSpLocks/>
          </p:cNvGrpSpPr>
          <p:nvPr/>
        </p:nvGrpSpPr>
        <p:grpSpPr bwMode="auto">
          <a:xfrm>
            <a:off x="100013" y="1009650"/>
            <a:ext cx="3328987" cy="2343150"/>
            <a:chOff x="99328" y="1010181"/>
            <a:chExt cx="3329672" cy="2341839"/>
          </a:xfrm>
        </p:grpSpPr>
        <p:pic>
          <p:nvPicPr>
            <p:cNvPr id="3094" name="图片 59" descr="linked data2.png"/>
            <p:cNvPicPr>
              <a:picLocks noChangeAspect="1"/>
            </p:cNvPicPr>
            <p:nvPr/>
          </p:nvPicPr>
          <p:blipFill>
            <a:blip r:embed="rId4" cstate="print"/>
            <a:srcRect/>
            <a:stretch>
              <a:fillRect/>
            </a:stretch>
          </p:blipFill>
          <p:spPr bwMode="auto">
            <a:xfrm>
              <a:off x="99328" y="1010181"/>
              <a:ext cx="3329672" cy="2168048"/>
            </a:xfrm>
            <a:prstGeom prst="rect">
              <a:avLst/>
            </a:prstGeom>
            <a:noFill/>
            <a:ln w="9525">
              <a:noFill/>
              <a:miter lim="800000"/>
              <a:headEnd/>
              <a:tailEnd/>
            </a:ln>
          </p:spPr>
        </p:pic>
        <p:sp>
          <p:nvSpPr>
            <p:cNvPr id="62" name="TextBox 61"/>
            <p:cNvSpPr txBox="1"/>
            <p:nvPr/>
          </p:nvSpPr>
          <p:spPr>
            <a:xfrm>
              <a:off x="1117124" y="2982340"/>
              <a:ext cx="1346477" cy="36968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ctr">
                <a:defRPr/>
              </a:pPr>
              <a:r>
                <a:rPr lang="zh-CN" altLang="en-US" b="1" dirty="0"/>
                <a:t>图数据管理</a:t>
              </a:r>
            </a:p>
          </p:txBody>
        </p:sp>
      </p:grpSp>
      <p:sp>
        <p:nvSpPr>
          <p:cNvPr id="65" name="Text Box 13"/>
          <p:cNvSpPr txBox="1">
            <a:spLocks noChangeArrowheads="1"/>
          </p:cNvSpPr>
          <p:nvPr/>
        </p:nvSpPr>
        <p:spPr bwMode="black">
          <a:xfrm>
            <a:off x="76200" y="1012825"/>
            <a:ext cx="3962400" cy="2662238"/>
          </a:xfrm>
          <a:prstGeom prst="rect">
            <a:avLst/>
          </a:prstGeom>
          <a:ln/>
          <a:extLst/>
        </p:spPr>
        <p:style>
          <a:lnRef idx="1">
            <a:schemeClr val="accent2"/>
          </a:lnRef>
          <a:fillRef idx="2">
            <a:schemeClr val="accent2"/>
          </a:fillRef>
          <a:effectRef idx="1">
            <a:schemeClr val="accent2"/>
          </a:effectRef>
          <a:fontRef idx="minor">
            <a:schemeClr val="dk1"/>
          </a:fontRef>
        </p:style>
        <p:txBody>
          <a:bodyPr>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Aft>
                <a:spcPts val="600"/>
              </a:spcAft>
              <a:buFont typeface="Wingdings" pitchFamily="2" charset="2"/>
              <a:buNone/>
              <a:defRPr/>
            </a:pPr>
            <a:r>
              <a:rPr lang="en-US" altLang="zh-CN" sz="1400" b="1" dirty="0">
                <a:solidFill>
                  <a:schemeClr val="accent1"/>
                </a:solidFill>
                <a:ea typeface="宋体" charset="-122"/>
              </a:rPr>
              <a:t> </a:t>
            </a:r>
            <a:r>
              <a:rPr lang="zh-CN" altLang="en-US" b="1" dirty="0" smtClean="0">
                <a:solidFill>
                  <a:srgbClr val="0070C0"/>
                </a:solidFill>
                <a:latin typeface="华文新魏" panose="02010800040101010101" pitchFamily="2" charset="-122"/>
                <a:ea typeface="华文新魏" panose="02010800040101010101" pitchFamily="2" charset="-122"/>
              </a:rPr>
              <a:t>在研项目</a:t>
            </a:r>
            <a:endParaRPr lang="en-US" altLang="zh-CN" sz="1000" b="1" dirty="0">
              <a:solidFill>
                <a:srgbClr val="0070C0"/>
              </a:solidFill>
              <a:latin typeface="华文新魏" panose="02010800040101010101" pitchFamily="2" charset="-122"/>
              <a:ea typeface="华文新魏" panose="02010800040101010101" pitchFamily="2" charset="-122"/>
            </a:endParaRPr>
          </a:p>
          <a:p>
            <a:pPr>
              <a:buFontTx/>
              <a:buChar char="•"/>
              <a:defRPr/>
            </a:pPr>
            <a:r>
              <a:rPr lang="zh-CN" altLang="en-US" sz="1600" dirty="0" smtClean="0">
                <a:solidFill>
                  <a:srgbClr val="FF0000"/>
                </a:solidFill>
                <a:latin typeface="华文新魏" panose="02010800040101010101" pitchFamily="2" charset="-122"/>
                <a:ea typeface="华文新魏" panose="02010800040101010101" pitchFamily="2" charset="-122"/>
              </a:rPr>
              <a:t>国家</a:t>
            </a:r>
            <a:r>
              <a:rPr lang="en-US" altLang="zh-CN" sz="1600" dirty="0" smtClean="0">
                <a:solidFill>
                  <a:srgbClr val="FF0000"/>
                </a:solidFill>
                <a:latin typeface="华文新魏" panose="02010800040101010101" pitchFamily="2" charset="-122"/>
                <a:ea typeface="华文新魏" panose="02010800040101010101" pitchFamily="2" charset="-122"/>
              </a:rPr>
              <a:t>863</a:t>
            </a:r>
            <a:r>
              <a:rPr lang="zh-CN" altLang="en-US" sz="1600" dirty="0" smtClean="0">
                <a:solidFill>
                  <a:srgbClr val="FF0000"/>
                </a:solidFill>
                <a:latin typeface="华文新魏" panose="02010800040101010101" pitchFamily="2" charset="-122"/>
                <a:ea typeface="华文新魏" panose="02010800040101010101" pitchFamily="2" charset="-122"/>
              </a:rPr>
              <a:t>：</a:t>
            </a:r>
            <a:r>
              <a:rPr lang="zh-CN" altLang="en-US" sz="1600" dirty="0" smtClean="0">
                <a:solidFill>
                  <a:srgbClr val="1C1C1C"/>
                </a:solidFill>
                <a:latin typeface="华文新魏" panose="02010800040101010101" pitchFamily="2" charset="-122"/>
                <a:ea typeface="华文新魏" panose="02010800040101010101" pitchFamily="2" charset="-122"/>
              </a:rPr>
              <a:t>基于</a:t>
            </a:r>
            <a:r>
              <a:rPr lang="zh-CN" altLang="en-US" sz="1600" dirty="0">
                <a:solidFill>
                  <a:srgbClr val="1C1C1C"/>
                </a:solidFill>
                <a:latin typeface="华文新魏" panose="02010800040101010101" pitchFamily="2" charset="-122"/>
                <a:ea typeface="华文新魏" panose="02010800040101010101" pitchFamily="2" charset="-122"/>
              </a:rPr>
              <a:t>语义的大数据存储体系结构及关键技术</a:t>
            </a:r>
            <a:r>
              <a:rPr lang="en-US" altLang="zh-CN" sz="1600" dirty="0">
                <a:solidFill>
                  <a:srgbClr val="1C1C1C"/>
                </a:solidFill>
                <a:latin typeface="华文新魏" panose="02010800040101010101" pitchFamily="2" charset="-122"/>
                <a:ea typeface="华文新魏" panose="02010800040101010101" pitchFamily="2" charset="-122"/>
              </a:rPr>
              <a:t>——</a:t>
            </a:r>
            <a:r>
              <a:rPr lang="zh-CN" altLang="en-US" sz="1600" dirty="0">
                <a:solidFill>
                  <a:srgbClr val="1C1C1C"/>
                </a:solidFill>
                <a:latin typeface="华文新魏" panose="02010800040101010101" pitchFamily="2" charset="-122"/>
                <a:ea typeface="华文新魏" panose="02010800040101010101" pitchFamily="2" charset="-122"/>
              </a:rPr>
              <a:t>面向语义万维网的异构数据集成与</a:t>
            </a:r>
            <a:r>
              <a:rPr lang="zh-CN" altLang="en-US" sz="1600" dirty="0" smtClean="0">
                <a:solidFill>
                  <a:srgbClr val="1C1C1C"/>
                </a:solidFill>
                <a:latin typeface="华文新魏" panose="02010800040101010101" pitchFamily="2" charset="-122"/>
                <a:ea typeface="华文新魏" panose="02010800040101010101" pitchFamily="2" charset="-122"/>
              </a:rPr>
              <a:t>融合</a:t>
            </a:r>
            <a:endParaRPr lang="en-US" altLang="zh-CN" sz="1600" dirty="0" smtClean="0">
              <a:solidFill>
                <a:srgbClr val="1C1C1C"/>
              </a:solidFill>
              <a:latin typeface="华文新魏" panose="02010800040101010101" pitchFamily="2" charset="-122"/>
              <a:ea typeface="华文新魏" panose="02010800040101010101" pitchFamily="2" charset="-122"/>
            </a:endParaRPr>
          </a:p>
          <a:p>
            <a:pPr>
              <a:buFontTx/>
              <a:buChar char="•"/>
              <a:defRPr/>
            </a:pPr>
            <a:r>
              <a:rPr lang="zh-CN" altLang="en-US" sz="1600" dirty="0" smtClean="0">
                <a:solidFill>
                  <a:srgbClr val="FF0000"/>
                </a:solidFill>
                <a:latin typeface="华文新魏" panose="02010800040101010101" pitchFamily="2" charset="-122"/>
                <a:ea typeface="华文新魏" panose="02010800040101010101" pitchFamily="2" charset="-122"/>
              </a:rPr>
              <a:t>国家</a:t>
            </a:r>
            <a:r>
              <a:rPr lang="en-US" altLang="zh-CN" sz="1600" dirty="0" smtClean="0">
                <a:solidFill>
                  <a:srgbClr val="FF0000"/>
                </a:solidFill>
                <a:latin typeface="华文新魏" panose="02010800040101010101" pitchFamily="2" charset="-122"/>
                <a:ea typeface="华文新魏" panose="02010800040101010101" pitchFamily="2" charset="-122"/>
              </a:rPr>
              <a:t>863</a:t>
            </a:r>
            <a:r>
              <a:rPr lang="zh-CN" altLang="en-US" sz="1600" dirty="0" smtClean="0">
                <a:solidFill>
                  <a:srgbClr val="FF0000"/>
                </a:solidFill>
                <a:latin typeface="华文新魏" panose="02010800040101010101" pitchFamily="2" charset="-122"/>
                <a:ea typeface="华文新魏" panose="02010800040101010101" pitchFamily="2" charset="-122"/>
              </a:rPr>
              <a:t>：</a:t>
            </a:r>
            <a:r>
              <a:rPr lang="zh-CN" altLang="en-US" sz="1600" dirty="0" smtClean="0">
                <a:solidFill>
                  <a:srgbClr val="1C1C1C"/>
                </a:solidFill>
                <a:latin typeface="华文新魏" panose="02010800040101010101" pitchFamily="2" charset="-122"/>
                <a:ea typeface="华文新魏" panose="02010800040101010101" pitchFamily="2" charset="-122"/>
              </a:rPr>
              <a:t>面向基础教育的知识体系构建</a:t>
            </a:r>
            <a:endParaRPr lang="en-US" altLang="zh-CN" sz="1600" dirty="0" smtClean="0">
              <a:solidFill>
                <a:srgbClr val="1C1C1C"/>
              </a:solidFill>
              <a:latin typeface="华文新魏" panose="02010800040101010101" pitchFamily="2" charset="-122"/>
              <a:ea typeface="华文新魏" panose="02010800040101010101" pitchFamily="2" charset="-122"/>
            </a:endParaRPr>
          </a:p>
          <a:p>
            <a:pPr>
              <a:buFontTx/>
              <a:buChar char="•"/>
              <a:defRPr/>
            </a:pPr>
            <a:r>
              <a:rPr lang="zh-CN" altLang="en-US" sz="1600" dirty="0" smtClean="0">
                <a:solidFill>
                  <a:srgbClr val="0070C0"/>
                </a:solidFill>
                <a:latin typeface="华文新魏" panose="02010800040101010101" pitchFamily="2" charset="-122"/>
                <a:ea typeface="华文新魏" panose="02010800040101010101" pitchFamily="2" charset="-122"/>
              </a:rPr>
              <a:t>天津</a:t>
            </a:r>
            <a:r>
              <a:rPr lang="zh-CN" altLang="en-US" sz="1600" dirty="0">
                <a:solidFill>
                  <a:srgbClr val="0070C0"/>
                </a:solidFill>
                <a:latin typeface="华文新魏" panose="02010800040101010101" pitchFamily="2" charset="-122"/>
                <a:ea typeface="华文新魏" panose="02010800040101010101" pitchFamily="2" charset="-122"/>
              </a:rPr>
              <a:t>自然科学</a:t>
            </a:r>
            <a:r>
              <a:rPr lang="zh-CN" altLang="en-US" sz="1600" dirty="0" smtClean="0">
                <a:solidFill>
                  <a:srgbClr val="0070C0"/>
                </a:solidFill>
                <a:latin typeface="华文新魏" panose="02010800040101010101" pitchFamily="2" charset="-122"/>
                <a:ea typeface="华文新魏" panose="02010800040101010101" pitchFamily="2" charset="-122"/>
              </a:rPr>
              <a:t>基金：</a:t>
            </a:r>
            <a:r>
              <a:rPr lang="zh-CN" altLang="en-US" sz="1600" dirty="0" smtClean="0">
                <a:solidFill>
                  <a:srgbClr val="1C1C1C"/>
                </a:solidFill>
                <a:latin typeface="华文新魏" panose="02010800040101010101" pitchFamily="2" charset="-122"/>
                <a:ea typeface="华文新魏" panose="02010800040101010101" pitchFamily="2" charset="-122"/>
              </a:rPr>
              <a:t>云</a:t>
            </a:r>
            <a:r>
              <a:rPr lang="zh-CN" altLang="en-US" sz="1600" dirty="0">
                <a:solidFill>
                  <a:srgbClr val="1C1C1C"/>
                </a:solidFill>
                <a:latin typeface="华文新魏" panose="02010800040101010101" pitchFamily="2" charset="-122"/>
                <a:ea typeface="华文新魏" panose="02010800040101010101" pitchFamily="2" charset="-122"/>
              </a:rPr>
              <a:t>计算环境下面向大规模动态事务查询的数据分区</a:t>
            </a:r>
            <a:r>
              <a:rPr lang="zh-CN" altLang="en-US" sz="1600" dirty="0" smtClean="0">
                <a:solidFill>
                  <a:srgbClr val="1C1C1C"/>
                </a:solidFill>
                <a:latin typeface="华文新魏" panose="02010800040101010101" pitchFamily="2" charset="-122"/>
                <a:ea typeface="华文新魏" panose="02010800040101010101" pitchFamily="2" charset="-122"/>
              </a:rPr>
              <a:t>策略</a:t>
            </a:r>
            <a:endParaRPr lang="en-US" altLang="zh-CN" sz="1600" dirty="0" smtClean="0">
              <a:solidFill>
                <a:srgbClr val="1C1C1C"/>
              </a:solidFill>
              <a:latin typeface="华文新魏" panose="02010800040101010101" pitchFamily="2" charset="-122"/>
              <a:ea typeface="华文新魏" panose="02010800040101010101" pitchFamily="2" charset="-122"/>
            </a:endParaRPr>
          </a:p>
          <a:p>
            <a:pPr>
              <a:buFontTx/>
              <a:buChar char="•"/>
              <a:defRPr/>
            </a:pPr>
            <a:r>
              <a:rPr lang="zh-CN" altLang="en-US" sz="1600" dirty="0">
                <a:solidFill>
                  <a:srgbClr val="0070C0"/>
                </a:solidFill>
                <a:latin typeface="华文新魏" panose="02010800040101010101" pitchFamily="2" charset="-122"/>
                <a:ea typeface="华文新魏" panose="02010800040101010101" pitchFamily="2" charset="-122"/>
              </a:rPr>
              <a:t>天津自然科学</a:t>
            </a:r>
            <a:r>
              <a:rPr lang="zh-CN" altLang="en-US" sz="1600" dirty="0" smtClean="0">
                <a:solidFill>
                  <a:srgbClr val="0070C0"/>
                </a:solidFill>
                <a:latin typeface="华文新魏" panose="02010800040101010101" pitchFamily="2" charset="-122"/>
                <a:ea typeface="华文新魏" panose="02010800040101010101" pitchFamily="2" charset="-122"/>
              </a:rPr>
              <a:t>基金</a:t>
            </a:r>
            <a:r>
              <a:rPr lang="en-US" altLang="zh-CN" sz="1600" dirty="0" smtClean="0">
                <a:solidFill>
                  <a:srgbClr val="0070C0"/>
                </a:solidFill>
                <a:latin typeface="华文新魏" panose="02010800040101010101" pitchFamily="2" charset="-122"/>
                <a:ea typeface="华文新魏" panose="02010800040101010101" pitchFamily="2" charset="-122"/>
              </a:rPr>
              <a:t>/</a:t>
            </a:r>
            <a:r>
              <a:rPr lang="zh-CN" altLang="en-US" sz="1600" dirty="0" smtClean="0">
                <a:solidFill>
                  <a:srgbClr val="0070C0"/>
                </a:solidFill>
                <a:latin typeface="华文新魏" panose="02010800040101010101" pitchFamily="2" charset="-122"/>
                <a:ea typeface="华文新魏" panose="02010800040101010101" pitchFamily="2" charset="-122"/>
              </a:rPr>
              <a:t>博士点基金：</a:t>
            </a:r>
            <a:r>
              <a:rPr lang="zh-CN" altLang="en-US" sz="1600" dirty="0" smtClean="0">
                <a:solidFill>
                  <a:srgbClr val="1C1C1C"/>
                </a:solidFill>
                <a:latin typeface="华文新魏" panose="02010800040101010101" pitchFamily="2" charset="-122"/>
                <a:ea typeface="华文新魏" panose="02010800040101010101" pitchFamily="2" charset="-122"/>
              </a:rPr>
              <a:t>面向</a:t>
            </a:r>
            <a:r>
              <a:rPr lang="zh-CN" altLang="en-US" sz="1600" dirty="0">
                <a:solidFill>
                  <a:srgbClr val="1C1C1C"/>
                </a:solidFill>
                <a:latin typeface="华文新魏" panose="02010800040101010101" pitchFamily="2" charset="-122"/>
                <a:ea typeface="华文新魏" panose="02010800040101010101" pitchFamily="2" charset="-122"/>
              </a:rPr>
              <a:t>语义网的大规模</a:t>
            </a:r>
            <a:r>
              <a:rPr lang="en-US" altLang="zh-CN" sz="1600" dirty="0">
                <a:solidFill>
                  <a:srgbClr val="1C1C1C"/>
                </a:solidFill>
                <a:latin typeface="华文新魏" panose="02010800040101010101" pitchFamily="2" charset="-122"/>
                <a:ea typeface="华文新魏" panose="02010800040101010101" pitchFamily="2" charset="-122"/>
              </a:rPr>
              <a:t>RDF</a:t>
            </a:r>
            <a:r>
              <a:rPr lang="zh-CN" altLang="en-US" sz="1600" dirty="0">
                <a:solidFill>
                  <a:srgbClr val="1C1C1C"/>
                </a:solidFill>
                <a:latin typeface="华文新魏" panose="02010800040101010101" pitchFamily="2" charset="-122"/>
                <a:ea typeface="华文新魏" panose="02010800040101010101" pitchFamily="2" charset="-122"/>
              </a:rPr>
              <a:t>图数据</a:t>
            </a:r>
            <a:r>
              <a:rPr lang="zh-CN" altLang="en-US" sz="1600" dirty="0" smtClean="0">
                <a:solidFill>
                  <a:srgbClr val="1C1C1C"/>
                </a:solidFill>
                <a:latin typeface="华文新魏" panose="02010800040101010101" pitchFamily="2" charset="-122"/>
                <a:ea typeface="华文新魏" panose="02010800040101010101" pitchFamily="2" charset="-122"/>
              </a:rPr>
              <a:t>相似度搜索</a:t>
            </a:r>
            <a:r>
              <a:rPr lang="zh-CN" altLang="en-US" sz="1600" dirty="0">
                <a:solidFill>
                  <a:srgbClr val="1C1C1C"/>
                </a:solidFill>
                <a:latin typeface="华文新魏" panose="02010800040101010101" pitchFamily="2" charset="-122"/>
                <a:ea typeface="华文新魏" panose="02010800040101010101" pitchFamily="2" charset="-122"/>
              </a:rPr>
              <a:t>关键技术</a:t>
            </a:r>
            <a:r>
              <a:rPr lang="zh-CN" altLang="en-US" sz="1600" dirty="0" smtClean="0">
                <a:solidFill>
                  <a:srgbClr val="1C1C1C"/>
                </a:solidFill>
                <a:latin typeface="华文新魏" panose="02010800040101010101" pitchFamily="2" charset="-122"/>
                <a:ea typeface="华文新魏" panose="02010800040101010101" pitchFamily="2" charset="-122"/>
              </a:rPr>
              <a:t>研究</a:t>
            </a:r>
            <a:endParaRPr lang="en-US" altLang="zh-CN" sz="1600" dirty="0">
              <a:solidFill>
                <a:srgbClr val="1C1C1C"/>
              </a:solidFill>
              <a:latin typeface="华文新魏" panose="02010800040101010101" pitchFamily="2" charset="-122"/>
              <a:ea typeface="华文新魏" panose="02010800040101010101" pitchFamily="2" charset="-122"/>
            </a:endParaRPr>
          </a:p>
        </p:txBody>
      </p:sp>
      <p:sp>
        <p:nvSpPr>
          <p:cNvPr id="66" name="矩形 65"/>
          <p:cNvSpPr/>
          <p:nvPr/>
        </p:nvSpPr>
        <p:spPr>
          <a:xfrm>
            <a:off x="5486400" y="1219200"/>
            <a:ext cx="3505200" cy="217011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spcAft>
                <a:spcPts val="600"/>
              </a:spcAft>
              <a:defRPr/>
            </a:pPr>
            <a:r>
              <a:rPr lang="zh-CN" altLang="en-US" b="1" dirty="0">
                <a:solidFill>
                  <a:schemeClr val="accent1"/>
                </a:solidFill>
                <a:latin typeface="华文新魏" panose="02010800040101010101" pitchFamily="2" charset="-122"/>
                <a:ea typeface="华文新魏" panose="02010800040101010101" pitchFamily="2" charset="-122"/>
              </a:rPr>
              <a:t>结题项目</a:t>
            </a:r>
            <a:endParaRPr lang="en-US" altLang="zh-CN" sz="1050" b="1" dirty="0">
              <a:solidFill>
                <a:schemeClr val="accent1"/>
              </a:solidFill>
              <a:latin typeface="华文新魏" panose="02010800040101010101" pitchFamily="2" charset="-122"/>
              <a:ea typeface="华文新魏" panose="02010800040101010101" pitchFamily="2" charset="-122"/>
            </a:endParaRPr>
          </a:p>
          <a:p>
            <a:pPr>
              <a:buFontTx/>
              <a:buChar char="•"/>
              <a:defRPr/>
            </a:pPr>
            <a:r>
              <a:rPr lang="zh-CN" altLang="en-US" sz="1600" dirty="0">
                <a:solidFill>
                  <a:srgbClr val="FF0000"/>
                </a:solidFill>
                <a:latin typeface="华文新魏" panose="02010800040101010101" pitchFamily="2" charset="-122"/>
                <a:ea typeface="华文新魏" panose="02010800040101010101" pitchFamily="2" charset="-122"/>
              </a:rPr>
              <a:t>国家</a:t>
            </a:r>
            <a:r>
              <a:rPr lang="en-US" altLang="zh-CN" sz="1600" dirty="0">
                <a:solidFill>
                  <a:srgbClr val="FF0000"/>
                </a:solidFill>
                <a:latin typeface="华文新魏" panose="02010800040101010101" pitchFamily="2" charset="-122"/>
                <a:ea typeface="华文新魏" panose="02010800040101010101" pitchFamily="2" charset="-122"/>
              </a:rPr>
              <a:t>863</a:t>
            </a:r>
            <a:r>
              <a:rPr lang="zh-CN" altLang="en-US" sz="1600" dirty="0">
                <a:solidFill>
                  <a:srgbClr val="FF0000"/>
                </a:solidFill>
                <a:latin typeface="华文新魏" panose="02010800040101010101" pitchFamily="2" charset="-122"/>
                <a:ea typeface="华文新魏" panose="02010800040101010101" pitchFamily="2" charset="-122"/>
              </a:rPr>
              <a:t>目标导向课题：</a:t>
            </a:r>
            <a:r>
              <a:rPr lang="zh-CN" altLang="en-US" sz="1600" dirty="0">
                <a:latin typeface="华文新魏" panose="02010800040101010101" pitchFamily="2" charset="-122"/>
                <a:ea typeface="华文新魏" panose="02010800040101010101" pitchFamily="2" charset="-122"/>
              </a:rPr>
              <a:t>无缝集成关系数据库引擎研制与关键技术研究</a:t>
            </a:r>
            <a:endParaRPr lang="en-US" altLang="zh-CN" sz="1600" dirty="0">
              <a:latin typeface="华文新魏" panose="02010800040101010101" pitchFamily="2" charset="-122"/>
              <a:ea typeface="华文新魏" panose="02010800040101010101" pitchFamily="2" charset="-122"/>
            </a:endParaRPr>
          </a:p>
          <a:p>
            <a:pPr marL="120650" indent="-120650">
              <a:buFontTx/>
              <a:buChar char="•"/>
              <a:defRPr/>
            </a:pPr>
            <a:r>
              <a:rPr lang="zh-CN" altLang="en-US" sz="1600" dirty="0">
                <a:solidFill>
                  <a:srgbClr val="0070C0"/>
                </a:solidFill>
                <a:latin typeface="华文新魏" panose="02010800040101010101" pitchFamily="2" charset="-122"/>
                <a:ea typeface="华文新魏" panose="02010800040101010101" pitchFamily="2" charset="-122"/>
              </a:rPr>
              <a:t>天津科技发展计划项目：</a:t>
            </a:r>
            <a:r>
              <a:rPr lang="zh-CN" altLang="en-US" sz="1600" dirty="0">
                <a:latin typeface="华文新魏" panose="02010800040101010101" pitchFamily="2" charset="-122"/>
                <a:ea typeface="华文新魏" panose="02010800040101010101" pitchFamily="2" charset="-122"/>
              </a:rPr>
              <a:t>原生</a:t>
            </a:r>
            <a:r>
              <a:rPr lang="en-US" altLang="zh-CN" sz="1600" dirty="0">
                <a:latin typeface="华文新魏" panose="02010800040101010101" pitchFamily="2" charset="-122"/>
                <a:ea typeface="华文新魏" panose="02010800040101010101" pitchFamily="2" charset="-122"/>
              </a:rPr>
              <a:t>XML</a:t>
            </a:r>
            <a:r>
              <a:rPr lang="zh-CN" altLang="en-US" sz="1600" dirty="0">
                <a:latin typeface="华文新魏" panose="02010800040101010101" pitchFamily="2" charset="-122"/>
                <a:ea typeface="华文新魏" panose="02010800040101010101" pitchFamily="2" charset="-122"/>
              </a:rPr>
              <a:t>数据库技术研究与系统实现</a:t>
            </a:r>
            <a:endParaRPr lang="en-US" altLang="zh-CN" sz="1600" dirty="0">
              <a:latin typeface="华文新魏" panose="02010800040101010101" pitchFamily="2" charset="-122"/>
              <a:ea typeface="华文新魏" panose="02010800040101010101" pitchFamily="2" charset="-122"/>
            </a:endParaRPr>
          </a:p>
          <a:p>
            <a:pPr>
              <a:defRPr/>
            </a:pPr>
            <a:endParaRPr lang="en-US" altLang="zh-CN" sz="1600" dirty="0">
              <a:latin typeface="华文新魏" panose="02010800040101010101" pitchFamily="2" charset="-122"/>
              <a:ea typeface="华文新魏" panose="02010800040101010101" pitchFamily="2" charset="-122"/>
            </a:endParaRPr>
          </a:p>
          <a:p>
            <a:pPr>
              <a:defRPr/>
            </a:pPr>
            <a:endParaRPr lang="en-US" altLang="zh-CN" sz="1600" dirty="0">
              <a:latin typeface="华文新魏" panose="02010800040101010101" pitchFamily="2" charset="-122"/>
              <a:ea typeface="华文新魏" panose="02010800040101010101" pitchFamily="2" charset="-122"/>
            </a:endParaRPr>
          </a:p>
          <a:p>
            <a:pPr>
              <a:defRPr/>
            </a:pPr>
            <a:endParaRPr lang="en-US" altLang="zh-CN" sz="1600" dirty="0">
              <a:latin typeface="华文新魏" panose="02010800040101010101" pitchFamily="2" charset="-122"/>
              <a:ea typeface="华文新魏" panose="02010800040101010101" pitchFamily="2" charset="-122"/>
            </a:endParaRPr>
          </a:p>
        </p:txBody>
      </p:sp>
      <p:sp>
        <p:nvSpPr>
          <p:cNvPr id="67" name="下箭头 66"/>
          <p:cNvSpPr/>
          <p:nvPr/>
        </p:nvSpPr>
        <p:spPr bwMode="auto">
          <a:xfrm rot="5400000">
            <a:off x="2839244" y="6192044"/>
            <a:ext cx="493712" cy="533400"/>
          </a:xfrm>
          <a:prstGeom prst="downArrow">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latin typeface="Arial" charset="0"/>
              <a:ea typeface="宋体" charset="0"/>
            </a:endParaRPr>
          </a:p>
        </p:txBody>
      </p:sp>
      <p:sp>
        <p:nvSpPr>
          <p:cNvPr id="68" name="下箭头 67"/>
          <p:cNvSpPr/>
          <p:nvPr/>
        </p:nvSpPr>
        <p:spPr bwMode="auto">
          <a:xfrm rot="16200000">
            <a:off x="5811044" y="6271419"/>
            <a:ext cx="493712" cy="533400"/>
          </a:xfrm>
          <a:prstGeom prst="downArrow">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a:solidFill>
                <a:schemeClr val="tx1"/>
              </a:solidFill>
              <a:latin typeface="Arial" charset="0"/>
              <a:ea typeface="宋体" charset="0"/>
            </a:endParaRPr>
          </a:p>
        </p:txBody>
      </p:sp>
      <p:grpSp>
        <p:nvGrpSpPr>
          <p:cNvPr id="9" name="组合 11"/>
          <p:cNvGrpSpPr>
            <a:grpSpLocks/>
          </p:cNvGrpSpPr>
          <p:nvPr/>
        </p:nvGrpSpPr>
        <p:grpSpPr bwMode="auto">
          <a:xfrm>
            <a:off x="6596063" y="3617913"/>
            <a:ext cx="2514600" cy="2695575"/>
            <a:chOff x="6596440" y="3618377"/>
            <a:chExt cx="2514902" cy="2694555"/>
          </a:xfrm>
        </p:grpSpPr>
        <p:graphicFrame>
          <p:nvGraphicFramePr>
            <p:cNvPr id="3074" name="Object 2"/>
            <p:cNvGraphicFramePr>
              <a:graphicFrameLocks noChangeAspect="1"/>
            </p:cNvGraphicFramePr>
            <p:nvPr/>
          </p:nvGraphicFramePr>
          <p:xfrm>
            <a:off x="6596440" y="3618377"/>
            <a:ext cx="2514902" cy="2345969"/>
          </p:xfrm>
          <a:graphic>
            <a:graphicData uri="http://schemas.openxmlformats.org/presentationml/2006/ole">
              <mc:AlternateContent xmlns:mc="http://schemas.openxmlformats.org/markup-compatibility/2006">
                <mc:Choice xmlns:v="urn:schemas-microsoft-com:vml" Requires="v">
                  <p:oleObj spid="_x0000_s3079" name="Visio" r:id="rId5" imgW="6199817" imgH="5782777" progId="">
                    <p:embed/>
                  </p:oleObj>
                </mc:Choice>
                <mc:Fallback>
                  <p:oleObj name="Visio" r:id="rId5" imgW="6199817" imgH="5782777"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6440" y="3618377"/>
                          <a:ext cx="2514902" cy="23459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TextBox 69"/>
            <p:cNvSpPr txBox="1"/>
            <p:nvPr/>
          </p:nvSpPr>
          <p:spPr>
            <a:xfrm>
              <a:off x="7064808" y="5943184"/>
              <a:ext cx="1578165" cy="369748"/>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ctr">
                <a:defRPr/>
              </a:pPr>
              <a:r>
                <a:rPr lang="zh-CN" altLang="en-US" b="1" dirty="0"/>
                <a:t>云数据库检索</a:t>
              </a:r>
            </a:p>
          </p:txBody>
        </p:sp>
      </p:grpSp>
      <p:sp>
        <p:nvSpPr>
          <p:cNvPr id="72" name="Text Box 15"/>
          <p:cNvSpPr txBox="1">
            <a:spLocks noChangeArrowheads="1"/>
          </p:cNvSpPr>
          <p:nvPr/>
        </p:nvSpPr>
        <p:spPr bwMode="black">
          <a:xfrm>
            <a:off x="6324600" y="3457575"/>
            <a:ext cx="2717800" cy="3400425"/>
          </a:xfrm>
          <a:prstGeom prst="rect">
            <a:avLst/>
          </a:prstGeom>
          <a:ln/>
          <a:extLst/>
        </p:spPr>
        <p:style>
          <a:lnRef idx="1">
            <a:schemeClr val="accent2"/>
          </a:lnRef>
          <a:fillRef idx="2">
            <a:schemeClr val="accent2"/>
          </a:fillRef>
          <a:effectRef idx="1">
            <a:schemeClr val="accent2"/>
          </a:effectRef>
          <a:fontRef idx="minor">
            <a:schemeClr val="dk1"/>
          </a:fontRef>
        </p:style>
        <p:txBody>
          <a:bodyPr>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Aft>
                <a:spcPts val="600"/>
              </a:spcAft>
              <a:buFont typeface="Wingdings" pitchFamily="2" charset="2"/>
              <a:buNone/>
              <a:defRPr/>
            </a:pPr>
            <a:r>
              <a:rPr lang="en-US" altLang="zh-CN" b="1" dirty="0">
                <a:solidFill>
                  <a:schemeClr val="hlink"/>
                </a:solidFill>
                <a:latin typeface="华文新魏" panose="02010800040101010101" pitchFamily="2" charset="-122"/>
                <a:ea typeface="华文新魏" panose="02010800040101010101" pitchFamily="2" charset="-122"/>
              </a:rPr>
              <a:t> </a:t>
            </a:r>
            <a:r>
              <a:rPr lang="zh-CN" altLang="en-US" b="1" dirty="0" smtClean="0">
                <a:solidFill>
                  <a:srgbClr val="0070C0"/>
                </a:solidFill>
                <a:latin typeface="华文新魏" panose="02010800040101010101" pitchFamily="2" charset="-122"/>
                <a:ea typeface="华文新魏" panose="02010800040101010101" pitchFamily="2" charset="-122"/>
              </a:rPr>
              <a:t>在研项目</a:t>
            </a:r>
            <a:endParaRPr lang="en-US" altLang="zh-CN" sz="1000" b="1" dirty="0">
              <a:solidFill>
                <a:srgbClr val="0070C0"/>
              </a:solidFill>
              <a:ea typeface="宋体" charset="-122"/>
            </a:endParaRPr>
          </a:p>
          <a:p>
            <a:pPr>
              <a:buFontTx/>
              <a:buChar char="•"/>
              <a:defRPr/>
            </a:pPr>
            <a:r>
              <a:rPr lang="zh-CN" altLang="en-US" sz="1600" dirty="0" smtClean="0">
                <a:solidFill>
                  <a:srgbClr val="FF0000"/>
                </a:solidFill>
                <a:latin typeface="华文新魏" panose="02010800040101010101" pitchFamily="2" charset="-122"/>
                <a:ea typeface="华文新魏" panose="02010800040101010101" pitchFamily="2" charset="-122"/>
              </a:rPr>
              <a:t>国家自然科学基金：</a:t>
            </a:r>
            <a:r>
              <a:rPr lang="zh-CN" altLang="en-US" sz="1600" dirty="0" smtClean="0">
                <a:solidFill>
                  <a:srgbClr val="1C1C1C"/>
                </a:solidFill>
                <a:latin typeface="华文新魏" panose="02010800040101010101" pitchFamily="2" charset="-122"/>
                <a:ea typeface="华文新魏" panose="02010800040101010101" pitchFamily="2" charset="-122"/>
              </a:rPr>
              <a:t>云</a:t>
            </a:r>
            <a:r>
              <a:rPr lang="zh-CN" altLang="en-US" sz="1600" dirty="0">
                <a:solidFill>
                  <a:srgbClr val="1C1C1C"/>
                </a:solidFill>
                <a:latin typeface="华文新魏" panose="02010800040101010101" pitchFamily="2" charset="-122"/>
                <a:ea typeface="华文新魏" panose="02010800040101010101" pitchFamily="2" charset="-122"/>
              </a:rPr>
              <a:t>数据库查询模式集自动生成与检索关键技术</a:t>
            </a:r>
            <a:r>
              <a:rPr lang="zh-CN" altLang="en-US" sz="1600" dirty="0" smtClean="0">
                <a:solidFill>
                  <a:srgbClr val="1C1C1C"/>
                </a:solidFill>
                <a:latin typeface="华文新魏" panose="02010800040101010101" pitchFamily="2" charset="-122"/>
                <a:ea typeface="华文新魏" panose="02010800040101010101" pitchFamily="2" charset="-122"/>
              </a:rPr>
              <a:t>研究</a:t>
            </a:r>
            <a:endParaRPr lang="en-US" altLang="zh-CN" sz="1600" dirty="0" smtClean="0">
              <a:solidFill>
                <a:srgbClr val="1C1C1C"/>
              </a:solidFill>
              <a:latin typeface="华文新魏" panose="02010800040101010101" pitchFamily="2" charset="-122"/>
              <a:ea typeface="华文新魏" panose="02010800040101010101" pitchFamily="2" charset="-122"/>
            </a:endParaRPr>
          </a:p>
          <a:p>
            <a:pPr>
              <a:buFontTx/>
              <a:buChar char="•"/>
              <a:defRPr/>
            </a:pPr>
            <a:r>
              <a:rPr lang="zh-CN" altLang="en-US" sz="1600" dirty="0">
                <a:solidFill>
                  <a:srgbClr val="FF0000"/>
                </a:solidFill>
                <a:latin typeface="华文新魏" panose="02010800040101010101" pitchFamily="2" charset="-122"/>
                <a:ea typeface="华文新魏" panose="02010800040101010101" pitchFamily="2" charset="-122"/>
              </a:rPr>
              <a:t>国家自然科学</a:t>
            </a:r>
            <a:r>
              <a:rPr lang="zh-CN" altLang="en-US" sz="1600" dirty="0" smtClean="0">
                <a:solidFill>
                  <a:srgbClr val="FF0000"/>
                </a:solidFill>
                <a:latin typeface="华文新魏" panose="02010800040101010101" pitchFamily="2" charset="-122"/>
                <a:ea typeface="华文新魏" panose="02010800040101010101" pitchFamily="2" charset="-122"/>
              </a:rPr>
              <a:t>基金：</a:t>
            </a:r>
            <a:r>
              <a:rPr lang="zh-CN" altLang="en-US" sz="1600" dirty="0" smtClean="0">
                <a:solidFill>
                  <a:srgbClr val="1C1C1C"/>
                </a:solidFill>
                <a:latin typeface="华文新魏" panose="02010800040101010101" pitchFamily="2" charset="-122"/>
                <a:ea typeface="华文新魏" panose="02010800040101010101" pitchFamily="2" charset="-122"/>
              </a:rPr>
              <a:t>微博推荐关键技术研究</a:t>
            </a:r>
            <a:endParaRPr lang="en-US" altLang="zh-CN" sz="1600" dirty="0" smtClean="0">
              <a:solidFill>
                <a:srgbClr val="1C1C1C"/>
              </a:solidFill>
              <a:latin typeface="华文新魏" panose="02010800040101010101" pitchFamily="2" charset="-122"/>
              <a:ea typeface="华文新魏" panose="02010800040101010101" pitchFamily="2" charset="-122"/>
            </a:endParaRPr>
          </a:p>
          <a:p>
            <a:pPr>
              <a:buFontTx/>
              <a:buChar char="•"/>
              <a:defRPr/>
            </a:pPr>
            <a:r>
              <a:rPr lang="zh-CN" altLang="en-US" sz="1600" dirty="0" smtClean="0">
                <a:solidFill>
                  <a:srgbClr val="0070C0"/>
                </a:solidFill>
                <a:latin typeface="华文新魏" panose="02010800040101010101" pitchFamily="2" charset="-122"/>
                <a:ea typeface="华文新魏" panose="02010800040101010101" pitchFamily="2" charset="-122"/>
              </a:rPr>
              <a:t>天津科技支撑项目：</a:t>
            </a:r>
            <a:r>
              <a:rPr lang="zh-CN" altLang="en-US" sz="1600" dirty="0" smtClean="0">
                <a:solidFill>
                  <a:srgbClr val="1C1C1C"/>
                </a:solidFill>
                <a:latin typeface="华文新魏" panose="02010800040101010101" pitchFamily="2" charset="-122"/>
                <a:ea typeface="华文新魏" panose="02010800040101010101" pitchFamily="2" charset="-122"/>
              </a:rPr>
              <a:t>云</a:t>
            </a:r>
            <a:r>
              <a:rPr lang="zh-CN" altLang="en-US" sz="1600" dirty="0">
                <a:solidFill>
                  <a:srgbClr val="1C1C1C"/>
                </a:solidFill>
                <a:latin typeface="华文新魏" panose="02010800040101010101" pitchFamily="2" charset="-122"/>
                <a:ea typeface="华文新魏" panose="02010800040101010101" pitchFamily="2" charset="-122"/>
              </a:rPr>
              <a:t>数据模式抽取与智能检索关键技术研究与</a:t>
            </a:r>
            <a:r>
              <a:rPr lang="zh-CN" altLang="en-US" sz="1600" dirty="0" smtClean="0">
                <a:solidFill>
                  <a:srgbClr val="1C1C1C"/>
                </a:solidFill>
                <a:latin typeface="华文新魏" panose="02010800040101010101" pitchFamily="2" charset="-122"/>
                <a:ea typeface="华文新魏" panose="02010800040101010101" pitchFamily="2" charset="-122"/>
              </a:rPr>
              <a:t>应用</a:t>
            </a:r>
            <a:endParaRPr lang="en-US" altLang="zh-CN" sz="1600" dirty="0" smtClean="0">
              <a:solidFill>
                <a:srgbClr val="1C1C1C"/>
              </a:solidFill>
              <a:latin typeface="华文新魏" panose="02010800040101010101" pitchFamily="2" charset="-122"/>
              <a:ea typeface="华文新魏" panose="02010800040101010101" pitchFamily="2" charset="-122"/>
            </a:endParaRPr>
          </a:p>
          <a:p>
            <a:pPr>
              <a:buFontTx/>
              <a:buChar char="•"/>
              <a:defRPr/>
            </a:pPr>
            <a:r>
              <a:rPr lang="zh-CN" altLang="en-US" sz="1600" dirty="0">
                <a:solidFill>
                  <a:srgbClr val="0070C0"/>
                </a:solidFill>
                <a:latin typeface="华文新魏" panose="02010800040101010101" pitchFamily="2" charset="-122"/>
                <a:ea typeface="华文新魏" panose="02010800040101010101" pitchFamily="2" charset="-122"/>
              </a:rPr>
              <a:t>天津自然科学</a:t>
            </a:r>
            <a:r>
              <a:rPr lang="zh-CN" altLang="en-US" sz="1600" dirty="0" smtClean="0">
                <a:solidFill>
                  <a:srgbClr val="0070C0"/>
                </a:solidFill>
                <a:latin typeface="华文新魏" panose="02010800040101010101" pitchFamily="2" charset="-122"/>
                <a:ea typeface="华文新魏" panose="02010800040101010101" pitchFamily="2" charset="-122"/>
              </a:rPr>
              <a:t>基金：</a:t>
            </a:r>
            <a:r>
              <a:rPr lang="zh-CN" altLang="en-US" sz="1600" dirty="0" smtClean="0">
                <a:solidFill>
                  <a:srgbClr val="1C1C1C"/>
                </a:solidFill>
                <a:latin typeface="华文新魏" panose="02010800040101010101" pitchFamily="2" charset="-122"/>
                <a:ea typeface="华文新魏" panose="02010800040101010101" pitchFamily="2" charset="-122"/>
              </a:rPr>
              <a:t>基于</a:t>
            </a:r>
            <a:r>
              <a:rPr lang="zh-CN" altLang="en-US" sz="1600" dirty="0">
                <a:solidFill>
                  <a:srgbClr val="1C1C1C"/>
                </a:solidFill>
                <a:latin typeface="华文新魏" panose="02010800040101010101" pitchFamily="2" charset="-122"/>
                <a:ea typeface="华文新魏" panose="02010800040101010101" pitchFamily="2" charset="-122"/>
              </a:rPr>
              <a:t>模式图的云数据检索关键技术</a:t>
            </a:r>
            <a:r>
              <a:rPr lang="zh-CN" altLang="en-US" sz="1600" dirty="0" smtClean="0">
                <a:solidFill>
                  <a:srgbClr val="1C1C1C"/>
                </a:solidFill>
                <a:latin typeface="华文新魏" panose="02010800040101010101" pitchFamily="2" charset="-122"/>
                <a:ea typeface="华文新魏" panose="02010800040101010101" pitchFamily="2" charset="-122"/>
              </a:rPr>
              <a:t>研究</a:t>
            </a:r>
            <a:endParaRPr lang="en-US" altLang="zh-CN" sz="1600" dirty="0" smtClean="0">
              <a:solidFill>
                <a:srgbClr val="1C1C1C"/>
              </a:solidFill>
              <a:latin typeface="华文新魏" panose="02010800040101010101" pitchFamily="2" charset="-122"/>
              <a:ea typeface="华文新魏" panose="02010800040101010101" pitchFamily="2" charset="-122"/>
            </a:endParaRPr>
          </a:p>
          <a:p>
            <a:pPr marL="0" indent="0">
              <a:defRPr/>
            </a:pPr>
            <a:endParaRPr lang="en-US" altLang="zh-CN" sz="1600" dirty="0">
              <a:solidFill>
                <a:srgbClr val="1C1C1C"/>
              </a:solidFill>
              <a:latin typeface="华文新魏" panose="02010800040101010101" pitchFamily="2" charset="-122"/>
              <a:ea typeface="华文新魏" panose="02010800040101010101" pitchFamily="2" charset="-122"/>
            </a:endParaRPr>
          </a:p>
        </p:txBody>
      </p:sp>
      <p:grpSp>
        <p:nvGrpSpPr>
          <p:cNvPr id="10" name="组合 12"/>
          <p:cNvGrpSpPr>
            <a:grpSpLocks/>
          </p:cNvGrpSpPr>
          <p:nvPr/>
        </p:nvGrpSpPr>
        <p:grpSpPr bwMode="auto">
          <a:xfrm>
            <a:off x="157163" y="3590925"/>
            <a:ext cx="2509837" cy="1514475"/>
            <a:chOff x="59716" y="3492074"/>
            <a:chExt cx="2510132" cy="1514129"/>
          </a:xfrm>
        </p:grpSpPr>
        <p:pic>
          <p:nvPicPr>
            <p:cNvPr id="3091" name="Picture 2" descr="http://www.36099.com/UserFiles/%E5%BE%AE%E5%8D%9A%E8%90%A5%E9%94%80%281%29.jpg">
              <a:hlinkClick r:id="rId7"/>
            </p:cNvPr>
            <p:cNvPicPr>
              <a:picLocks noChangeAspect="1" noChangeArrowheads="1"/>
            </p:cNvPicPr>
            <p:nvPr/>
          </p:nvPicPr>
          <p:blipFill>
            <a:blip r:embed="rId8" cstate="print"/>
            <a:srcRect/>
            <a:stretch>
              <a:fillRect/>
            </a:stretch>
          </p:blipFill>
          <p:spPr bwMode="auto">
            <a:xfrm>
              <a:off x="59716" y="3492074"/>
              <a:ext cx="2510132" cy="1514129"/>
            </a:xfrm>
            <a:prstGeom prst="rect">
              <a:avLst/>
            </a:prstGeom>
            <a:noFill/>
            <a:ln w="9525">
              <a:noFill/>
              <a:miter lim="800000"/>
              <a:headEnd/>
              <a:tailEnd/>
            </a:ln>
          </p:spPr>
        </p:pic>
        <p:sp>
          <p:nvSpPr>
            <p:cNvPr id="75" name="TextBox 74"/>
            <p:cNvSpPr txBox="1"/>
            <p:nvPr/>
          </p:nvSpPr>
          <p:spPr>
            <a:xfrm>
              <a:off x="701141" y="4618941"/>
              <a:ext cx="1114556" cy="369803"/>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ctr">
                <a:defRPr/>
              </a:pPr>
              <a:r>
                <a:rPr lang="zh-CN" altLang="en-US" b="1" dirty="0"/>
                <a:t>微博排序</a:t>
              </a:r>
            </a:p>
          </p:txBody>
        </p:sp>
      </p:grpSp>
      <p:grpSp>
        <p:nvGrpSpPr>
          <p:cNvPr id="12" name="组合 13"/>
          <p:cNvGrpSpPr>
            <a:grpSpLocks/>
          </p:cNvGrpSpPr>
          <p:nvPr/>
        </p:nvGrpSpPr>
        <p:grpSpPr bwMode="auto">
          <a:xfrm>
            <a:off x="190500" y="5105400"/>
            <a:ext cx="2171700" cy="5418138"/>
            <a:chOff x="59716" y="5097842"/>
            <a:chExt cx="2172096" cy="5417758"/>
          </a:xfrm>
        </p:grpSpPr>
        <p:pic>
          <p:nvPicPr>
            <p:cNvPr id="3089" name="Picture 3"/>
            <p:cNvPicPr>
              <a:picLocks noChangeAspect="1"/>
            </p:cNvPicPr>
            <p:nvPr/>
          </p:nvPicPr>
          <p:blipFill>
            <a:blip r:embed="rId9" cstate="print"/>
            <a:srcRect/>
            <a:stretch>
              <a:fillRect/>
            </a:stretch>
          </p:blipFill>
          <p:spPr bwMode="auto">
            <a:xfrm>
              <a:off x="59716" y="5097842"/>
              <a:ext cx="2172096" cy="5417758"/>
            </a:xfrm>
            <a:prstGeom prst="rect">
              <a:avLst/>
            </a:prstGeom>
            <a:noFill/>
            <a:ln w="9525">
              <a:noFill/>
              <a:miter lim="800000"/>
              <a:headEnd/>
              <a:tailEnd/>
            </a:ln>
          </p:spPr>
        </p:pic>
        <p:sp>
          <p:nvSpPr>
            <p:cNvPr id="76" name="TextBox 75"/>
            <p:cNvSpPr txBox="1"/>
            <p:nvPr/>
          </p:nvSpPr>
          <p:spPr>
            <a:xfrm>
              <a:off x="701183" y="6031227"/>
              <a:ext cx="1114628" cy="36986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lgn="ctr">
                <a:defRPr/>
              </a:pPr>
              <a:r>
                <a:rPr lang="zh-CN" altLang="en-US" b="1" dirty="0"/>
                <a:t>广告投放</a:t>
              </a:r>
            </a:p>
          </p:txBody>
        </p:sp>
      </p:grpSp>
      <p:sp>
        <p:nvSpPr>
          <p:cNvPr id="79" name="Text Box 14"/>
          <p:cNvSpPr txBox="1">
            <a:spLocks noChangeArrowheads="1"/>
          </p:cNvSpPr>
          <p:nvPr/>
        </p:nvSpPr>
        <p:spPr bwMode="black">
          <a:xfrm>
            <a:off x="76200" y="3429000"/>
            <a:ext cx="2590800" cy="3400425"/>
          </a:xfrm>
          <a:prstGeom prst="rect">
            <a:avLst/>
          </a:prstGeom>
          <a:ln/>
          <a:extLst/>
        </p:spPr>
        <p:style>
          <a:lnRef idx="1">
            <a:schemeClr val="accent2"/>
          </a:lnRef>
          <a:fillRef idx="2">
            <a:schemeClr val="accent2"/>
          </a:fillRef>
          <a:effectRef idx="1">
            <a:schemeClr val="accent2"/>
          </a:effectRef>
          <a:fontRef idx="minor">
            <a:schemeClr val="dk1"/>
          </a:fontRef>
        </p:style>
        <p:txBody>
          <a:bodyPr>
            <a:spAutoFit/>
          </a:bodyPr>
          <a:lstStyle>
            <a:lvl1pPr marL="120650" indent="-12065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0" hangingPunct="0">
              <a:spcAft>
                <a:spcPts val="600"/>
              </a:spcAft>
              <a:buFont typeface="Wingdings" pitchFamily="2" charset="2"/>
              <a:buNone/>
              <a:defRPr/>
            </a:pPr>
            <a:r>
              <a:rPr lang="en-US" altLang="zh-CN" sz="1400" b="1" dirty="0" smtClean="0">
                <a:solidFill>
                  <a:schemeClr val="accent2"/>
                </a:solidFill>
                <a:ea typeface="宋体" charset="-122"/>
              </a:rPr>
              <a:t> </a:t>
            </a:r>
            <a:r>
              <a:rPr lang="zh-CN" altLang="en-US" b="1" dirty="0" smtClean="0">
                <a:solidFill>
                  <a:srgbClr val="0070C0"/>
                </a:solidFill>
                <a:latin typeface="华文新魏" panose="02010800040101010101" pitchFamily="2" charset="-122"/>
                <a:ea typeface="华文新魏" panose="02010800040101010101" pitchFamily="2" charset="-122"/>
              </a:rPr>
              <a:t>在研项目 </a:t>
            </a:r>
            <a:endParaRPr lang="en-US" altLang="zh-CN" sz="1000" b="1" dirty="0" smtClean="0">
              <a:solidFill>
                <a:srgbClr val="0070C0"/>
              </a:solidFill>
              <a:latin typeface="华文新魏" panose="02010800040101010101" pitchFamily="2" charset="-122"/>
              <a:ea typeface="华文新魏" panose="02010800040101010101" pitchFamily="2" charset="-122"/>
            </a:endParaRPr>
          </a:p>
          <a:p>
            <a:pPr>
              <a:buFontTx/>
              <a:buChar char="•"/>
              <a:defRPr/>
            </a:pPr>
            <a:r>
              <a:rPr lang="zh-CN" altLang="en-US" sz="1600" dirty="0" smtClean="0">
                <a:solidFill>
                  <a:srgbClr val="FF0000"/>
                </a:solidFill>
                <a:latin typeface="华文新魏" panose="02010800040101010101" pitchFamily="2" charset="-122"/>
                <a:ea typeface="华文新魏" panose="02010800040101010101" pitchFamily="2" charset="-122"/>
              </a:rPr>
              <a:t>教育部</a:t>
            </a:r>
            <a:r>
              <a:rPr lang="en-US" altLang="zh-CN" sz="1600" dirty="0" smtClean="0">
                <a:solidFill>
                  <a:srgbClr val="FF0000"/>
                </a:solidFill>
                <a:latin typeface="华文新魏" panose="02010800040101010101" pitchFamily="2" charset="-122"/>
                <a:ea typeface="华文新魏" panose="02010800040101010101" pitchFamily="2" charset="-122"/>
              </a:rPr>
              <a:t>-</a:t>
            </a:r>
            <a:r>
              <a:rPr lang="zh-CN" altLang="en-US" sz="1600" dirty="0" smtClean="0">
                <a:solidFill>
                  <a:srgbClr val="FF0000"/>
                </a:solidFill>
                <a:latin typeface="华文新魏" panose="02010800040101010101" pitchFamily="2" charset="-122"/>
                <a:ea typeface="华文新魏" panose="02010800040101010101" pitchFamily="2" charset="-122"/>
              </a:rPr>
              <a:t>中国移动项目：</a:t>
            </a:r>
            <a:r>
              <a:rPr lang="zh-CN" altLang="en-US" sz="1600" dirty="0" smtClean="0">
                <a:solidFill>
                  <a:srgbClr val="1C1C1C"/>
                </a:solidFill>
                <a:latin typeface="华文新魏" panose="02010800040101010101" pitchFamily="2" charset="-122"/>
                <a:ea typeface="华文新魏" panose="02010800040101010101" pitchFamily="2" charset="-122"/>
              </a:rPr>
              <a:t>基于</a:t>
            </a:r>
            <a:r>
              <a:rPr lang="zh-CN" altLang="en-US" sz="1600" dirty="0">
                <a:solidFill>
                  <a:srgbClr val="1C1C1C"/>
                </a:solidFill>
                <a:latin typeface="华文新魏" panose="02010800040101010101" pitchFamily="2" charset="-122"/>
                <a:ea typeface="华文新魏" panose="02010800040101010101" pitchFamily="2" charset="-122"/>
              </a:rPr>
              <a:t>网络侧数据的</a:t>
            </a:r>
            <a:r>
              <a:rPr lang="zh-CN" altLang="en-US" sz="1600" dirty="0" smtClean="0">
                <a:solidFill>
                  <a:srgbClr val="1C1C1C"/>
                </a:solidFill>
                <a:latin typeface="华文新魏" panose="02010800040101010101" pitchFamily="2" charset="-122"/>
                <a:ea typeface="华文新魏" panose="02010800040101010101" pitchFamily="2" charset="-122"/>
              </a:rPr>
              <a:t>用户</a:t>
            </a:r>
            <a:r>
              <a:rPr lang="zh-CN" altLang="en-US" sz="1600" dirty="0">
                <a:solidFill>
                  <a:srgbClr val="1C1C1C"/>
                </a:solidFill>
                <a:latin typeface="华文新魏" panose="02010800040101010101" pitchFamily="2" charset="-122"/>
                <a:ea typeface="华文新魏" panose="02010800040101010101" pitchFamily="2" charset="-122"/>
              </a:rPr>
              <a:t>特征提取与新业务受众预测</a:t>
            </a:r>
            <a:r>
              <a:rPr lang="zh-CN" altLang="en-US" sz="1600" dirty="0" smtClean="0">
                <a:solidFill>
                  <a:srgbClr val="1C1C1C"/>
                </a:solidFill>
                <a:latin typeface="华文新魏" panose="02010800040101010101" pitchFamily="2" charset="-122"/>
                <a:ea typeface="华文新魏" panose="02010800040101010101" pitchFamily="2" charset="-122"/>
              </a:rPr>
              <a:t>研究</a:t>
            </a:r>
            <a:endParaRPr lang="en-US" altLang="zh-CN" sz="1600" dirty="0" smtClean="0">
              <a:solidFill>
                <a:srgbClr val="1C1C1C"/>
              </a:solidFill>
              <a:latin typeface="华文新魏" panose="02010800040101010101" pitchFamily="2" charset="-122"/>
              <a:ea typeface="华文新魏" panose="02010800040101010101" pitchFamily="2" charset="-122"/>
            </a:endParaRPr>
          </a:p>
          <a:p>
            <a:pPr>
              <a:buFontTx/>
              <a:buChar char="•"/>
              <a:defRPr/>
            </a:pPr>
            <a:r>
              <a:rPr lang="zh-CN" altLang="en-US" sz="1600" dirty="0">
                <a:solidFill>
                  <a:srgbClr val="FF0000"/>
                </a:solidFill>
                <a:latin typeface="华文新魏" panose="02010800040101010101" pitchFamily="2" charset="-122"/>
                <a:ea typeface="华文新魏" panose="02010800040101010101" pitchFamily="2" charset="-122"/>
              </a:rPr>
              <a:t>国家自然科学</a:t>
            </a:r>
            <a:r>
              <a:rPr lang="zh-CN" altLang="en-US" sz="1600" dirty="0" smtClean="0">
                <a:solidFill>
                  <a:srgbClr val="FF0000"/>
                </a:solidFill>
                <a:latin typeface="华文新魏" panose="02010800040101010101" pitchFamily="2" charset="-122"/>
                <a:ea typeface="华文新魏" panose="02010800040101010101" pitchFamily="2" charset="-122"/>
              </a:rPr>
              <a:t>基金：</a:t>
            </a:r>
            <a:r>
              <a:rPr lang="zh-CN" altLang="en-US" sz="1600" dirty="0" smtClean="0">
                <a:solidFill>
                  <a:schemeClr val="tx2"/>
                </a:solidFill>
                <a:latin typeface="华文新魏" panose="02010800040101010101" pitchFamily="2" charset="-122"/>
                <a:ea typeface="华文新魏" panose="02010800040101010101" pitchFamily="2" charset="-122"/>
              </a:rPr>
              <a:t>跨领域新闻评论</a:t>
            </a:r>
            <a:r>
              <a:rPr lang="zh-CN" altLang="en-US" sz="1600" dirty="0" smtClean="0">
                <a:solidFill>
                  <a:srgbClr val="1C1C1C"/>
                </a:solidFill>
                <a:latin typeface="华文新魏" panose="02010800040101010101" pitchFamily="2" charset="-122"/>
                <a:ea typeface="华文新魏" panose="02010800040101010101" pitchFamily="2" charset="-122"/>
              </a:rPr>
              <a:t>情感分析</a:t>
            </a:r>
            <a:endParaRPr lang="en-US" altLang="zh-CN" sz="1600" dirty="0">
              <a:solidFill>
                <a:srgbClr val="1C1C1C"/>
              </a:solidFill>
              <a:latin typeface="华文新魏" panose="02010800040101010101" pitchFamily="2" charset="-122"/>
              <a:ea typeface="华文新魏" panose="02010800040101010101" pitchFamily="2" charset="-122"/>
            </a:endParaRPr>
          </a:p>
          <a:p>
            <a:pPr>
              <a:buFontTx/>
              <a:buChar char="•"/>
              <a:defRPr/>
            </a:pPr>
            <a:r>
              <a:rPr lang="zh-CN" altLang="en-US" sz="1600" dirty="0" smtClean="0">
                <a:solidFill>
                  <a:srgbClr val="0070C0"/>
                </a:solidFill>
                <a:latin typeface="华文新魏" panose="02010800040101010101" pitchFamily="2" charset="-122"/>
                <a:ea typeface="华文新魏" panose="02010800040101010101" pitchFamily="2" charset="-122"/>
              </a:rPr>
              <a:t>天津科技支撑项目：</a:t>
            </a:r>
            <a:r>
              <a:rPr lang="zh-CN" altLang="en-US" sz="1600" dirty="0" smtClean="0">
                <a:solidFill>
                  <a:srgbClr val="1C1C1C"/>
                </a:solidFill>
                <a:latin typeface="华文新魏" panose="02010800040101010101" pitchFamily="2" charset="-122"/>
                <a:ea typeface="华文新魏" panose="02010800040101010101" pitchFamily="2" charset="-122"/>
              </a:rPr>
              <a:t>面向多种类型大数据的实时检测与深度分析</a:t>
            </a:r>
            <a:endParaRPr lang="en-US" altLang="zh-CN" sz="1600" dirty="0" smtClean="0">
              <a:solidFill>
                <a:srgbClr val="1C1C1C"/>
              </a:solidFill>
              <a:latin typeface="华文新魏" panose="02010800040101010101" pitchFamily="2" charset="-122"/>
              <a:ea typeface="华文新魏" panose="02010800040101010101" pitchFamily="2" charset="-122"/>
            </a:endParaRPr>
          </a:p>
          <a:p>
            <a:pPr>
              <a:spcAft>
                <a:spcPts val="600"/>
              </a:spcAft>
              <a:buFontTx/>
              <a:buChar char="•"/>
              <a:defRPr/>
            </a:pPr>
            <a:r>
              <a:rPr lang="zh-CN" altLang="en-US" sz="1600" dirty="0">
                <a:solidFill>
                  <a:srgbClr val="0070C0"/>
                </a:solidFill>
                <a:latin typeface="华文新魏" panose="02010800040101010101" pitchFamily="2" charset="-122"/>
                <a:ea typeface="华文新魏" panose="02010800040101010101" pitchFamily="2" charset="-122"/>
              </a:rPr>
              <a:t>微软亚洲研究院</a:t>
            </a:r>
            <a:r>
              <a:rPr lang="zh-CN" altLang="en-US" sz="1600" dirty="0" smtClean="0">
                <a:solidFill>
                  <a:srgbClr val="0070C0"/>
                </a:solidFill>
                <a:latin typeface="华文新魏" panose="02010800040101010101" pitchFamily="2" charset="-122"/>
                <a:ea typeface="华文新魏" panose="02010800040101010101" pitchFamily="2" charset="-122"/>
              </a:rPr>
              <a:t>课题：</a:t>
            </a:r>
            <a:r>
              <a:rPr lang="zh-CN" altLang="en-US" sz="1600" dirty="0" smtClean="0">
                <a:solidFill>
                  <a:srgbClr val="1C1C1C"/>
                </a:solidFill>
                <a:latin typeface="华文新魏" panose="02010800040101010101" pitchFamily="2" charset="-122"/>
                <a:ea typeface="华文新魏" panose="02010800040101010101" pitchFamily="2" charset="-122"/>
              </a:rPr>
              <a:t>基于</a:t>
            </a:r>
            <a:r>
              <a:rPr lang="zh-CN" altLang="en-US" sz="1600" dirty="0">
                <a:solidFill>
                  <a:srgbClr val="1C1C1C"/>
                </a:solidFill>
                <a:latin typeface="华文新魏" panose="02010800040101010101" pitchFamily="2" charset="-122"/>
                <a:ea typeface="华文新魏" panose="02010800040101010101" pitchFamily="2" charset="-122"/>
              </a:rPr>
              <a:t>意图挖掘和投票的社交网络广告</a:t>
            </a:r>
            <a:r>
              <a:rPr lang="zh-CN" altLang="en-US" sz="1600" dirty="0" smtClean="0">
                <a:solidFill>
                  <a:srgbClr val="1C1C1C"/>
                </a:solidFill>
                <a:latin typeface="华文新魏" panose="02010800040101010101" pitchFamily="2" charset="-122"/>
                <a:ea typeface="华文新魏" panose="02010800040101010101" pitchFamily="2" charset="-122"/>
              </a:rPr>
              <a:t>投放</a:t>
            </a:r>
            <a:endParaRPr lang="en-US" altLang="zh-CN" sz="1600" dirty="0" smtClean="0">
              <a:solidFill>
                <a:srgbClr val="1C1C1C"/>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down)">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down)">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down)">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wipe(down)">
                                      <p:cBhvr>
                                        <p:cTn id="47" dur="500"/>
                                        <p:tgtEl>
                                          <p:spTgt spid="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down)">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down)">
                                      <p:cBhvr>
                                        <p:cTn id="6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5" grpId="0" animBg="1"/>
      <p:bldP spid="66" grpId="0" animBg="1"/>
      <p:bldP spid="67" grpId="0" animBg="1"/>
      <p:bldP spid="68" grpId="0" animBg="1"/>
      <p:bldP spid="72" grpId="0" animBg="1"/>
      <p:bldP spid="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a:grpSpLocks/>
          </p:cNvGrpSpPr>
          <p:nvPr/>
        </p:nvGrpSpPr>
        <p:grpSpPr bwMode="auto">
          <a:xfrm>
            <a:off x="80963" y="1592263"/>
            <a:ext cx="6315075" cy="2193925"/>
            <a:chOff x="81643" y="1651473"/>
            <a:chExt cx="6315100" cy="2194361"/>
          </a:xfrm>
        </p:grpSpPr>
        <p:pic>
          <p:nvPicPr>
            <p:cNvPr id="15383" name="Picture 2"/>
            <p:cNvPicPr>
              <a:picLocks noChangeAspect="1" noChangeArrowheads="1"/>
            </p:cNvPicPr>
            <p:nvPr/>
          </p:nvPicPr>
          <p:blipFill>
            <a:blip r:embed="rId2" cstate="print"/>
            <a:srcRect/>
            <a:stretch>
              <a:fillRect/>
            </a:stretch>
          </p:blipFill>
          <p:spPr bwMode="auto">
            <a:xfrm>
              <a:off x="381000" y="1651473"/>
              <a:ext cx="6015743" cy="2194361"/>
            </a:xfrm>
            <a:prstGeom prst="rect">
              <a:avLst/>
            </a:prstGeom>
            <a:noFill/>
            <a:ln w="9525">
              <a:noFill/>
              <a:miter lim="800000"/>
              <a:headEnd/>
              <a:tailEnd/>
            </a:ln>
          </p:spPr>
        </p:pic>
        <p:sp>
          <p:nvSpPr>
            <p:cNvPr id="5" name="矩形 4"/>
            <p:cNvSpPr/>
            <p:nvPr/>
          </p:nvSpPr>
          <p:spPr bwMode="auto">
            <a:xfrm>
              <a:off x="81643" y="1662587"/>
              <a:ext cx="300038" cy="2138788"/>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eaVert" anchor="ctr"/>
            <a:lstStyle/>
            <a:p>
              <a:pPr algn="ctr">
                <a:defRPr/>
              </a:pPr>
              <a:r>
                <a:rPr lang="zh-CN" altLang="en-US" sz="1600" b="1" dirty="0">
                  <a:solidFill>
                    <a:schemeClr val="tx1"/>
                  </a:solidFill>
                  <a:latin typeface="Arial" charset="0"/>
                  <a:ea typeface="宋体" charset="0"/>
                </a:rPr>
                <a:t>石油行业采办一体化</a:t>
              </a:r>
            </a:p>
          </p:txBody>
        </p:sp>
      </p:grpSp>
      <p:sp>
        <p:nvSpPr>
          <p:cNvPr id="15363" name="Rectangle 2"/>
          <p:cNvSpPr>
            <a:spLocks noGrp="1" noChangeArrowheads="1"/>
          </p:cNvSpPr>
          <p:nvPr>
            <p:ph type="title"/>
          </p:nvPr>
        </p:nvSpPr>
        <p:spPr/>
        <p:txBody>
          <a:bodyPr/>
          <a:lstStyle/>
          <a:p>
            <a:r>
              <a:rPr lang="zh-CN" altLang="en-US" smtClean="0">
                <a:latin typeface="华文新魏" pitchFamily="2" charset="-122"/>
                <a:ea typeface="华文新魏" pitchFamily="2" charset="-122"/>
                <a:cs typeface="黑体" pitchFamily="49" charset="-122"/>
              </a:rPr>
              <a:t>工程项目</a:t>
            </a:r>
          </a:p>
        </p:txBody>
      </p:sp>
      <p:sp>
        <p:nvSpPr>
          <p:cNvPr id="18" name="内容占位符 2"/>
          <p:cNvSpPr>
            <a:spLocks noGrp="1"/>
          </p:cNvSpPr>
          <p:nvPr>
            <p:ph idx="1"/>
          </p:nvPr>
        </p:nvSpPr>
        <p:spPr>
          <a:xfrm>
            <a:off x="381000" y="990600"/>
            <a:ext cx="8529638" cy="2819400"/>
          </a:xfrm>
        </p:spPr>
        <p:txBody>
          <a:bodyPr/>
          <a:lstStyle/>
          <a:p>
            <a:pPr>
              <a:defRPr/>
            </a:pPr>
            <a:r>
              <a:rPr>
                <a:latin typeface="华文新魏" charset="0"/>
                <a:ea typeface="华文新魏" charset="0"/>
                <a:cs typeface="华文新魏" charset="0"/>
              </a:rPr>
              <a:t>管理信息系统</a:t>
            </a:r>
            <a:r>
              <a:rPr lang="en-US" altLang="zh-CN" sz="2000">
                <a:latin typeface="华文新魏" charset="0"/>
                <a:ea typeface="华文新魏" charset="0"/>
                <a:cs typeface="华文新魏" charset="0"/>
              </a:rPr>
              <a:t>(</a:t>
            </a:r>
            <a:r>
              <a:rPr sz="2000">
                <a:latin typeface="华文新魏" charset="0"/>
                <a:ea typeface="华文新魏" charset="0"/>
                <a:cs typeface="华文新魏" charset="0"/>
              </a:rPr>
              <a:t>石油、保险、教育、公安等领域，长期稳定运行</a:t>
            </a:r>
            <a:r>
              <a:rPr lang="en-US" altLang="zh-CN" sz="2000">
                <a:latin typeface="华文新魏" charset="0"/>
                <a:ea typeface="华文新魏" charset="0"/>
                <a:cs typeface="华文新魏" charset="0"/>
              </a:rPr>
              <a:t>)</a:t>
            </a:r>
            <a:endParaRPr lang="en-US" altLang="zh-CN">
              <a:latin typeface="华文新魏" charset="0"/>
              <a:ea typeface="华文新魏" charset="0"/>
              <a:cs typeface="华文新魏" charset="0"/>
            </a:endParaRPr>
          </a:p>
        </p:txBody>
      </p:sp>
      <p:sp>
        <p:nvSpPr>
          <p:cNvPr id="15365" name="内容占位符 2"/>
          <p:cNvSpPr txBox="1">
            <a:spLocks/>
          </p:cNvSpPr>
          <p:nvPr/>
        </p:nvSpPr>
        <p:spPr bwMode="black">
          <a:xfrm>
            <a:off x="381000" y="3962400"/>
            <a:ext cx="8534400" cy="2552700"/>
          </a:xfrm>
          <a:prstGeom prst="rect">
            <a:avLst/>
          </a:prstGeom>
          <a:noFill/>
          <a:ln w="9525">
            <a:noFill/>
            <a:miter lim="800000"/>
            <a:headEnd/>
            <a:tailEnd/>
          </a:ln>
        </p:spPr>
        <p:txBody>
          <a:bodyPr/>
          <a:lstStyle/>
          <a:p>
            <a:pPr marL="342900" indent="-342900">
              <a:spcBef>
                <a:spcPct val="20000"/>
              </a:spcBef>
              <a:buClr>
                <a:schemeClr val="tx2"/>
              </a:buClr>
              <a:buFont typeface="Wingdings" pitchFamily="2" charset="2"/>
              <a:buChar char="v"/>
            </a:pPr>
            <a:r>
              <a:rPr lang="zh-CN" altLang="en-US" sz="2800">
                <a:latin typeface="华文新魏" pitchFamily="2" charset="-122"/>
                <a:ea typeface="华文新魏" pitchFamily="2" charset="-122"/>
              </a:rPr>
              <a:t>商业软件研发</a:t>
            </a:r>
            <a:r>
              <a:rPr lang="en-US" altLang="zh-CN" sz="2000">
                <a:latin typeface="华文新魏" pitchFamily="2" charset="-122"/>
                <a:ea typeface="华文新魏" pitchFamily="2" charset="-122"/>
              </a:rPr>
              <a:t>(</a:t>
            </a:r>
            <a:r>
              <a:rPr lang="zh-CN" altLang="en-US" sz="2000">
                <a:latin typeface="华文新魏" pitchFamily="2" charset="-122"/>
                <a:ea typeface="华文新魏" pitchFamily="2" charset="-122"/>
              </a:rPr>
              <a:t>与美国</a:t>
            </a:r>
            <a:r>
              <a:rPr lang="en-US" altLang="zh-CN" sz="2000">
                <a:latin typeface="华文新魏" pitchFamily="2" charset="-122"/>
                <a:ea typeface="华文新魏" pitchFamily="2" charset="-122"/>
              </a:rPr>
              <a:t>KnowledgeLake</a:t>
            </a:r>
            <a:r>
              <a:rPr lang="zh-CN" altLang="en-US" sz="2000">
                <a:latin typeface="华文新魏" pitchFamily="2" charset="-122"/>
                <a:ea typeface="华文新魏" pitchFamily="2" charset="-122"/>
              </a:rPr>
              <a:t>、易路联动等公司联合研发</a:t>
            </a:r>
            <a:r>
              <a:rPr lang="en-US" altLang="zh-CN" sz="2000">
                <a:latin typeface="华文新魏" pitchFamily="2" charset="-122"/>
                <a:ea typeface="华文新魏" pitchFamily="2" charset="-122"/>
              </a:rPr>
              <a:t>)</a:t>
            </a:r>
          </a:p>
          <a:p>
            <a:pPr marL="342900" indent="-342900">
              <a:spcBef>
                <a:spcPct val="20000"/>
              </a:spcBef>
              <a:buClr>
                <a:schemeClr val="tx2"/>
              </a:buClr>
              <a:buFont typeface="Wingdings" pitchFamily="2" charset="2"/>
              <a:buChar char="v"/>
            </a:pPr>
            <a:endParaRPr lang="en-US" altLang="zh-CN" sz="2800">
              <a:latin typeface="华文新魏" pitchFamily="2" charset="-122"/>
              <a:ea typeface="华文新魏" pitchFamily="2" charset="-122"/>
            </a:endParaRPr>
          </a:p>
        </p:txBody>
      </p:sp>
      <p:grpSp>
        <p:nvGrpSpPr>
          <p:cNvPr id="3" name="组合 7"/>
          <p:cNvGrpSpPr>
            <a:grpSpLocks/>
          </p:cNvGrpSpPr>
          <p:nvPr/>
        </p:nvGrpSpPr>
        <p:grpSpPr bwMode="auto">
          <a:xfrm>
            <a:off x="1778000" y="1581150"/>
            <a:ext cx="3594100" cy="2163763"/>
            <a:chOff x="2502456" y="1640587"/>
            <a:chExt cx="3593544" cy="2163801"/>
          </a:xfrm>
        </p:grpSpPr>
        <p:pic>
          <p:nvPicPr>
            <p:cNvPr id="15381" name="内容占位符 4" descr="无标题.png"/>
            <p:cNvPicPr>
              <a:picLocks noChangeAspect="1"/>
            </p:cNvPicPr>
            <p:nvPr/>
          </p:nvPicPr>
          <p:blipFill>
            <a:blip r:embed="rId3" cstate="print"/>
            <a:srcRect l="-8501" r="-8501"/>
            <a:stretch>
              <a:fillRect/>
            </a:stretch>
          </p:blipFill>
          <p:spPr bwMode="black">
            <a:xfrm>
              <a:off x="2557731" y="1640587"/>
              <a:ext cx="3538269" cy="2145376"/>
            </a:xfrm>
            <a:prstGeom prst="rect">
              <a:avLst/>
            </a:prstGeom>
            <a:noFill/>
            <a:ln w="9525">
              <a:noFill/>
              <a:miter lim="800000"/>
              <a:headEnd/>
              <a:tailEnd/>
            </a:ln>
          </p:spPr>
        </p:pic>
        <p:sp>
          <p:nvSpPr>
            <p:cNvPr id="29" name="矩形 28"/>
            <p:cNvSpPr/>
            <p:nvPr/>
          </p:nvSpPr>
          <p:spPr bwMode="auto">
            <a:xfrm>
              <a:off x="2502456" y="1664400"/>
              <a:ext cx="299992" cy="2139988"/>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eaVert" anchor="ctr"/>
            <a:lstStyle/>
            <a:p>
              <a:pPr algn="ctr">
                <a:defRPr/>
              </a:pPr>
              <a:r>
                <a:rPr lang="zh-CN" altLang="en-US" sz="1600" b="1" dirty="0">
                  <a:solidFill>
                    <a:schemeClr val="tx1"/>
                  </a:solidFill>
                  <a:latin typeface="Arial" charset="0"/>
                  <a:ea typeface="宋体" charset="0"/>
                </a:rPr>
                <a:t>人保车险管理系统</a:t>
              </a:r>
            </a:p>
          </p:txBody>
        </p:sp>
      </p:grpSp>
      <p:grpSp>
        <p:nvGrpSpPr>
          <p:cNvPr id="4" name="组合 8"/>
          <p:cNvGrpSpPr>
            <a:grpSpLocks/>
          </p:cNvGrpSpPr>
          <p:nvPr/>
        </p:nvGrpSpPr>
        <p:grpSpPr bwMode="auto">
          <a:xfrm>
            <a:off x="3463925" y="1512888"/>
            <a:ext cx="4613275" cy="2297112"/>
            <a:chOff x="4296510" y="1588880"/>
            <a:chExt cx="4613686" cy="2297320"/>
          </a:xfrm>
        </p:grpSpPr>
        <p:grpSp>
          <p:nvGrpSpPr>
            <p:cNvPr id="15377" name="组合 1"/>
            <p:cNvGrpSpPr>
              <a:grpSpLocks/>
            </p:cNvGrpSpPr>
            <p:nvPr/>
          </p:nvGrpSpPr>
          <p:grpSpPr bwMode="auto">
            <a:xfrm>
              <a:off x="4608071" y="1588880"/>
              <a:ext cx="4302125" cy="2297320"/>
              <a:chOff x="2783832" y="1804535"/>
              <a:chExt cx="4302125" cy="2297320"/>
            </a:xfrm>
          </p:grpSpPr>
          <p:pic>
            <p:nvPicPr>
              <p:cNvPr id="15379" name="Picture 2"/>
              <p:cNvPicPr>
                <a:picLocks noChangeAspect="1" noChangeArrowheads="1"/>
              </p:cNvPicPr>
              <p:nvPr/>
            </p:nvPicPr>
            <p:blipFill>
              <a:blip r:embed="rId4" cstate="print"/>
              <a:srcRect/>
              <a:stretch>
                <a:fillRect/>
              </a:stretch>
            </p:blipFill>
            <p:spPr bwMode="auto">
              <a:xfrm>
                <a:off x="2783832" y="1856015"/>
                <a:ext cx="2701925" cy="2161704"/>
              </a:xfrm>
              <a:prstGeom prst="rect">
                <a:avLst/>
              </a:prstGeom>
              <a:noFill/>
              <a:ln w="9525">
                <a:noFill/>
                <a:miter lim="800000"/>
                <a:headEnd/>
                <a:tailEnd/>
              </a:ln>
            </p:spPr>
          </p:pic>
          <p:pic>
            <p:nvPicPr>
              <p:cNvPr id="15380" name="Picture 3" descr="C:\Users\Sunny\Desktop\软.jpg"/>
              <p:cNvPicPr>
                <a:picLocks noChangeAspect="1" noChangeArrowheads="1"/>
              </p:cNvPicPr>
              <p:nvPr/>
            </p:nvPicPr>
            <p:blipFill>
              <a:blip r:embed="rId5" cstate="print"/>
              <a:srcRect/>
              <a:stretch>
                <a:fillRect/>
              </a:stretch>
            </p:blipFill>
            <p:spPr bwMode="auto">
              <a:xfrm>
                <a:off x="5449043" y="1804535"/>
                <a:ext cx="1636914" cy="2297320"/>
              </a:xfrm>
              <a:prstGeom prst="rect">
                <a:avLst/>
              </a:prstGeom>
              <a:noFill/>
              <a:ln w="9525">
                <a:noFill/>
                <a:miter lim="800000"/>
                <a:headEnd/>
                <a:tailEnd/>
              </a:ln>
            </p:spPr>
          </p:pic>
        </p:grpSp>
        <p:sp>
          <p:nvSpPr>
            <p:cNvPr id="32" name="矩形 31"/>
            <p:cNvSpPr/>
            <p:nvPr/>
          </p:nvSpPr>
          <p:spPr bwMode="auto">
            <a:xfrm>
              <a:off x="4296510" y="1679375"/>
              <a:ext cx="300065" cy="2138557"/>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eaVert" anchor="ctr"/>
            <a:lstStyle/>
            <a:p>
              <a:pPr algn="ctr">
                <a:defRPr/>
              </a:pPr>
              <a:r>
                <a:rPr lang="zh-CN" altLang="en-US" sz="1600" b="1" dirty="0">
                  <a:solidFill>
                    <a:schemeClr val="tx1"/>
                  </a:solidFill>
                  <a:latin typeface="Arial" charset="0"/>
                  <a:ea typeface="宋体" charset="0"/>
                </a:rPr>
                <a:t>教学教务管理系统</a:t>
              </a:r>
            </a:p>
          </p:txBody>
        </p:sp>
      </p:grpSp>
      <p:grpSp>
        <p:nvGrpSpPr>
          <p:cNvPr id="7" name="组合 11"/>
          <p:cNvGrpSpPr>
            <a:grpSpLocks/>
          </p:cNvGrpSpPr>
          <p:nvPr/>
        </p:nvGrpSpPr>
        <p:grpSpPr bwMode="auto">
          <a:xfrm>
            <a:off x="5340350" y="1600200"/>
            <a:ext cx="3498850" cy="2144713"/>
            <a:chOff x="82062" y="4560224"/>
            <a:chExt cx="3499338" cy="2145376"/>
          </a:xfrm>
        </p:grpSpPr>
        <p:pic>
          <p:nvPicPr>
            <p:cNvPr id="15375" name="图片 4"/>
            <p:cNvPicPr>
              <a:picLocks noChangeAspect="1" noChangeArrowheads="1"/>
            </p:cNvPicPr>
            <p:nvPr/>
          </p:nvPicPr>
          <p:blipFill>
            <a:blip r:embed="rId6" cstate="print"/>
            <a:srcRect/>
            <a:stretch>
              <a:fillRect/>
            </a:stretch>
          </p:blipFill>
          <p:spPr bwMode="auto">
            <a:xfrm>
              <a:off x="441826" y="4560224"/>
              <a:ext cx="3139574" cy="2145376"/>
            </a:xfrm>
            <a:prstGeom prst="rect">
              <a:avLst/>
            </a:prstGeom>
            <a:noFill/>
            <a:ln w="9525">
              <a:noFill/>
              <a:miter lim="800000"/>
              <a:headEnd/>
              <a:tailEnd/>
            </a:ln>
          </p:spPr>
        </p:pic>
        <p:sp>
          <p:nvSpPr>
            <p:cNvPr id="34" name="矩形 33"/>
            <p:cNvSpPr/>
            <p:nvPr/>
          </p:nvSpPr>
          <p:spPr bwMode="auto">
            <a:xfrm>
              <a:off x="82062" y="4566576"/>
              <a:ext cx="300080" cy="2139024"/>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eaVert" anchor="ctr"/>
            <a:lstStyle/>
            <a:p>
              <a:pPr algn="ctr">
                <a:defRPr/>
              </a:pPr>
              <a:r>
                <a:rPr lang="zh-CN" altLang="en-US" sz="1600" b="1" dirty="0">
                  <a:solidFill>
                    <a:schemeClr val="tx1"/>
                  </a:solidFill>
                  <a:latin typeface="Arial" charset="0"/>
                  <a:ea typeface="宋体" charset="0"/>
                </a:rPr>
                <a:t>经济数据统计预测</a:t>
              </a:r>
            </a:p>
          </p:txBody>
        </p:sp>
      </p:grpSp>
      <p:grpSp>
        <p:nvGrpSpPr>
          <p:cNvPr id="8" name="组合 10"/>
          <p:cNvGrpSpPr>
            <a:grpSpLocks/>
          </p:cNvGrpSpPr>
          <p:nvPr/>
        </p:nvGrpSpPr>
        <p:grpSpPr bwMode="auto">
          <a:xfrm>
            <a:off x="227013" y="4565650"/>
            <a:ext cx="5183187" cy="2146300"/>
            <a:chOff x="4321630" y="4565894"/>
            <a:chExt cx="5182586" cy="2145812"/>
          </a:xfrm>
        </p:grpSpPr>
        <p:pic>
          <p:nvPicPr>
            <p:cNvPr id="15373" name="图片 9"/>
            <p:cNvPicPr>
              <a:picLocks noChangeAspect="1"/>
            </p:cNvPicPr>
            <p:nvPr/>
          </p:nvPicPr>
          <p:blipFill>
            <a:blip r:embed="rId7" cstate="print"/>
            <a:srcRect/>
            <a:stretch>
              <a:fillRect/>
            </a:stretch>
          </p:blipFill>
          <p:spPr bwMode="auto">
            <a:xfrm>
              <a:off x="4718030" y="4565894"/>
              <a:ext cx="4786186" cy="2139706"/>
            </a:xfrm>
            <a:prstGeom prst="rect">
              <a:avLst/>
            </a:prstGeom>
            <a:noFill/>
            <a:ln w="9525">
              <a:noFill/>
              <a:miter lim="800000"/>
              <a:headEnd/>
              <a:tailEnd/>
            </a:ln>
          </p:spPr>
        </p:pic>
        <p:sp>
          <p:nvSpPr>
            <p:cNvPr id="36" name="矩形 35"/>
            <p:cNvSpPr/>
            <p:nvPr/>
          </p:nvSpPr>
          <p:spPr bwMode="auto">
            <a:xfrm>
              <a:off x="4321630" y="4572243"/>
              <a:ext cx="300002" cy="2139463"/>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eaVert" anchor="ctr"/>
            <a:lstStyle/>
            <a:p>
              <a:pPr algn="ctr">
                <a:defRPr/>
              </a:pPr>
              <a:r>
                <a:rPr lang="zh-CN" altLang="en-US" sz="1600" b="1" dirty="0">
                  <a:solidFill>
                    <a:schemeClr val="tx1"/>
                  </a:solidFill>
                  <a:latin typeface="Arial" charset="0"/>
                  <a:ea typeface="宋体" charset="0"/>
                </a:rPr>
                <a:t>企业内容管理软件</a:t>
              </a:r>
            </a:p>
          </p:txBody>
        </p:sp>
      </p:grpSp>
      <p:grpSp>
        <p:nvGrpSpPr>
          <p:cNvPr id="9" name="组合 13"/>
          <p:cNvGrpSpPr>
            <a:grpSpLocks/>
          </p:cNvGrpSpPr>
          <p:nvPr/>
        </p:nvGrpSpPr>
        <p:grpSpPr bwMode="auto">
          <a:xfrm>
            <a:off x="5562600" y="4572000"/>
            <a:ext cx="3073400" cy="2139950"/>
            <a:chOff x="5562600" y="4572000"/>
            <a:chExt cx="3073038" cy="2139706"/>
          </a:xfrm>
        </p:grpSpPr>
        <p:pic>
          <p:nvPicPr>
            <p:cNvPr id="15371" name="图片 12"/>
            <p:cNvPicPr>
              <a:picLocks noChangeAspect="1"/>
            </p:cNvPicPr>
            <p:nvPr/>
          </p:nvPicPr>
          <p:blipFill>
            <a:blip r:embed="rId8" cstate="print"/>
            <a:srcRect/>
            <a:stretch>
              <a:fillRect/>
            </a:stretch>
          </p:blipFill>
          <p:spPr bwMode="auto">
            <a:xfrm>
              <a:off x="5892858" y="4582018"/>
              <a:ext cx="2742780" cy="2129688"/>
            </a:xfrm>
            <a:prstGeom prst="rect">
              <a:avLst/>
            </a:prstGeom>
            <a:noFill/>
            <a:ln w="9525">
              <a:noFill/>
              <a:miter lim="800000"/>
              <a:headEnd/>
              <a:tailEnd/>
            </a:ln>
          </p:spPr>
        </p:pic>
        <p:sp>
          <p:nvSpPr>
            <p:cNvPr id="40" name="矩形 39"/>
            <p:cNvSpPr/>
            <p:nvPr/>
          </p:nvSpPr>
          <p:spPr bwMode="auto">
            <a:xfrm>
              <a:off x="5562600" y="4572000"/>
              <a:ext cx="300003" cy="2139706"/>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eaVert" anchor="ctr"/>
            <a:lstStyle/>
            <a:p>
              <a:pPr algn="ctr">
                <a:defRPr/>
              </a:pPr>
              <a:r>
                <a:rPr lang="zh-CN" altLang="en-US" sz="1600" b="1" dirty="0">
                  <a:solidFill>
                    <a:schemeClr val="tx1"/>
                  </a:solidFill>
                  <a:latin typeface="Arial" charset="0"/>
                  <a:ea typeface="宋体" charset="0"/>
                </a:rPr>
                <a:t>移动软件应用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06400" y="0"/>
            <a:ext cx="6022975" cy="927100"/>
          </a:xfrm>
        </p:spPr>
        <p:txBody>
          <a:bodyPr/>
          <a:lstStyle/>
          <a:p>
            <a:pPr eaLnBrk="1" hangingPunct="1"/>
            <a:r>
              <a:rPr lang="zh-CN" altLang="en-US" smtClean="0">
                <a:latin typeface="华文新魏" pitchFamily="2" charset="-122"/>
                <a:ea typeface="华文新魏" pitchFamily="2" charset="-122"/>
              </a:rPr>
              <a:t>计算机网络与信息安全实验室</a:t>
            </a:r>
            <a:endParaRPr lang="en-US" altLang="zh-CN" smtClean="0">
              <a:latin typeface="华文新魏" pitchFamily="2" charset="-122"/>
              <a:ea typeface="华文新魏" pitchFamily="2" charset="-122"/>
            </a:endParaRPr>
          </a:p>
        </p:txBody>
      </p:sp>
      <p:sp>
        <p:nvSpPr>
          <p:cNvPr id="97283" name="AutoShape 3"/>
          <p:cNvSpPr>
            <a:spLocks noChangeArrowheads="1"/>
          </p:cNvSpPr>
          <p:nvPr/>
        </p:nvSpPr>
        <p:spPr bwMode="gray">
          <a:xfrm rot="10800000">
            <a:off x="3286125" y="2181225"/>
            <a:ext cx="5773738" cy="2114550"/>
          </a:xfrm>
          <a:prstGeom prst="upArrow">
            <a:avLst>
              <a:gd name="adj1" fmla="val 76291"/>
              <a:gd name="adj2" fmla="val 53948"/>
            </a:avLst>
          </a:prstGeom>
          <a:gradFill rotWithShape="1">
            <a:gsLst>
              <a:gs pos="0">
                <a:schemeClr val="accent1"/>
              </a:gs>
              <a:gs pos="100000">
                <a:schemeClr val="accent1">
                  <a:gamma/>
                  <a:tint val="39216"/>
                  <a:invGamma/>
                  <a:alpha val="0"/>
                </a:schemeClr>
              </a:gs>
            </a:gsLst>
            <a:lin ang="5400000" scaled="1"/>
          </a:gradFill>
          <a:ln w="9525" algn="ctr">
            <a:noFill/>
            <a:miter lim="800000"/>
            <a:headEnd/>
            <a:tailEnd/>
          </a:ln>
          <a:effectLst/>
        </p:spPr>
        <p:txBody>
          <a:bodyPr wrap="none" anchor="ctr"/>
          <a:lstStyle/>
          <a:p>
            <a:pPr>
              <a:defRPr/>
            </a:pPr>
            <a:endParaRPr lang="zh-CN" altLang="en-US">
              <a:ea typeface="宋体" charset="-122"/>
            </a:endParaRPr>
          </a:p>
        </p:txBody>
      </p:sp>
      <p:sp>
        <p:nvSpPr>
          <p:cNvPr id="97284" name="AutoShape 4"/>
          <p:cNvSpPr>
            <a:spLocks noChangeArrowheads="1"/>
          </p:cNvSpPr>
          <p:nvPr/>
        </p:nvSpPr>
        <p:spPr bwMode="gray">
          <a:xfrm>
            <a:off x="3429000" y="1285875"/>
            <a:ext cx="5357813" cy="928688"/>
          </a:xfrm>
          <a:prstGeom prst="roundRect">
            <a:avLst>
              <a:gd name="adj" fmla="val 50000"/>
            </a:avLst>
          </a:prstGeom>
          <a:solidFill>
            <a:srgbClr val="FFD9D9"/>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000" b="1" dirty="0">
                <a:solidFill>
                  <a:schemeClr val="tx1">
                    <a:lumMod val="75000"/>
                  </a:schemeClr>
                </a:solidFill>
                <a:latin typeface="Verdana" pitchFamily="34" charset="0"/>
                <a:ea typeface="宋体" charset="-122"/>
              </a:rPr>
              <a:t>学术带头人</a:t>
            </a:r>
            <a:endParaRPr lang="en-US" altLang="zh-CN" sz="2000" b="1" dirty="0">
              <a:solidFill>
                <a:schemeClr val="tx1">
                  <a:lumMod val="75000"/>
                </a:schemeClr>
              </a:solidFill>
              <a:latin typeface="Verdana" pitchFamily="34" charset="0"/>
              <a:ea typeface="宋体" charset="-122"/>
            </a:endParaRPr>
          </a:p>
          <a:p>
            <a:pPr algn="ctr" eaLnBrk="0" hangingPunct="0">
              <a:defRPr/>
            </a:pPr>
            <a:r>
              <a:rPr lang="zh-CN" altLang="en-US" sz="2000" b="1" dirty="0">
                <a:solidFill>
                  <a:schemeClr val="tx1">
                    <a:lumMod val="75000"/>
                  </a:schemeClr>
                </a:solidFill>
                <a:latin typeface="Verdana" pitchFamily="34" charset="0"/>
                <a:ea typeface="宋体" charset="-122"/>
              </a:rPr>
              <a:t>吴功宜教授、张建忠教授、徐敬东教授</a:t>
            </a:r>
            <a:endParaRPr lang="en-US" altLang="zh-CN" sz="2000" b="1" dirty="0">
              <a:solidFill>
                <a:schemeClr val="tx1">
                  <a:lumMod val="75000"/>
                </a:schemeClr>
              </a:solidFill>
              <a:latin typeface="Verdana" pitchFamily="34" charset="0"/>
              <a:ea typeface="宋体" charset="-122"/>
            </a:endParaRPr>
          </a:p>
        </p:txBody>
      </p:sp>
      <p:sp>
        <p:nvSpPr>
          <p:cNvPr id="16389" name="Text Box 5"/>
          <p:cNvSpPr txBox="1">
            <a:spLocks noChangeArrowheads="1"/>
          </p:cNvSpPr>
          <p:nvPr/>
        </p:nvSpPr>
        <p:spPr bwMode="gray">
          <a:xfrm>
            <a:off x="3571875" y="2571750"/>
            <a:ext cx="5214938" cy="1938338"/>
          </a:xfrm>
          <a:prstGeom prst="rect">
            <a:avLst/>
          </a:prstGeom>
          <a:noFill/>
          <a:ln w="9525" algn="ctr">
            <a:noFill/>
            <a:miter lim="800000"/>
            <a:headEnd/>
            <a:tailEnd/>
          </a:ln>
        </p:spPr>
        <p:txBody>
          <a:bodyPr>
            <a:spAutoFit/>
          </a:bodyPr>
          <a:lstStyle/>
          <a:p>
            <a:pPr algn="just" eaLnBrk="0" hangingPunct="0">
              <a:lnSpc>
                <a:spcPct val="120000"/>
              </a:lnSpc>
            </a:pPr>
            <a:r>
              <a:rPr lang="zh-CN" altLang="en-US" sz="2000" b="1">
                <a:latin typeface="Arial" charset="0"/>
              </a:rPr>
              <a:t>主要从事无线网络与移动计算、虚拟机与云计算、网络与信息安全、对等计算等方面的研究工作。主持和参加完成了国家</a:t>
            </a:r>
            <a:r>
              <a:rPr lang="en-US" altLang="zh-CN" sz="2000" b="1">
                <a:latin typeface="Arial" charset="0"/>
              </a:rPr>
              <a:t>863</a:t>
            </a:r>
            <a:r>
              <a:rPr lang="zh-CN" altLang="en-US" sz="2000" b="1">
                <a:latin typeface="Arial" charset="0"/>
              </a:rPr>
              <a:t>计划、国家自然科学基金、天津市重点基金等多项课题。</a:t>
            </a:r>
            <a:endParaRPr lang="en-US" altLang="zh-CN" sz="2000" b="1">
              <a:solidFill>
                <a:schemeClr val="bg1"/>
              </a:solidFill>
              <a:latin typeface="Arial" charset="0"/>
            </a:endParaRPr>
          </a:p>
        </p:txBody>
      </p:sp>
      <p:sp>
        <p:nvSpPr>
          <p:cNvPr id="16390" name="TextBox 40"/>
          <p:cNvSpPr txBox="1">
            <a:spLocks noChangeArrowheads="1"/>
          </p:cNvSpPr>
          <p:nvPr/>
        </p:nvSpPr>
        <p:spPr bwMode="auto">
          <a:xfrm>
            <a:off x="2571750" y="6275388"/>
            <a:ext cx="1717675" cy="461962"/>
          </a:xfrm>
          <a:prstGeom prst="rect">
            <a:avLst/>
          </a:prstGeom>
          <a:noFill/>
          <a:ln w="9525">
            <a:noFill/>
            <a:miter lim="800000"/>
            <a:headEnd/>
            <a:tailEnd/>
          </a:ln>
        </p:spPr>
        <p:txBody>
          <a:bodyPr>
            <a:spAutoFit/>
          </a:bodyPr>
          <a:lstStyle/>
          <a:p>
            <a:pPr algn="ctr"/>
            <a:r>
              <a:rPr lang="zh-CN" altLang="en-US" sz="1200" b="1">
                <a:latin typeface="Book Antiqua" pitchFamily="18" charset="0"/>
              </a:rPr>
              <a:t>吴英 副教授</a:t>
            </a:r>
            <a:endParaRPr lang="en-US" altLang="zh-CN" sz="1200" b="1">
              <a:latin typeface="Book Antiqua" pitchFamily="18" charset="0"/>
            </a:endParaRPr>
          </a:p>
          <a:p>
            <a:pPr algn="ctr"/>
            <a:r>
              <a:rPr lang="zh-CN" altLang="en-US" sz="1200" b="1">
                <a:latin typeface="Book Antiqua" pitchFamily="18" charset="0"/>
              </a:rPr>
              <a:t>硕士、专业硕士导师</a:t>
            </a:r>
            <a:endParaRPr lang="en-US" altLang="zh-CN" sz="1200" b="1">
              <a:latin typeface="Book Antiqua" pitchFamily="18" charset="0"/>
            </a:endParaRPr>
          </a:p>
        </p:txBody>
      </p:sp>
      <p:sp>
        <p:nvSpPr>
          <p:cNvPr id="16391" name="TextBox 41"/>
          <p:cNvSpPr txBox="1">
            <a:spLocks noChangeArrowheads="1"/>
          </p:cNvSpPr>
          <p:nvPr/>
        </p:nvSpPr>
        <p:spPr bwMode="auto">
          <a:xfrm>
            <a:off x="4643438" y="6259513"/>
            <a:ext cx="1728787" cy="461962"/>
          </a:xfrm>
          <a:prstGeom prst="rect">
            <a:avLst/>
          </a:prstGeom>
          <a:noFill/>
          <a:ln w="9525">
            <a:noFill/>
            <a:miter lim="800000"/>
            <a:headEnd/>
            <a:tailEnd/>
          </a:ln>
        </p:spPr>
        <p:txBody>
          <a:bodyPr>
            <a:spAutoFit/>
          </a:bodyPr>
          <a:lstStyle/>
          <a:p>
            <a:pPr algn="ctr"/>
            <a:r>
              <a:rPr lang="zh-CN" altLang="en-US" sz="1200" b="1">
                <a:latin typeface="Book Antiqua" pitchFamily="18" charset="0"/>
              </a:rPr>
              <a:t>张玉 副教授</a:t>
            </a:r>
            <a:endParaRPr lang="en-US" altLang="zh-CN" sz="1200" b="1">
              <a:latin typeface="Book Antiqua" pitchFamily="18" charset="0"/>
            </a:endParaRPr>
          </a:p>
          <a:p>
            <a:pPr algn="ctr"/>
            <a:r>
              <a:rPr lang="zh-CN" altLang="en-US" sz="1200" b="1">
                <a:latin typeface="Book Antiqua" pitchFamily="18" charset="0"/>
              </a:rPr>
              <a:t>硕士、专业硕士导师</a:t>
            </a:r>
            <a:endParaRPr lang="en-US" altLang="zh-CN" sz="1200" b="1">
              <a:latin typeface="Book Antiqua" pitchFamily="18" charset="0"/>
            </a:endParaRPr>
          </a:p>
        </p:txBody>
      </p:sp>
      <p:sp>
        <p:nvSpPr>
          <p:cNvPr id="16392" name="TextBox 42"/>
          <p:cNvSpPr txBox="1">
            <a:spLocks noChangeArrowheads="1"/>
          </p:cNvSpPr>
          <p:nvPr/>
        </p:nvSpPr>
        <p:spPr bwMode="auto">
          <a:xfrm>
            <a:off x="6842125" y="6253163"/>
            <a:ext cx="2087563" cy="460375"/>
          </a:xfrm>
          <a:prstGeom prst="rect">
            <a:avLst/>
          </a:prstGeom>
          <a:noFill/>
          <a:ln w="9525">
            <a:noFill/>
            <a:miter lim="800000"/>
            <a:headEnd/>
            <a:tailEnd/>
          </a:ln>
        </p:spPr>
        <p:txBody>
          <a:bodyPr>
            <a:spAutoFit/>
          </a:bodyPr>
          <a:lstStyle/>
          <a:p>
            <a:pPr algn="ctr"/>
            <a:r>
              <a:rPr lang="zh-CN" altLang="en-US" sz="1200" b="1">
                <a:latin typeface="Book Antiqua" pitchFamily="18" charset="0"/>
              </a:rPr>
              <a:t>许昱玮 博士</a:t>
            </a:r>
            <a:endParaRPr lang="en-US" altLang="zh-CN" sz="1200" b="1">
              <a:latin typeface="Book Antiqua" pitchFamily="18" charset="0"/>
            </a:endParaRPr>
          </a:p>
          <a:p>
            <a:pPr algn="ctr"/>
            <a:r>
              <a:rPr lang="zh-CN" altLang="en-US" sz="1200" b="1">
                <a:latin typeface="Book Antiqua" pitchFamily="18" charset="0"/>
              </a:rPr>
              <a:t>专业硕士导师</a:t>
            </a:r>
            <a:endParaRPr lang="en-US" altLang="zh-CN" sz="1200" b="1">
              <a:latin typeface="Book Antiqua" pitchFamily="18" charset="0"/>
            </a:endParaRPr>
          </a:p>
        </p:txBody>
      </p:sp>
      <p:pic>
        <p:nvPicPr>
          <p:cNvPr id="16393" name="Picture 5"/>
          <p:cNvPicPr>
            <a:picLocks noChangeAspect="1" noChangeArrowheads="1"/>
          </p:cNvPicPr>
          <p:nvPr/>
        </p:nvPicPr>
        <p:blipFill>
          <a:blip r:embed="rId2" cstate="print"/>
          <a:srcRect/>
          <a:stretch>
            <a:fillRect/>
          </a:stretch>
        </p:blipFill>
        <p:spPr bwMode="auto">
          <a:xfrm>
            <a:off x="831850" y="1057275"/>
            <a:ext cx="1882775" cy="1514475"/>
          </a:xfrm>
          <a:prstGeom prst="rect">
            <a:avLst/>
          </a:prstGeom>
          <a:noFill/>
          <a:ln w="9525">
            <a:noFill/>
            <a:miter lim="800000"/>
            <a:headEnd/>
            <a:tailEnd/>
          </a:ln>
        </p:spPr>
      </p:pic>
      <p:pic>
        <p:nvPicPr>
          <p:cNvPr id="16394" name="Picture 7"/>
          <p:cNvPicPr>
            <a:picLocks noChangeAspect="1" noChangeArrowheads="1"/>
          </p:cNvPicPr>
          <p:nvPr/>
        </p:nvPicPr>
        <p:blipFill>
          <a:blip r:embed="rId3" cstate="print">
            <a:lum contrast="18000"/>
          </a:blip>
          <a:srcRect/>
          <a:stretch>
            <a:fillRect/>
          </a:stretch>
        </p:blipFill>
        <p:spPr bwMode="auto">
          <a:xfrm>
            <a:off x="1785938" y="2643188"/>
            <a:ext cx="1643062" cy="1574800"/>
          </a:xfrm>
          <a:prstGeom prst="rect">
            <a:avLst/>
          </a:prstGeom>
          <a:noFill/>
          <a:ln w="9525">
            <a:noFill/>
            <a:miter lim="800000"/>
            <a:headEnd/>
            <a:tailEnd/>
          </a:ln>
        </p:spPr>
      </p:pic>
      <p:pic>
        <p:nvPicPr>
          <p:cNvPr id="16395" name="Picture 12"/>
          <p:cNvPicPr>
            <a:picLocks noChangeAspect="1" noChangeArrowheads="1"/>
          </p:cNvPicPr>
          <p:nvPr/>
        </p:nvPicPr>
        <p:blipFill>
          <a:blip r:embed="rId4" cstate="print"/>
          <a:srcRect/>
          <a:stretch>
            <a:fillRect/>
          </a:stretch>
        </p:blipFill>
        <p:spPr bwMode="auto">
          <a:xfrm>
            <a:off x="4714875" y="4613275"/>
            <a:ext cx="1673225" cy="1562100"/>
          </a:xfrm>
          <a:prstGeom prst="rect">
            <a:avLst/>
          </a:prstGeom>
          <a:noFill/>
          <a:ln w="9525">
            <a:noFill/>
            <a:miter lim="800000"/>
            <a:headEnd/>
            <a:tailEnd/>
          </a:ln>
        </p:spPr>
      </p:pic>
      <p:pic>
        <p:nvPicPr>
          <p:cNvPr id="16396" name="Picture 13" descr="C:\Documents and Settings\zhangyu\Application Data\Tencent\Users\23776887\QQ\WinTemp\RichOle\}]}`U}TQWHJUR$~ZEK9552Y.jpg"/>
          <p:cNvPicPr>
            <a:picLocks noChangeAspect="1" noChangeArrowheads="1"/>
          </p:cNvPicPr>
          <p:nvPr/>
        </p:nvPicPr>
        <p:blipFill>
          <a:blip r:embed="rId5" cstate="print"/>
          <a:srcRect/>
          <a:stretch>
            <a:fillRect/>
          </a:stretch>
        </p:blipFill>
        <p:spPr bwMode="auto">
          <a:xfrm>
            <a:off x="7000875" y="4613275"/>
            <a:ext cx="1785938" cy="1589088"/>
          </a:xfrm>
          <a:prstGeom prst="rect">
            <a:avLst/>
          </a:prstGeom>
          <a:noFill/>
          <a:ln w="9525">
            <a:noFill/>
            <a:miter lim="800000"/>
            <a:headEnd/>
            <a:tailEnd/>
          </a:ln>
        </p:spPr>
      </p:pic>
      <p:pic>
        <p:nvPicPr>
          <p:cNvPr id="16397" name="Picture 15"/>
          <p:cNvPicPr>
            <a:picLocks noChangeAspect="1" noChangeArrowheads="1"/>
          </p:cNvPicPr>
          <p:nvPr/>
        </p:nvPicPr>
        <p:blipFill>
          <a:blip r:embed="rId6" cstate="print"/>
          <a:srcRect/>
          <a:stretch>
            <a:fillRect/>
          </a:stretch>
        </p:blipFill>
        <p:spPr bwMode="auto">
          <a:xfrm>
            <a:off x="2643188" y="4684713"/>
            <a:ext cx="1682750" cy="1506537"/>
          </a:xfrm>
          <a:prstGeom prst="rect">
            <a:avLst/>
          </a:prstGeom>
          <a:noFill/>
          <a:ln w="9525">
            <a:noFill/>
            <a:miter lim="800000"/>
            <a:headEnd/>
            <a:tailEnd/>
          </a:ln>
        </p:spPr>
      </p:pic>
      <p:sp>
        <p:nvSpPr>
          <p:cNvPr id="16398" name="TextBox 40"/>
          <p:cNvSpPr txBox="1">
            <a:spLocks noChangeArrowheads="1"/>
          </p:cNvSpPr>
          <p:nvPr/>
        </p:nvSpPr>
        <p:spPr bwMode="auto">
          <a:xfrm>
            <a:off x="214313" y="4224338"/>
            <a:ext cx="1428750" cy="276225"/>
          </a:xfrm>
          <a:prstGeom prst="rect">
            <a:avLst/>
          </a:prstGeom>
          <a:noFill/>
          <a:ln w="9525">
            <a:noFill/>
            <a:miter lim="800000"/>
            <a:headEnd/>
            <a:tailEnd/>
          </a:ln>
        </p:spPr>
        <p:txBody>
          <a:bodyPr>
            <a:spAutoFit/>
          </a:bodyPr>
          <a:lstStyle/>
          <a:p>
            <a:pPr algn="ctr"/>
            <a:r>
              <a:rPr lang="zh-CN" altLang="en-US" sz="1200" b="1">
                <a:latin typeface="Book Antiqua" pitchFamily="18" charset="0"/>
              </a:rPr>
              <a:t>张建忠教授、博导</a:t>
            </a:r>
            <a:endParaRPr lang="en-US" altLang="zh-CN" sz="1200" b="1">
              <a:latin typeface="Book Antiqua" pitchFamily="18" charset="0"/>
            </a:endParaRPr>
          </a:p>
        </p:txBody>
      </p:sp>
      <p:sp>
        <p:nvSpPr>
          <p:cNvPr id="16399" name="TextBox 40"/>
          <p:cNvSpPr txBox="1">
            <a:spLocks noChangeArrowheads="1"/>
          </p:cNvSpPr>
          <p:nvPr/>
        </p:nvSpPr>
        <p:spPr bwMode="auto">
          <a:xfrm>
            <a:off x="1857375" y="4214813"/>
            <a:ext cx="1571625" cy="276225"/>
          </a:xfrm>
          <a:prstGeom prst="rect">
            <a:avLst/>
          </a:prstGeom>
          <a:noFill/>
          <a:ln w="9525">
            <a:noFill/>
            <a:miter lim="800000"/>
            <a:headEnd/>
            <a:tailEnd/>
          </a:ln>
        </p:spPr>
        <p:txBody>
          <a:bodyPr>
            <a:spAutoFit/>
          </a:bodyPr>
          <a:lstStyle/>
          <a:p>
            <a:pPr algn="ctr"/>
            <a:r>
              <a:rPr lang="zh-CN" altLang="en-US" sz="1200" b="1">
                <a:latin typeface="Book Antiqua" pitchFamily="18" charset="0"/>
              </a:rPr>
              <a:t>徐敬东教授、博导</a:t>
            </a:r>
            <a:endParaRPr lang="en-US" altLang="zh-CN" sz="1200" b="1">
              <a:latin typeface="Book Antiqua" pitchFamily="18" charset="0"/>
            </a:endParaRPr>
          </a:p>
        </p:txBody>
      </p:sp>
      <p:pic>
        <p:nvPicPr>
          <p:cNvPr id="16400" name="Picture 18" descr="C:\Users\Apple\Documents\Tencent Files\1094471349\FileRecv\DPP_13231.JPG"/>
          <p:cNvPicPr>
            <a:picLocks noChangeAspect="1" noChangeArrowheads="1"/>
          </p:cNvPicPr>
          <p:nvPr/>
        </p:nvPicPr>
        <p:blipFill>
          <a:blip r:embed="rId7" cstate="print"/>
          <a:srcRect/>
          <a:stretch>
            <a:fillRect/>
          </a:stretch>
        </p:blipFill>
        <p:spPr bwMode="auto">
          <a:xfrm>
            <a:off x="142875" y="2643188"/>
            <a:ext cx="1571625" cy="1571625"/>
          </a:xfrm>
          <a:prstGeom prst="rect">
            <a:avLst/>
          </a:prstGeom>
          <a:noFill/>
          <a:ln w="9525">
            <a:noFill/>
            <a:miter lim="800000"/>
            <a:headEnd/>
            <a:tailEnd/>
          </a:ln>
        </p:spPr>
      </p:pic>
      <p:pic>
        <p:nvPicPr>
          <p:cNvPr id="16401" name="Picture 2" descr="http://cc.nankai.edu.cn/Teachers/Images/zhangyz.jpg"/>
          <p:cNvPicPr>
            <a:picLocks noChangeAspect="1" noChangeArrowheads="1"/>
          </p:cNvPicPr>
          <p:nvPr/>
        </p:nvPicPr>
        <p:blipFill>
          <a:blip r:embed="rId8" cstate="print"/>
          <a:srcRect/>
          <a:stretch>
            <a:fillRect/>
          </a:stretch>
        </p:blipFill>
        <p:spPr bwMode="auto">
          <a:xfrm>
            <a:off x="642938" y="4500563"/>
            <a:ext cx="1263650" cy="1704975"/>
          </a:xfrm>
          <a:prstGeom prst="rect">
            <a:avLst/>
          </a:prstGeom>
          <a:noFill/>
          <a:ln w="9525">
            <a:noFill/>
            <a:miter lim="800000"/>
            <a:headEnd/>
            <a:tailEnd/>
          </a:ln>
        </p:spPr>
      </p:pic>
      <p:sp>
        <p:nvSpPr>
          <p:cNvPr id="16402" name="TextBox 42"/>
          <p:cNvSpPr txBox="1">
            <a:spLocks noChangeArrowheads="1"/>
          </p:cNvSpPr>
          <p:nvPr/>
        </p:nvSpPr>
        <p:spPr bwMode="auto">
          <a:xfrm>
            <a:off x="214313" y="6278563"/>
            <a:ext cx="2087562" cy="460375"/>
          </a:xfrm>
          <a:prstGeom prst="rect">
            <a:avLst/>
          </a:prstGeom>
          <a:noFill/>
          <a:ln w="9525">
            <a:noFill/>
            <a:miter lim="800000"/>
            <a:headEnd/>
            <a:tailEnd/>
          </a:ln>
        </p:spPr>
        <p:txBody>
          <a:bodyPr>
            <a:spAutoFit/>
          </a:bodyPr>
          <a:lstStyle/>
          <a:p>
            <a:pPr algn="ctr"/>
            <a:r>
              <a:rPr lang="zh-CN" altLang="en-US" sz="1200" b="1">
                <a:latin typeface="Book Antiqua" pitchFamily="18" charset="0"/>
              </a:rPr>
              <a:t>张永铮 教授</a:t>
            </a:r>
            <a:endParaRPr lang="en-US" altLang="zh-CN" sz="1200" b="1">
              <a:latin typeface="Book Antiqua" pitchFamily="18" charset="0"/>
            </a:endParaRPr>
          </a:p>
          <a:p>
            <a:pPr algn="ctr"/>
            <a:r>
              <a:rPr lang="zh-CN" altLang="en-US" sz="1200" b="1">
                <a:latin typeface="Book Antiqua" pitchFamily="18" charset="0"/>
              </a:rPr>
              <a:t>博士生导师</a:t>
            </a:r>
            <a:endParaRPr lang="en-US" altLang="zh-CN" sz="1200" b="1">
              <a:latin typeface="Book Antiqua"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877050" y="188913"/>
            <a:ext cx="2133600" cy="476250"/>
          </a:xfrm>
        </p:spPr>
        <p:txBody>
          <a:bodyPr/>
          <a:lstStyle/>
          <a:p>
            <a:pPr algn="r"/>
            <a:fld id="{BA63C986-68F0-45FD-BDD4-70F4B219F5A0}" type="slidenum">
              <a:rPr lang="en-US" altLang="zh-CN"/>
              <a:pPr algn="r"/>
              <a:t>17</a:t>
            </a:fld>
            <a:endParaRPr lang="en-US" altLang="zh-CN"/>
          </a:p>
        </p:txBody>
      </p:sp>
      <p:sp>
        <p:nvSpPr>
          <p:cNvPr id="7" name="标题 1"/>
          <p:cNvSpPr txBox="1">
            <a:spLocks/>
          </p:cNvSpPr>
          <p:nvPr/>
        </p:nvSpPr>
        <p:spPr bwMode="white">
          <a:xfrm>
            <a:off x="479425" y="44450"/>
            <a:ext cx="5821363"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ea typeface="宋体" charset="-122"/>
              </a:rPr>
              <a:t>研究方向一</a:t>
            </a:r>
          </a:p>
        </p:txBody>
      </p:sp>
      <p:grpSp>
        <p:nvGrpSpPr>
          <p:cNvPr id="17412" name="组合 5"/>
          <p:cNvGrpSpPr>
            <a:grpSpLocks/>
          </p:cNvGrpSpPr>
          <p:nvPr/>
        </p:nvGrpSpPr>
        <p:grpSpPr bwMode="auto">
          <a:xfrm>
            <a:off x="1214438" y="3429000"/>
            <a:ext cx="6643687" cy="3286125"/>
            <a:chOff x="107950" y="1412882"/>
            <a:chExt cx="9036015" cy="4547083"/>
          </a:xfrm>
        </p:grpSpPr>
        <p:sp>
          <p:nvSpPr>
            <p:cNvPr id="8" name="圆角右箭头 7"/>
            <p:cNvSpPr/>
            <p:nvPr/>
          </p:nvSpPr>
          <p:spPr>
            <a:xfrm>
              <a:off x="3059499" y="2133386"/>
              <a:ext cx="360578" cy="2016532"/>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buClr>
                  <a:schemeClr val="tx1"/>
                </a:buClr>
                <a:buFont typeface="Symbol" pitchFamily="18" charset="2"/>
                <a:buChar char="¾"/>
                <a:defRPr/>
              </a:pPr>
              <a:endParaRPr lang="zh-CN" altLang="en-US" sz="800">
                <a:solidFill>
                  <a:schemeClr val="tx1"/>
                </a:solidFill>
              </a:endParaRPr>
            </a:p>
          </p:txBody>
        </p:sp>
        <p:sp>
          <p:nvSpPr>
            <p:cNvPr id="9" name="左箭头 8"/>
            <p:cNvSpPr/>
            <p:nvPr/>
          </p:nvSpPr>
          <p:spPr>
            <a:xfrm rot="2704057" flipV="1">
              <a:off x="3628126" y="4940894"/>
              <a:ext cx="1553038" cy="1468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buClr>
                  <a:schemeClr val="tx1"/>
                </a:buClr>
                <a:buFont typeface="Symbol" pitchFamily="18" charset="2"/>
                <a:buChar char="¾"/>
                <a:defRPr/>
              </a:pPr>
              <a:endParaRPr lang="zh-CN" altLang="en-US" sz="800"/>
            </a:p>
          </p:txBody>
        </p:sp>
        <p:sp>
          <p:nvSpPr>
            <p:cNvPr id="10" name="上箭头 9"/>
            <p:cNvSpPr/>
            <p:nvPr/>
          </p:nvSpPr>
          <p:spPr>
            <a:xfrm>
              <a:off x="2556419" y="2781401"/>
              <a:ext cx="144662" cy="1368518"/>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buClr>
                  <a:schemeClr val="tx1"/>
                </a:buClr>
                <a:buFont typeface="Symbol" pitchFamily="18" charset="2"/>
                <a:buChar char="¾"/>
                <a:defRPr/>
              </a:pPr>
              <a:endParaRPr lang="zh-CN" altLang="en-US" sz="800" dirty="0"/>
            </a:p>
          </p:txBody>
        </p:sp>
        <p:grpSp>
          <p:nvGrpSpPr>
            <p:cNvPr id="17417" name="Group 435"/>
            <p:cNvGrpSpPr>
              <a:grpSpLocks/>
            </p:cNvGrpSpPr>
            <p:nvPr/>
          </p:nvGrpSpPr>
          <p:grpSpPr bwMode="auto">
            <a:xfrm>
              <a:off x="179388" y="1658939"/>
              <a:ext cx="2736855" cy="1111992"/>
              <a:chOff x="20" y="565"/>
              <a:chExt cx="1724" cy="553"/>
            </a:xfrm>
          </p:grpSpPr>
          <p:sp>
            <p:nvSpPr>
              <p:cNvPr id="17925" name="AutoShape 4"/>
              <p:cNvSpPr>
                <a:spLocks noChangeArrowheads="1"/>
              </p:cNvSpPr>
              <p:nvPr/>
            </p:nvSpPr>
            <p:spPr bwMode="auto">
              <a:xfrm>
                <a:off x="1204" y="698"/>
                <a:ext cx="231" cy="256"/>
              </a:xfrm>
              <a:prstGeom prst="can">
                <a:avLst>
                  <a:gd name="adj" fmla="val 25002"/>
                </a:avLst>
              </a:prstGeom>
              <a:solidFill>
                <a:srgbClr val="969696"/>
              </a:solidFill>
              <a:ln w="28575">
                <a:solidFill>
                  <a:schemeClr val="tx1"/>
                </a:solidFill>
                <a:round/>
                <a:headEnd type="none" w="med" len="sm"/>
                <a:tailEnd type="none" w="med" len="sm"/>
              </a:ln>
            </p:spPr>
            <p:txBody>
              <a:bodyPr lIns="92075" tIns="46038" rIns="92075" bIns="46038" anchor="ctr">
                <a:spAutoFit/>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926" name="AutoShape 5"/>
              <p:cNvSpPr>
                <a:spLocks noChangeArrowheads="1"/>
              </p:cNvSpPr>
              <p:nvPr/>
            </p:nvSpPr>
            <p:spPr bwMode="auto">
              <a:xfrm>
                <a:off x="1286" y="753"/>
                <a:ext cx="231" cy="256"/>
              </a:xfrm>
              <a:prstGeom prst="can">
                <a:avLst>
                  <a:gd name="adj" fmla="val 25002"/>
                </a:avLst>
              </a:prstGeom>
              <a:solidFill>
                <a:srgbClr val="969696"/>
              </a:solidFill>
              <a:ln w="28575">
                <a:solidFill>
                  <a:schemeClr val="tx1"/>
                </a:solidFill>
                <a:round/>
                <a:headEnd type="none" w="med" len="sm"/>
                <a:tailEnd type="none" w="med" len="sm"/>
              </a:ln>
            </p:spPr>
            <p:txBody>
              <a:bodyPr lIns="92075" tIns="46038" rIns="92075" bIns="46038" anchor="ctr">
                <a:spAutoFit/>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927" name="AutoShape 6"/>
              <p:cNvSpPr>
                <a:spLocks noChangeArrowheads="1"/>
              </p:cNvSpPr>
              <p:nvPr/>
            </p:nvSpPr>
            <p:spPr bwMode="auto">
              <a:xfrm>
                <a:off x="1369" y="808"/>
                <a:ext cx="231" cy="256"/>
              </a:xfrm>
              <a:prstGeom prst="can">
                <a:avLst>
                  <a:gd name="adj" fmla="val 25002"/>
                </a:avLst>
              </a:prstGeom>
              <a:solidFill>
                <a:srgbClr val="969696"/>
              </a:solidFill>
              <a:ln w="28575">
                <a:solidFill>
                  <a:schemeClr val="tx1"/>
                </a:solidFill>
                <a:round/>
                <a:headEnd type="none" w="med" len="sm"/>
                <a:tailEnd type="none" w="med" len="sm"/>
              </a:ln>
            </p:spPr>
            <p:txBody>
              <a:bodyPr lIns="92075" tIns="46038" rIns="92075" bIns="46038" anchor="ctr">
                <a:spAutoFit/>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928" name="AutoShape 7"/>
              <p:cNvSpPr>
                <a:spLocks noChangeArrowheads="1"/>
              </p:cNvSpPr>
              <p:nvPr/>
            </p:nvSpPr>
            <p:spPr bwMode="auto">
              <a:xfrm>
                <a:off x="1451" y="862"/>
                <a:ext cx="232" cy="256"/>
              </a:xfrm>
              <a:prstGeom prst="can">
                <a:avLst>
                  <a:gd name="adj" fmla="val 25001"/>
                </a:avLst>
              </a:prstGeom>
              <a:solidFill>
                <a:srgbClr val="969696"/>
              </a:solidFill>
              <a:ln w="28575">
                <a:solidFill>
                  <a:schemeClr val="tx1"/>
                </a:solidFill>
                <a:round/>
                <a:headEnd type="none" w="med" len="sm"/>
                <a:tailEnd type="none" w="med" len="sm"/>
              </a:ln>
            </p:spPr>
            <p:txBody>
              <a:bodyPr lIns="92075" tIns="46038" rIns="92075" bIns="46038" anchor="ctr">
                <a:spAutoFit/>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929" name="Line 9"/>
              <p:cNvSpPr>
                <a:spLocks noChangeShapeType="1"/>
              </p:cNvSpPr>
              <p:nvPr/>
            </p:nvSpPr>
            <p:spPr bwMode="auto">
              <a:xfrm flipV="1">
                <a:off x="1075" y="783"/>
                <a:ext cx="129" cy="120"/>
              </a:xfrm>
              <a:prstGeom prst="line">
                <a:avLst/>
              </a:prstGeom>
              <a:noFill/>
              <a:ln w="28575">
                <a:solidFill>
                  <a:schemeClr val="tx1"/>
                </a:solidFill>
                <a:round/>
                <a:headEnd type="none" w="med" len="sm"/>
                <a:tailEnd type="none" w="med" len="sm"/>
              </a:ln>
            </p:spPr>
            <p:txBody>
              <a:bodyPr wrap="none" lIns="92075" tIns="46038" rIns="92075" bIns="46038">
                <a:spAutoFit/>
              </a:bodyPr>
              <a:lstStyle/>
              <a:p>
                <a:endParaRPr lang="zh-CN" altLang="en-US"/>
              </a:p>
            </p:txBody>
          </p:sp>
          <p:sp>
            <p:nvSpPr>
              <p:cNvPr id="17930" name="Line 10"/>
              <p:cNvSpPr>
                <a:spLocks noChangeShapeType="1"/>
              </p:cNvSpPr>
              <p:nvPr/>
            </p:nvSpPr>
            <p:spPr bwMode="auto">
              <a:xfrm flipV="1">
                <a:off x="1088" y="856"/>
                <a:ext cx="206" cy="86"/>
              </a:xfrm>
              <a:prstGeom prst="line">
                <a:avLst/>
              </a:prstGeom>
              <a:noFill/>
              <a:ln w="28575">
                <a:solidFill>
                  <a:schemeClr val="tx1"/>
                </a:solidFill>
                <a:round/>
                <a:headEnd type="none" w="med" len="sm"/>
                <a:tailEnd type="none" w="med" len="sm"/>
              </a:ln>
            </p:spPr>
            <p:txBody>
              <a:bodyPr wrap="none" lIns="92075" tIns="46038" rIns="92075" bIns="46038">
                <a:spAutoFit/>
              </a:bodyPr>
              <a:lstStyle/>
              <a:p>
                <a:endParaRPr lang="zh-CN" altLang="en-US"/>
              </a:p>
            </p:txBody>
          </p:sp>
          <p:sp>
            <p:nvSpPr>
              <p:cNvPr id="17931" name="Line 11"/>
              <p:cNvSpPr>
                <a:spLocks noChangeShapeType="1"/>
              </p:cNvSpPr>
              <p:nvPr/>
            </p:nvSpPr>
            <p:spPr bwMode="auto">
              <a:xfrm flipV="1">
                <a:off x="1088" y="929"/>
                <a:ext cx="310" cy="64"/>
              </a:xfrm>
              <a:prstGeom prst="line">
                <a:avLst/>
              </a:prstGeom>
              <a:noFill/>
              <a:ln w="28575">
                <a:solidFill>
                  <a:schemeClr val="tx1"/>
                </a:solidFill>
                <a:round/>
                <a:headEnd type="none" w="med" len="sm"/>
                <a:tailEnd type="none" w="med" len="sm"/>
              </a:ln>
            </p:spPr>
            <p:txBody>
              <a:bodyPr wrap="none" lIns="92075" tIns="46038" rIns="92075" bIns="46038">
                <a:spAutoFit/>
              </a:bodyPr>
              <a:lstStyle/>
              <a:p>
                <a:endParaRPr lang="zh-CN" altLang="en-US"/>
              </a:p>
            </p:txBody>
          </p:sp>
          <p:sp>
            <p:nvSpPr>
              <p:cNvPr id="17932" name="Line 12"/>
              <p:cNvSpPr>
                <a:spLocks noChangeShapeType="1"/>
              </p:cNvSpPr>
              <p:nvPr/>
            </p:nvSpPr>
            <p:spPr bwMode="auto">
              <a:xfrm flipV="1">
                <a:off x="1081" y="993"/>
                <a:ext cx="361" cy="30"/>
              </a:xfrm>
              <a:prstGeom prst="line">
                <a:avLst/>
              </a:prstGeom>
              <a:noFill/>
              <a:ln w="28575">
                <a:solidFill>
                  <a:schemeClr val="tx1"/>
                </a:solidFill>
                <a:round/>
                <a:headEnd type="none" w="med" len="sm"/>
                <a:tailEnd type="none" w="med" len="sm"/>
              </a:ln>
            </p:spPr>
            <p:txBody>
              <a:bodyPr wrap="none" lIns="92075" tIns="46038" rIns="92075" bIns="46038">
                <a:spAutoFit/>
              </a:bodyPr>
              <a:lstStyle/>
              <a:p>
                <a:endParaRPr lang="zh-CN" altLang="en-US"/>
              </a:p>
            </p:txBody>
          </p:sp>
          <p:sp>
            <p:nvSpPr>
              <p:cNvPr id="17933" name="Text Box 13"/>
              <p:cNvSpPr txBox="1">
                <a:spLocks noChangeArrowheads="1"/>
              </p:cNvSpPr>
              <p:nvPr/>
            </p:nvSpPr>
            <p:spPr bwMode="auto">
              <a:xfrm>
                <a:off x="389" y="576"/>
                <a:ext cx="926" cy="195"/>
              </a:xfrm>
              <a:prstGeom prst="rect">
                <a:avLst/>
              </a:prstGeom>
              <a:noFill/>
              <a:ln w="28575">
                <a:noFill/>
                <a:miter lim="800000"/>
                <a:headEnd type="none" w="med" len="sm"/>
                <a:tailEnd type="none" w="med" len="sm"/>
              </a:ln>
            </p:spPr>
            <p:txBody>
              <a:bodyPr wrap="none" lIns="92075" tIns="46038" rIns="92075" bIns="46038">
                <a:spAutoFit/>
              </a:bodyPr>
              <a:lstStyle/>
              <a:p>
                <a:pPr algn="ctr">
                  <a:lnSpc>
                    <a:spcPct val="120000"/>
                  </a:lnSpc>
                  <a:spcBef>
                    <a:spcPct val="10000"/>
                  </a:spcBef>
                  <a:buClr>
                    <a:schemeClr val="tx1"/>
                  </a:buClr>
                  <a:buFont typeface="Symbol" pitchFamily="18" charset="2"/>
                  <a:buNone/>
                </a:pPr>
                <a:r>
                  <a:rPr lang="zh-CN" altLang="en-US" sz="800" b="1">
                    <a:latin typeface="Calibri" pitchFamily="34" charset="0"/>
                    <a:ea typeface="楷体_GB2312" pitchFamily="49" charset="-122"/>
                  </a:rPr>
                  <a:t>后台数据仓库</a:t>
                </a:r>
                <a:endParaRPr lang="en-US" altLang="zh-CN" sz="800" b="1">
                  <a:latin typeface="Calibri" pitchFamily="34" charset="0"/>
                  <a:ea typeface="楷体_GB2312" pitchFamily="49" charset="-122"/>
                </a:endParaRPr>
              </a:p>
            </p:txBody>
          </p:sp>
          <p:sp>
            <p:nvSpPr>
              <p:cNvPr id="17934" name="Rectangle 14"/>
              <p:cNvSpPr>
                <a:spLocks noChangeArrowheads="1"/>
              </p:cNvSpPr>
              <p:nvPr/>
            </p:nvSpPr>
            <p:spPr bwMode="auto">
              <a:xfrm>
                <a:off x="20" y="565"/>
                <a:ext cx="1724" cy="195"/>
              </a:xfrm>
              <a:prstGeom prst="rect">
                <a:avLst/>
              </a:prstGeom>
              <a:noFill/>
              <a:ln w="28575">
                <a:solidFill>
                  <a:schemeClr val="tx1"/>
                </a:solidFill>
                <a:prstDash val="sysDot"/>
                <a:miter lim="800000"/>
                <a:headEnd type="none" w="med" len="sm"/>
                <a:tailEnd type="none" w="med" len="sm"/>
              </a:ln>
            </p:spPr>
            <p:txBody>
              <a:bodyPr lIns="92075" tIns="46038" rIns="92075" bIns="46038" anchor="ctr">
                <a:spAutoFit/>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935" name="Rectangle 8"/>
              <p:cNvSpPr>
                <a:spLocks noChangeArrowheads="1"/>
              </p:cNvSpPr>
              <p:nvPr/>
            </p:nvSpPr>
            <p:spPr bwMode="auto">
              <a:xfrm>
                <a:off x="231" y="765"/>
                <a:ext cx="862" cy="275"/>
              </a:xfrm>
              <a:prstGeom prst="rect">
                <a:avLst/>
              </a:prstGeom>
              <a:solidFill>
                <a:srgbClr val="969696"/>
              </a:solidFill>
              <a:ln w="28575">
                <a:solidFill>
                  <a:schemeClr val="tx1"/>
                </a:solidFill>
                <a:miter lim="800000"/>
                <a:headEnd type="none" w="med" len="sm"/>
                <a:tailEnd type="none" w="med" len="sm"/>
              </a:ln>
            </p:spPr>
            <p:txBody>
              <a:bodyPr lIns="92075" tIns="46038" rIns="92075" bIns="46038" anchor="ctr">
                <a:spAutoFit/>
              </a:bodyPr>
              <a:lstStyle/>
              <a:p>
                <a:pPr algn="ctr">
                  <a:buClr>
                    <a:schemeClr val="tx1"/>
                  </a:buClr>
                  <a:buFont typeface="Symbol" pitchFamily="18" charset="2"/>
                  <a:buNone/>
                </a:pPr>
                <a:r>
                  <a:rPr lang="en-US" altLang="zh-CN" sz="800" b="1">
                    <a:latin typeface="Calibri" pitchFamily="34" charset="0"/>
                    <a:ea typeface="楷体_GB2312" pitchFamily="49" charset="-122"/>
                  </a:rPr>
                  <a:t>DBMS</a:t>
                </a:r>
              </a:p>
              <a:p>
                <a:pPr algn="ctr">
                  <a:buClr>
                    <a:schemeClr val="tx1"/>
                  </a:buClr>
                  <a:buFont typeface="Symbol" pitchFamily="18" charset="2"/>
                  <a:buNone/>
                </a:pPr>
                <a:r>
                  <a:rPr lang="en-US" altLang="zh-CN" sz="800" b="1">
                    <a:latin typeface="Calibri" pitchFamily="34" charset="0"/>
                    <a:ea typeface="楷体_GB2312" pitchFamily="49" charset="-122"/>
                  </a:rPr>
                  <a:t>(Oracle, DB2)</a:t>
                </a:r>
              </a:p>
            </p:txBody>
          </p:sp>
        </p:grpSp>
        <p:sp>
          <p:nvSpPr>
            <p:cNvPr id="17418" name="Text Box 15"/>
            <p:cNvSpPr txBox="1">
              <a:spLocks noChangeArrowheads="1"/>
            </p:cNvSpPr>
            <p:nvPr/>
          </p:nvSpPr>
          <p:spPr bwMode="auto">
            <a:xfrm>
              <a:off x="107950" y="3284539"/>
              <a:ext cx="2508250" cy="634057"/>
            </a:xfrm>
            <a:prstGeom prst="rect">
              <a:avLst/>
            </a:prstGeom>
            <a:noFill/>
            <a:ln w="28575">
              <a:noFill/>
              <a:miter lim="800000"/>
              <a:headEnd type="none" w="med" len="sm"/>
              <a:tailEnd type="none" w="med" len="sm"/>
            </a:ln>
          </p:spPr>
          <p:txBody>
            <a:bodyPr lIns="92075" tIns="46038" rIns="92075" bIns="46038">
              <a:spAutoFit/>
            </a:bodyPr>
            <a:lstStyle/>
            <a:p>
              <a:pPr algn="ctr">
                <a:lnSpc>
                  <a:spcPct val="120000"/>
                </a:lnSpc>
                <a:spcBef>
                  <a:spcPct val="10000"/>
                </a:spcBef>
                <a:buClr>
                  <a:schemeClr val="tx1"/>
                </a:buClr>
                <a:buFont typeface="Symbol" pitchFamily="18" charset="2"/>
                <a:buNone/>
              </a:pPr>
              <a:r>
                <a:rPr lang="zh-CN" altLang="en-US" sz="800" b="1">
                  <a:latin typeface="Calibri" pitchFamily="34" charset="0"/>
                  <a:ea typeface="楷体_GB2312" pitchFamily="49" charset="-122"/>
                </a:rPr>
                <a:t>传统方法：离线分析（</a:t>
              </a:r>
              <a:r>
                <a:rPr lang="en-US" altLang="zh-CN" sz="800" b="1">
                  <a:latin typeface="Calibri" pitchFamily="34" charset="0"/>
                  <a:ea typeface="楷体_GB2312" pitchFamily="49" charset="-122"/>
                </a:rPr>
                <a:t> </a:t>
              </a:r>
              <a:r>
                <a:rPr lang="zh-CN" altLang="en-US" sz="800" b="1">
                  <a:latin typeface="Calibri" pitchFamily="34" charset="0"/>
                  <a:ea typeface="楷体_GB2312" pitchFamily="49" charset="-122"/>
                </a:rPr>
                <a:t>速度慢</a:t>
              </a:r>
              <a:r>
                <a:rPr lang="en-US" altLang="zh-CN" sz="800" b="1">
                  <a:latin typeface="Calibri" pitchFamily="34" charset="0"/>
                  <a:ea typeface="楷体_GB2312" pitchFamily="49" charset="-122"/>
                </a:rPr>
                <a:t>, </a:t>
              </a:r>
              <a:r>
                <a:rPr lang="zh-CN" altLang="en-US" sz="800" b="1">
                  <a:latin typeface="Calibri" pitchFamily="34" charset="0"/>
                  <a:ea typeface="楷体_GB2312" pitchFamily="49" charset="-122"/>
                </a:rPr>
                <a:t>成本高）</a:t>
              </a:r>
              <a:endParaRPr lang="en-US" altLang="zh-CN" sz="800" b="1">
                <a:latin typeface="Calibri" pitchFamily="34" charset="0"/>
                <a:ea typeface="楷体_GB2312" pitchFamily="49" charset="-122"/>
              </a:endParaRPr>
            </a:p>
          </p:txBody>
        </p:sp>
        <p:grpSp>
          <p:nvGrpSpPr>
            <p:cNvPr id="17419" name="Group 206"/>
            <p:cNvGrpSpPr>
              <a:grpSpLocks/>
            </p:cNvGrpSpPr>
            <p:nvPr/>
          </p:nvGrpSpPr>
          <p:grpSpPr bwMode="auto">
            <a:xfrm>
              <a:off x="1908175" y="4870450"/>
              <a:ext cx="1989138" cy="1079500"/>
              <a:chOff x="1967" y="3066"/>
              <a:chExt cx="766" cy="665"/>
            </a:xfrm>
          </p:grpSpPr>
          <p:sp>
            <p:nvSpPr>
              <p:cNvPr id="509" name="Freeform 207"/>
              <p:cNvSpPr>
                <a:spLocks/>
              </p:cNvSpPr>
              <p:nvPr/>
            </p:nvSpPr>
            <p:spPr bwMode="auto">
              <a:xfrm>
                <a:off x="1967" y="3065"/>
                <a:ext cx="765" cy="666"/>
              </a:xfrm>
              <a:custGeom>
                <a:avLst/>
                <a:gdLst/>
                <a:ahLst/>
                <a:cxnLst>
                  <a:cxn ang="0">
                    <a:pos x="42" y="231"/>
                  </a:cxn>
                  <a:cxn ang="0">
                    <a:pos x="12" y="264"/>
                  </a:cxn>
                  <a:cxn ang="0">
                    <a:pos x="0" y="312"/>
                  </a:cxn>
                  <a:cxn ang="0">
                    <a:pos x="6" y="347"/>
                  </a:cxn>
                  <a:cxn ang="0">
                    <a:pos x="22" y="377"/>
                  </a:cxn>
                  <a:cxn ang="0">
                    <a:pos x="38" y="390"/>
                  </a:cxn>
                  <a:cxn ang="0">
                    <a:pos x="18" y="435"/>
                  </a:cxn>
                  <a:cxn ang="0">
                    <a:pos x="23" y="488"/>
                  </a:cxn>
                  <a:cxn ang="0">
                    <a:pos x="51" y="528"/>
                  </a:cxn>
                  <a:cxn ang="0">
                    <a:pos x="94" y="543"/>
                  </a:cxn>
                  <a:cxn ang="0">
                    <a:pos x="113" y="561"/>
                  </a:cxn>
                  <a:cxn ang="0">
                    <a:pos x="153" y="603"/>
                  </a:cxn>
                  <a:cxn ang="0">
                    <a:pos x="204" y="624"/>
                  </a:cxn>
                  <a:cxn ang="0">
                    <a:pos x="258" y="619"/>
                  </a:cxn>
                  <a:cxn ang="0">
                    <a:pos x="292" y="602"/>
                  </a:cxn>
                  <a:cxn ang="0">
                    <a:pos x="322" y="639"/>
                  </a:cxn>
                  <a:cxn ang="0">
                    <a:pos x="362" y="661"/>
                  </a:cxn>
                  <a:cxn ang="0">
                    <a:pos x="411" y="663"/>
                  </a:cxn>
                  <a:cxn ang="0">
                    <a:pos x="463" y="637"/>
                  </a:cxn>
                  <a:cxn ang="0">
                    <a:pos x="499" y="586"/>
                  </a:cxn>
                  <a:cxn ang="0">
                    <a:pos x="519" y="573"/>
                  </a:cxn>
                  <a:cxn ang="0">
                    <a:pos x="560" y="583"/>
                  </a:cxn>
                  <a:cxn ang="0">
                    <a:pos x="591" y="578"/>
                  </a:cxn>
                  <a:cxn ang="0">
                    <a:pos x="618" y="563"/>
                  </a:cxn>
                  <a:cxn ang="0">
                    <a:pos x="655" y="510"/>
                  </a:cxn>
                  <a:cxn ang="0">
                    <a:pos x="663" y="463"/>
                  </a:cxn>
                  <a:cxn ang="0">
                    <a:pos x="684" y="457"/>
                  </a:cxn>
                  <a:cxn ang="0">
                    <a:pos x="722" y="433"/>
                  </a:cxn>
                  <a:cxn ang="0">
                    <a:pos x="758" y="373"/>
                  </a:cxn>
                  <a:cxn ang="0">
                    <a:pos x="766" y="322"/>
                  </a:cxn>
                  <a:cxn ang="0">
                    <a:pos x="752" y="256"/>
                  </a:cxn>
                  <a:cxn ang="0">
                    <a:pos x="744" y="225"/>
                  </a:cxn>
                  <a:cxn ang="0">
                    <a:pos x="747" y="173"/>
                  </a:cxn>
                  <a:cxn ang="0">
                    <a:pos x="729" y="124"/>
                  </a:cxn>
                  <a:cxn ang="0">
                    <a:pos x="694" y="90"/>
                  </a:cxn>
                  <a:cxn ang="0">
                    <a:pos x="675" y="66"/>
                  </a:cxn>
                  <a:cxn ang="0">
                    <a:pos x="650" y="24"/>
                  </a:cxn>
                  <a:cxn ang="0">
                    <a:pos x="609" y="2"/>
                  </a:cxn>
                  <a:cxn ang="0">
                    <a:pos x="576" y="2"/>
                  </a:cxn>
                  <a:cxn ang="0">
                    <a:pos x="550" y="15"/>
                  </a:cxn>
                  <a:cxn ang="0">
                    <a:pos x="529" y="36"/>
                  </a:cxn>
                  <a:cxn ang="0">
                    <a:pos x="516" y="21"/>
                  </a:cxn>
                  <a:cxn ang="0">
                    <a:pos x="493" y="5"/>
                  </a:cxn>
                  <a:cxn ang="0">
                    <a:pos x="467" y="0"/>
                  </a:cxn>
                  <a:cxn ang="0">
                    <a:pos x="436" y="8"/>
                  </a:cxn>
                  <a:cxn ang="0">
                    <a:pos x="410" y="30"/>
                  </a:cxn>
                  <a:cxn ang="0">
                    <a:pos x="398" y="52"/>
                  </a:cxn>
                  <a:cxn ang="0">
                    <a:pos x="359" y="25"/>
                  </a:cxn>
                  <a:cxn ang="0">
                    <a:pos x="332" y="20"/>
                  </a:cxn>
                  <a:cxn ang="0">
                    <a:pos x="295" y="29"/>
                  </a:cxn>
                  <a:cxn ang="0">
                    <a:pos x="263" y="55"/>
                  </a:cxn>
                  <a:cxn ang="0">
                    <a:pos x="248" y="80"/>
                  </a:cxn>
                  <a:cxn ang="0">
                    <a:pos x="204" y="62"/>
                  </a:cxn>
                  <a:cxn ang="0">
                    <a:pos x="164" y="64"/>
                  </a:cxn>
                  <a:cxn ang="0">
                    <a:pos x="131" y="78"/>
                  </a:cxn>
                  <a:cxn ang="0">
                    <a:pos x="103" y="102"/>
                  </a:cxn>
                  <a:cxn ang="0">
                    <a:pos x="77" y="147"/>
                  </a:cxn>
                  <a:cxn ang="0">
                    <a:pos x="69" y="188"/>
                  </a:cxn>
                  <a:cxn ang="0">
                    <a:pos x="69" y="221"/>
                  </a:cxn>
                </a:cxnLst>
                <a:rect l="0" t="0" r="r" b="b"/>
                <a:pathLst>
                  <a:path w="766" h="665">
                    <a:moveTo>
                      <a:pt x="69" y="221"/>
                    </a:moveTo>
                    <a:lnTo>
                      <a:pt x="55" y="224"/>
                    </a:lnTo>
                    <a:lnTo>
                      <a:pt x="42" y="231"/>
                    </a:lnTo>
                    <a:lnTo>
                      <a:pt x="30" y="240"/>
                    </a:lnTo>
                    <a:lnTo>
                      <a:pt x="20" y="251"/>
                    </a:lnTo>
                    <a:lnTo>
                      <a:pt x="12" y="264"/>
                    </a:lnTo>
                    <a:lnTo>
                      <a:pt x="5" y="279"/>
                    </a:lnTo>
                    <a:lnTo>
                      <a:pt x="1" y="295"/>
                    </a:lnTo>
                    <a:lnTo>
                      <a:pt x="0" y="312"/>
                    </a:lnTo>
                    <a:lnTo>
                      <a:pt x="1" y="324"/>
                    </a:lnTo>
                    <a:lnTo>
                      <a:pt x="3" y="336"/>
                    </a:lnTo>
                    <a:lnTo>
                      <a:pt x="6" y="347"/>
                    </a:lnTo>
                    <a:lnTo>
                      <a:pt x="10" y="358"/>
                    </a:lnTo>
                    <a:lnTo>
                      <a:pt x="16" y="368"/>
                    </a:lnTo>
                    <a:lnTo>
                      <a:pt x="22" y="377"/>
                    </a:lnTo>
                    <a:lnTo>
                      <a:pt x="30" y="384"/>
                    </a:lnTo>
                    <a:lnTo>
                      <a:pt x="38" y="391"/>
                    </a:lnTo>
                    <a:lnTo>
                      <a:pt x="38" y="390"/>
                    </a:lnTo>
                    <a:lnTo>
                      <a:pt x="29" y="404"/>
                    </a:lnTo>
                    <a:lnTo>
                      <a:pt x="22" y="419"/>
                    </a:lnTo>
                    <a:lnTo>
                      <a:pt x="18" y="435"/>
                    </a:lnTo>
                    <a:lnTo>
                      <a:pt x="17" y="452"/>
                    </a:lnTo>
                    <a:lnTo>
                      <a:pt x="19" y="471"/>
                    </a:lnTo>
                    <a:lnTo>
                      <a:pt x="23" y="488"/>
                    </a:lnTo>
                    <a:lnTo>
                      <a:pt x="30" y="503"/>
                    </a:lnTo>
                    <a:lnTo>
                      <a:pt x="39" y="517"/>
                    </a:lnTo>
                    <a:lnTo>
                      <a:pt x="51" y="528"/>
                    </a:lnTo>
                    <a:lnTo>
                      <a:pt x="64" y="536"/>
                    </a:lnTo>
                    <a:lnTo>
                      <a:pt x="78" y="541"/>
                    </a:lnTo>
                    <a:lnTo>
                      <a:pt x="94" y="543"/>
                    </a:lnTo>
                    <a:lnTo>
                      <a:pt x="103" y="543"/>
                    </a:lnTo>
                    <a:lnTo>
                      <a:pt x="103" y="543"/>
                    </a:lnTo>
                    <a:lnTo>
                      <a:pt x="113" y="561"/>
                    </a:lnTo>
                    <a:lnTo>
                      <a:pt x="125" y="577"/>
                    </a:lnTo>
                    <a:lnTo>
                      <a:pt x="138" y="591"/>
                    </a:lnTo>
                    <a:lnTo>
                      <a:pt x="153" y="603"/>
                    </a:lnTo>
                    <a:lnTo>
                      <a:pt x="169" y="613"/>
                    </a:lnTo>
                    <a:lnTo>
                      <a:pt x="186" y="619"/>
                    </a:lnTo>
                    <a:lnTo>
                      <a:pt x="204" y="624"/>
                    </a:lnTo>
                    <a:lnTo>
                      <a:pt x="222" y="625"/>
                    </a:lnTo>
                    <a:lnTo>
                      <a:pt x="240" y="624"/>
                    </a:lnTo>
                    <a:lnTo>
                      <a:pt x="258" y="619"/>
                    </a:lnTo>
                    <a:lnTo>
                      <a:pt x="276" y="612"/>
                    </a:lnTo>
                    <a:lnTo>
                      <a:pt x="292" y="602"/>
                    </a:lnTo>
                    <a:lnTo>
                      <a:pt x="292" y="602"/>
                    </a:lnTo>
                    <a:lnTo>
                      <a:pt x="301" y="616"/>
                    </a:lnTo>
                    <a:lnTo>
                      <a:pt x="311" y="628"/>
                    </a:lnTo>
                    <a:lnTo>
                      <a:pt x="322" y="639"/>
                    </a:lnTo>
                    <a:lnTo>
                      <a:pt x="335" y="648"/>
                    </a:lnTo>
                    <a:lnTo>
                      <a:pt x="348" y="655"/>
                    </a:lnTo>
                    <a:lnTo>
                      <a:pt x="362" y="661"/>
                    </a:lnTo>
                    <a:lnTo>
                      <a:pt x="376" y="664"/>
                    </a:lnTo>
                    <a:lnTo>
                      <a:pt x="391" y="665"/>
                    </a:lnTo>
                    <a:lnTo>
                      <a:pt x="411" y="663"/>
                    </a:lnTo>
                    <a:lnTo>
                      <a:pt x="429" y="658"/>
                    </a:lnTo>
                    <a:lnTo>
                      <a:pt x="447" y="649"/>
                    </a:lnTo>
                    <a:lnTo>
                      <a:pt x="463" y="637"/>
                    </a:lnTo>
                    <a:lnTo>
                      <a:pt x="477" y="622"/>
                    </a:lnTo>
                    <a:lnTo>
                      <a:pt x="489" y="605"/>
                    </a:lnTo>
                    <a:lnTo>
                      <a:pt x="499" y="586"/>
                    </a:lnTo>
                    <a:lnTo>
                      <a:pt x="506" y="564"/>
                    </a:lnTo>
                    <a:lnTo>
                      <a:pt x="506" y="565"/>
                    </a:lnTo>
                    <a:lnTo>
                      <a:pt x="519" y="573"/>
                    </a:lnTo>
                    <a:lnTo>
                      <a:pt x="532" y="579"/>
                    </a:lnTo>
                    <a:lnTo>
                      <a:pt x="546" y="582"/>
                    </a:lnTo>
                    <a:lnTo>
                      <a:pt x="560" y="583"/>
                    </a:lnTo>
                    <a:lnTo>
                      <a:pt x="571" y="582"/>
                    </a:lnTo>
                    <a:lnTo>
                      <a:pt x="581" y="581"/>
                    </a:lnTo>
                    <a:lnTo>
                      <a:pt x="591" y="578"/>
                    </a:lnTo>
                    <a:lnTo>
                      <a:pt x="600" y="574"/>
                    </a:lnTo>
                    <a:lnTo>
                      <a:pt x="609" y="569"/>
                    </a:lnTo>
                    <a:lnTo>
                      <a:pt x="618" y="563"/>
                    </a:lnTo>
                    <a:lnTo>
                      <a:pt x="633" y="548"/>
                    </a:lnTo>
                    <a:lnTo>
                      <a:pt x="645" y="530"/>
                    </a:lnTo>
                    <a:lnTo>
                      <a:pt x="655" y="510"/>
                    </a:lnTo>
                    <a:lnTo>
                      <a:pt x="661" y="487"/>
                    </a:lnTo>
                    <a:lnTo>
                      <a:pt x="663" y="475"/>
                    </a:lnTo>
                    <a:lnTo>
                      <a:pt x="663" y="463"/>
                    </a:lnTo>
                    <a:lnTo>
                      <a:pt x="663" y="463"/>
                    </a:lnTo>
                    <a:lnTo>
                      <a:pt x="674" y="461"/>
                    </a:lnTo>
                    <a:lnTo>
                      <a:pt x="684" y="457"/>
                    </a:lnTo>
                    <a:lnTo>
                      <a:pt x="694" y="452"/>
                    </a:lnTo>
                    <a:lnTo>
                      <a:pt x="704" y="447"/>
                    </a:lnTo>
                    <a:lnTo>
                      <a:pt x="722" y="433"/>
                    </a:lnTo>
                    <a:lnTo>
                      <a:pt x="737" y="415"/>
                    </a:lnTo>
                    <a:lnTo>
                      <a:pt x="749" y="395"/>
                    </a:lnTo>
                    <a:lnTo>
                      <a:pt x="758" y="373"/>
                    </a:lnTo>
                    <a:lnTo>
                      <a:pt x="764" y="348"/>
                    </a:lnTo>
                    <a:lnTo>
                      <a:pt x="766" y="335"/>
                    </a:lnTo>
                    <a:lnTo>
                      <a:pt x="766" y="322"/>
                    </a:lnTo>
                    <a:lnTo>
                      <a:pt x="764" y="299"/>
                    </a:lnTo>
                    <a:lnTo>
                      <a:pt x="760" y="277"/>
                    </a:lnTo>
                    <a:lnTo>
                      <a:pt x="752" y="256"/>
                    </a:lnTo>
                    <a:lnTo>
                      <a:pt x="741" y="236"/>
                    </a:lnTo>
                    <a:lnTo>
                      <a:pt x="741" y="236"/>
                    </a:lnTo>
                    <a:lnTo>
                      <a:pt x="744" y="225"/>
                    </a:lnTo>
                    <a:lnTo>
                      <a:pt x="746" y="214"/>
                    </a:lnTo>
                    <a:lnTo>
                      <a:pt x="748" y="192"/>
                    </a:lnTo>
                    <a:lnTo>
                      <a:pt x="747" y="173"/>
                    </a:lnTo>
                    <a:lnTo>
                      <a:pt x="743" y="155"/>
                    </a:lnTo>
                    <a:lnTo>
                      <a:pt x="737" y="139"/>
                    </a:lnTo>
                    <a:lnTo>
                      <a:pt x="729" y="124"/>
                    </a:lnTo>
                    <a:lnTo>
                      <a:pt x="719" y="110"/>
                    </a:lnTo>
                    <a:lnTo>
                      <a:pt x="707" y="99"/>
                    </a:lnTo>
                    <a:lnTo>
                      <a:pt x="694" y="90"/>
                    </a:lnTo>
                    <a:lnTo>
                      <a:pt x="679" y="84"/>
                    </a:lnTo>
                    <a:lnTo>
                      <a:pt x="679" y="83"/>
                    </a:lnTo>
                    <a:lnTo>
                      <a:pt x="675" y="66"/>
                    </a:lnTo>
                    <a:lnTo>
                      <a:pt x="669" y="50"/>
                    </a:lnTo>
                    <a:lnTo>
                      <a:pt x="660" y="36"/>
                    </a:lnTo>
                    <a:lnTo>
                      <a:pt x="650" y="24"/>
                    </a:lnTo>
                    <a:lnTo>
                      <a:pt x="638" y="14"/>
                    </a:lnTo>
                    <a:lnTo>
                      <a:pt x="624" y="6"/>
                    </a:lnTo>
                    <a:lnTo>
                      <a:pt x="609" y="2"/>
                    </a:lnTo>
                    <a:lnTo>
                      <a:pt x="594" y="0"/>
                    </a:lnTo>
                    <a:lnTo>
                      <a:pt x="585" y="1"/>
                    </a:lnTo>
                    <a:lnTo>
                      <a:pt x="576" y="2"/>
                    </a:lnTo>
                    <a:lnTo>
                      <a:pt x="567" y="5"/>
                    </a:lnTo>
                    <a:lnTo>
                      <a:pt x="558" y="9"/>
                    </a:lnTo>
                    <a:lnTo>
                      <a:pt x="550" y="15"/>
                    </a:lnTo>
                    <a:lnTo>
                      <a:pt x="542" y="21"/>
                    </a:lnTo>
                    <a:lnTo>
                      <a:pt x="535" y="28"/>
                    </a:lnTo>
                    <a:lnTo>
                      <a:pt x="529" y="36"/>
                    </a:lnTo>
                    <a:lnTo>
                      <a:pt x="529" y="36"/>
                    </a:lnTo>
                    <a:lnTo>
                      <a:pt x="523" y="28"/>
                    </a:lnTo>
                    <a:lnTo>
                      <a:pt x="516" y="21"/>
                    </a:lnTo>
                    <a:lnTo>
                      <a:pt x="509" y="15"/>
                    </a:lnTo>
                    <a:lnTo>
                      <a:pt x="501" y="9"/>
                    </a:lnTo>
                    <a:lnTo>
                      <a:pt x="493" y="5"/>
                    </a:lnTo>
                    <a:lnTo>
                      <a:pt x="485" y="2"/>
                    </a:lnTo>
                    <a:lnTo>
                      <a:pt x="476" y="1"/>
                    </a:lnTo>
                    <a:lnTo>
                      <a:pt x="467" y="0"/>
                    </a:lnTo>
                    <a:lnTo>
                      <a:pt x="456" y="1"/>
                    </a:lnTo>
                    <a:lnTo>
                      <a:pt x="446" y="4"/>
                    </a:lnTo>
                    <a:lnTo>
                      <a:pt x="436" y="8"/>
                    </a:lnTo>
                    <a:lnTo>
                      <a:pt x="427" y="14"/>
                    </a:lnTo>
                    <a:lnTo>
                      <a:pt x="418" y="21"/>
                    </a:lnTo>
                    <a:lnTo>
                      <a:pt x="410" y="30"/>
                    </a:lnTo>
                    <a:lnTo>
                      <a:pt x="404" y="40"/>
                    </a:lnTo>
                    <a:lnTo>
                      <a:pt x="398" y="51"/>
                    </a:lnTo>
                    <a:lnTo>
                      <a:pt x="398" y="52"/>
                    </a:lnTo>
                    <a:lnTo>
                      <a:pt x="384" y="39"/>
                    </a:lnTo>
                    <a:lnTo>
                      <a:pt x="368" y="29"/>
                    </a:lnTo>
                    <a:lnTo>
                      <a:pt x="359" y="25"/>
                    </a:lnTo>
                    <a:lnTo>
                      <a:pt x="351" y="22"/>
                    </a:lnTo>
                    <a:lnTo>
                      <a:pt x="341" y="21"/>
                    </a:lnTo>
                    <a:lnTo>
                      <a:pt x="332" y="20"/>
                    </a:lnTo>
                    <a:lnTo>
                      <a:pt x="319" y="21"/>
                    </a:lnTo>
                    <a:lnTo>
                      <a:pt x="307" y="24"/>
                    </a:lnTo>
                    <a:lnTo>
                      <a:pt x="295" y="29"/>
                    </a:lnTo>
                    <a:lnTo>
                      <a:pt x="283" y="36"/>
                    </a:lnTo>
                    <a:lnTo>
                      <a:pt x="273" y="45"/>
                    </a:lnTo>
                    <a:lnTo>
                      <a:pt x="263" y="55"/>
                    </a:lnTo>
                    <a:lnTo>
                      <a:pt x="255" y="66"/>
                    </a:lnTo>
                    <a:lnTo>
                      <a:pt x="248" y="79"/>
                    </a:lnTo>
                    <a:lnTo>
                      <a:pt x="248" y="80"/>
                    </a:lnTo>
                    <a:lnTo>
                      <a:pt x="234" y="72"/>
                    </a:lnTo>
                    <a:lnTo>
                      <a:pt x="219" y="66"/>
                    </a:lnTo>
                    <a:lnTo>
                      <a:pt x="204" y="62"/>
                    </a:lnTo>
                    <a:lnTo>
                      <a:pt x="188" y="61"/>
                    </a:lnTo>
                    <a:lnTo>
                      <a:pt x="176" y="62"/>
                    </a:lnTo>
                    <a:lnTo>
                      <a:pt x="164" y="64"/>
                    </a:lnTo>
                    <a:lnTo>
                      <a:pt x="152" y="67"/>
                    </a:lnTo>
                    <a:lnTo>
                      <a:pt x="141" y="72"/>
                    </a:lnTo>
                    <a:lnTo>
                      <a:pt x="131" y="78"/>
                    </a:lnTo>
                    <a:lnTo>
                      <a:pt x="121" y="85"/>
                    </a:lnTo>
                    <a:lnTo>
                      <a:pt x="111" y="93"/>
                    </a:lnTo>
                    <a:lnTo>
                      <a:pt x="103" y="102"/>
                    </a:lnTo>
                    <a:lnTo>
                      <a:pt x="88" y="123"/>
                    </a:lnTo>
                    <a:lnTo>
                      <a:pt x="82" y="135"/>
                    </a:lnTo>
                    <a:lnTo>
                      <a:pt x="77" y="147"/>
                    </a:lnTo>
                    <a:lnTo>
                      <a:pt x="73" y="160"/>
                    </a:lnTo>
                    <a:lnTo>
                      <a:pt x="70" y="174"/>
                    </a:lnTo>
                    <a:lnTo>
                      <a:pt x="69" y="188"/>
                    </a:lnTo>
                    <a:lnTo>
                      <a:pt x="68" y="202"/>
                    </a:lnTo>
                    <a:lnTo>
                      <a:pt x="68" y="212"/>
                    </a:lnTo>
                    <a:lnTo>
                      <a:pt x="69" y="221"/>
                    </a:lnTo>
                    <a:close/>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a:latin typeface="+mn-lt"/>
                  <a:ea typeface="+mn-ea"/>
                </a:endParaRPr>
              </a:p>
            </p:txBody>
          </p:sp>
          <p:sp>
            <p:nvSpPr>
              <p:cNvPr id="510" name="Freeform 208"/>
              <p:cNvSpPr>
                <a:spLocks/>
              </p:cNvSpPr>
              <p:nvPr/>
            </p:nvSpPr>
            <p:spPr bwMode="auto">
              <a:xfrm>
                <a:off x="2006" y="3456"/>
                <a:ext cx="45" cy="14"/>
              </a:xfrm>
              <a:custGeom>
                <a:avLst/>
                <a:gdLst/>
                <a:ahLst/>
                <a:cxnLst>
                  <a:cxn ang="0">
                    <a:pos x="0" y="0"/>
                  </a:cxn>
                  <a:cxn ang="0">
                    <a:pos x="9" y="5"/>
                  </a:cxn>
                  <a:cxn ang="0">
                    <a:pos x="19" y="10"/>
                  </a:cxn>
                  <a:cxn ang="0">
                    <a:pos x="29" y="12"/>
                  </a:cxn>
                  <a:cxn ang="0">
                    <a:pos x="39" y="13"/>
                  </a:cxn>
                  <a:cxn ang="0">
                    <a:pos x="42" y="13"/>
                  </a:cxn>
                  <a:cxn ang="0">
                    <a:pos x="45" y="12"/>
                  </a:cxn>
                </a:cxnLst>
                <a:rect l="0" t="0" r="r" b="b"/>
                <a:pathLst>
                  <a:path w="45" h="13">
                    <a:moveTo>
                      <a:pt x="0" y="0"/>
                    </a:moveTo>
                    <a:lnTo>
                      <a:pt x="9" y="5"/>
                    </a:lnTo>
                    <a:lnTo>
                      <a:pt x="19" y="10"/>
                    </a:lnTo>
                    <a:lnTo>
                      <a:pt x="29" y="12"/>
                    </a:lnTo>
                    <a:lnTo>
                      <a:pt x="39" y="13"/>
                    </a:lnTo>
                    <a:lnTo>
                      <a:pt x="42" y="13"/>
                    </a:lnTo>
                    <a:lnTo>
                      <a:pt x="45" y="12"/>
                    </a:lnTo>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a:latin typeface="+mn-lt"/>
                  <a:ea typeface="+mn-ea"/>
                </a:endParaRPr>
              </a:p>
            </p:txBody>
          </p:sp>
          <p:sp>
            <p:nvSpPr>
              <p:cNvPr id="511" name="Freeform 209"/>
              <p:cNvSpPr>
                <a:spLocks/>
              </p:cNvSpPr>
              <p:nvPr/>
            </p:nvSpPr>
            <p:spPr bwMode="auto">
              <a:xfrm>
                <a:off x="2071" y="3602"/>
                <a:ext cx="20" cy="5"/>
              </a:xfrm>
              <a:custGeom>
                <a:avLst/>
                <a:gdLst/>
                <a:ahLst/>
                <a:cxnLst>
                  <a:cxn ang="0">
                    <a:pos x="0" y="6"/>
                  </a:cxn>
                  <a:cxn ang="0">
                    <a:pos x="10" y="4"/>
                  </a:cxn>
                  <a:cxn ang="0">
                    <a:pos x="20" y="0"/>
                  </a:cxn>
                </a:cxnLst>
                <a:rect l="0" t="0" r="r" b="b"/>
                <a:pathLst>
                  <a:path w="20" h="6">
                    <a:moveTo>
                      <a:pt x="0" y="6"/>
                    </a:moveTo>
                    <a:lnTo>
                      <a:pt x="10" y="4"/>
                    </a:lnTo>
                    <a:lnTo>
                      <a:pt x="20" y="0"/>
                    </a:lnTo>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a:latin typeface="+mn-lt"/>
                  <a:ea typeface="+mn-ea"/>
                </a:endParaRPr>
              </a:p>
            </p:txBody>
          </p:sp>
          <p:sp>
            <p:nvSpPr>
              <p:cNvPr id="512" name="Freeform 210"/>
              <p:cNvSpPr>
                <a:spLocks/>
              </p:cNvSpPr>
              <p:nvPr/>
            </p:nvSpPr>
            <p:spPr bwMode="auto">
              <a:xfrm>
                <a:off x="2248" y="3641"/>
                <a:ext cx="11" cy="26"/>
              </a:xfrm>
              <a:custGeom>
                <a:avLst/>
                <a:gdLst/>
                <a:ahLst/>
                <a:cxnLst>
                  <a:cxn ang="0">
                    <a:pos x="0" y="0"/>
                  </a:cxn>
                  <a:cxn ang="0">
                    <a:pos x="5" y="14"/>
                  </a:cxn>
                  <a:cxn ang="0">
                    <a:pos x="12" y="27"/>
                  </a:cxn>
                </a:cxnLst>
                <a:rect l="0" t="0" r="r" b="b"/>
                <a:pathLst>
                  <a:path w="12" h="27">
                    <a:moveTo>
                      <a:pt x="0" y="0"/>
                    </a:moveTo>
                    <a:lnTo>
                      <a:pt x="5" y="14"/>
                    </a:lnTo>
                    <a:lnTo>
                      <a:pt x="12" y="27"/>
                    </a:lnTo>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a:latin typeface="+mn-lt"/>
                  <a:ea typeface="+mn-ea"/>
                </a:endParaRPr>
              </a:p>
            </p:txBody>
          </p:sp>
          <p:sp>
            <p:nvSpPr>
              <p:cNvPr id="513" name="Freeform 211"/>
              <p:cNvSpPr>
                <a:spLocks/>
              </p:cNvSpPr>
              <p:nvPr/>
            </p:nvSpPr>
            <p:spPr bwMode="auto">
              <a:xfrm>
                <a:off x="2473" y="3599"/>
                <a:ext cx="7" cy="30"/>
              </a:xfrm>
              <a:custGeom>
                <a:avLst/>
                <a:gdLst/>
                <a:ahLst/>
                <a:cxnLst>
                  <a:cxn ang="0">
                    <a:pos x="0" y="29"/>
                  </a:cxn>
                  <a:cxn ang="0">
                    <a:pos x="3" y="15"/>
                  </a:cxn>
                  <a:cxn ang="0">
                    <a:pos x="5" y="0"/>
                  </a:cxn>
                </a:cxnLst>
                <a:rect l="0" t="0" r="r" b="b"/>
                <a:pathLst>
                  <a:path w="5" h="29">
                    <a:moveTo>
                      <a:pt x="0" y="29"/>
                    </a:moveTo>
                    <a:lnTo>
                      <a:pt x="3" y="15"/>
                    </a:lnTo>
                    <a:lnTo>
                      <a:pt x="5" y="0"/>
                    </a:lnTo>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a:latin typeface="+mn-lt"/>
                  <a:ea typeface="+mn-ea"/>
                </a:endParaRPr>
              </a:p>
            </p:txBody>
          </p:sp>
          <p:sp>
            <p:nvSpPr>
              <p:cNvPr id="514" name="Freeform 212"/>
              <p:cNvSpPr>
                <a:spLocks/>
              </p:cNvSpPr>
              <p:nvPr/>
            </p:nvSpPr>
            <p:spPr bwMode="auto">
              <a:xfrm>
                <a:off x="2571" y="3418"/>
                <a:ext cx="58" cy="110"/>
              </a:xfrm>
              <a:custGeom>
                <a:avLst/>
                <a:gdLst/>
                <a:ahLst/>
                <a:cxnLst>
                  <a:cxn ang="0">
                    <a:pos x="58" y="110"/>
                  </a:cxn>
                  <a:cxn ang="0">
                    <a:pos x="58" y="110"/>
                  </a:cxn>
                  <a:cxn ang="0">
                    <a:pos x="58" y="109"/>
                  </a:cxn>
                  <a:cxn ang="0">
                    <a:pos x="57" y="92"/>
                  </a:cxn>
                  <a:cxn ang="0">
                    <a:pos x="54" y="76"/>
                  </a:cxn>
                  <a:cxn ang="0">
                    <a:pos x="49" y="60"/>
                  </a:cxn>
                  <a:cxn ang="0">
                    <a:pos x="43" y="45"/>
                  </a:cxn>
                  <a:cxn ang="0">
                    <a:pos x="34" y="32"/>
                  </a:cxn>
                  <a:cxn ang="0">
                    <a:pos x="24" y="19"/>
                  </a:cxn>
                  <a:cxn ang="0">
                    <a:pos x="13" y="9"/>
                  </a:cxn>
                  <a:cxn ang="0">
                    <a:pos x="0" y="0"/>
                  </a:cxn>
                </a:cxnLst>
                <a:rect l="0" t="0" r="r" b="b"/>
                <a:pathLst>
                  <a:path w="58" h="110">
                    <a:moveTo>
                      <a:pt x="58" y="110"/>
                    </a:moveTo>
                    <a:lnTo>
                      <a:pt x="58" y="110"/>
                    </a:lnTo>
                    <a:lnTo>
                      <a:pt x="58" y="109"/>
                    </a:lnTo>
                    <a:lnTo>
                      <a:pt x="57" y="92"/>
                    </a:lnTo>
                    <a:lnTo>
                      <a:pt x="54" y="76"/>
                    </a:lnTo>
                    <a:lnTo>
                      <a:pt x="49" y="60"/>
                    </a:lnTo>
                    <a:lnTo>
                      <a:pt x="43" y="45"/>
                    </a:lnTo>
                    <a:lnTo>
                      <a:pt x="34" y="32"/>
                    </a:lnTo>
                    <a:lnTo>
                      <a:pt x="24" y="19"/>
                    </a:lnTo>
                    <a:lnTo>
                      <a:pt x="13" y="9"/>
                    </a:lnTo>
                    <a:lnTo>
                      <a:pt x="0" y="0"/>
                    </a:lnTo>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a:latin typeface="+mn-lt"/>
                  <a:ea typeface="+mn-ea"/>
                </a:endParaRPr>
              </a:p>
            </p:txBody>
          </p:sp>
          <p:sp>
            <p:nvSpPr>
              <p:cNvPr id="515" name="Freeform 213"/>
              <p:cNvSpPr>
                <a:spLocks/>
              </p:cNvSpPr>
              <p:nvPr/>
            </p:nvSpPr>
            <p:spPr bwMode="auto">
              <a:xfrm>
                <a:off x="2682" y="3301"/>
                <a:ext cx="26" cy="41"/>
              </a:xfrm>
              <a:custGeom>
                <a:avLst/>
                <a:gdLst/>
                <a:ahLst/>
                <a:cxnLst>
                  <a:cxn ang="0">
                    <a:pos x="0" y="41"/>
                  </a:cxn>
                  <a:cxn ang="0">
                    <a:pos x="8" y="32"/>
                  </a:cxn>
                  <a:cxn ang="0">
                    <a:pos x="15" y="22"/>
                  </a:cxn>
                  <a:cxn ang="0">
                    <a:pos x="21" y="12"/>
                  </a:cxn>
                  <a:cxn ang="0">
                    <a:pos x="26" y="0"/>
                  </a:cxn>
                </a:cxnLst>
                <a:rect l="0" t="0" r="r" b="b"/>
                <a:pathLst>
                  <a:path w="26" h="41">
                    <a:moveTo>
                      <a:pt x="0" y="41"/>
                    </a:moveTo>
                    <a:lnTo>
                      <a:pt x="8" y="32"/>
                    </a:lnTo>
                    <a:lnTo>
                      <a:pt x="15" y="22"/>
                    </a:lnTo>
                    <a:lnTo>
                      <a:pt x="21" y="12"/>
                    </a:lnTo>
                    <a:lnTo>
                      <a:pt x="26" y="0"/>
                    </a:lnTo>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dirty="0">
                  <a:latin typeface="+mn-lt"/>
                  <a:ea typeface="+mn-ea"/>
                </a:endParaRPr>
              </a:p>
            </p:txBody>
          </p:sp>
          <p:sp>
            <p:nvSpPr>
              <p:cNvPr id="516" name="Freeform 214"/>
              <p:cNvSpPr>
                <a:spLocks/>
              </p:cNvSpPr>
              <p:nvPr/>
            </p:nvSpPr>
            <p:spPr bwMode="auto">
              <a:xfrm>
                <a:off x="2645" y="3149"/>
                <a:ext cx="1" cy="20"/>
              </a:xfrm>
              <a:custGeom>
                <a:avLst/>
                <a:gdLst/>
                <a:ahLst/>
                <a:cxnLst>
                  <a:cxn ang="0">
                    <a:pos x="1" y="20"/>
                  </a:cxn>
                  <a:cxn ang="0">
                    <a:pos x="1" y="19"/>
                  </a:cxn>
                  <a:cxn ang="0">
                    <a:pos x="1" y="19"/>
                  </a:cxn>
                  <a:cxn ang="0">
                    <a:pos x="1" y="9"/>
                  </a:cxn>
                  <a:cxn ang="0">
                    <a:pos x="0" y="0"/>
                  </a:cxn>
                </a:cxnLst>
                <a:rect l="0" t="0" r="r" b="b"/>
                <a:pathLst>
                  <a:path w="1" h="20">
                    <a:moveTo>
                      <a:pt x="1" y="20"/>
                    </a:moveTo>
                    <a:lnTo>
                      <a:pt x="1" y="19"/>
                    </a:lnTo>
                    <a:lnTo>
                      <a:pt x="1" y="19"/>
                    </a:lnTo>
                    <a:lnTo>
                      <a:pt x="1" y="9"/>
                    </a:lnTo>
                    <a:lnTo>
                      <a:pt x="0" y="0"/>
                    </a:lnTo>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a:latin typeface="+mn-lt"/>
                  <a:ea typeface="+mn-ea"/>
                </a:endParaRPr>
              </a:p>
            </p:txBody>
          </p:sp>
          <p:sp>
            <p:nvSpPr>
              <p:cNvPr id="517" name="Freeform 215"/>
              <p:cNvSpPr>
                <a:spLocks/>
              </p:cNvSpPr>
              <p:nvPr/>
            </p:nvSpPr>
            <p:spPr bwMode="auto">
              <a:xfrm>
                <a:off x="2482" y="3103"/>
                <a:ext cx="15" cy="20"/>
              </a:xfrm>
              <a:custGeom>
                <a:avLst/>
                <a:gdLst/>
                <a:ahLst/>
                <a:cxnLst>
                  <a:cxn ang="0">
                    <a:pos x="14" y="0"/>
                  </a:cxn>
                  <a:cxn ang="0">
                    <a:pos x="6" y="12"/>
                  </a:cxn>
                  <a:cxn ang="0">
                    <a:pos x="0" y="25"/>
                  </a:cxn>
                </a:cxnLst>
                <a:rect l="0" t="0" r="r" b="b"/>
                <a:pathLst>
                  <a:path w="14" h="25">
                    <a:moveTo>
                      <a:pt x="14" y="0"/>
                    </a:moveTo>
                    <a:lnTo>
                      <a:pt x="6" y="12"/>
                    </a:lnTo>
                    <a:lnTo>
                      <a:pt x="0" y="25"/>
                    </a:lnTo>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a:latin typeface="+mn-lt"/>
                  <a:ea typeface="+mn-ea"/>
                </a:endParaRPr>
              </a:p>
            </p:txBody>
          </p:sp>
          <p:sp>
            <p:nvSpPr>
              <p:cNvPr id="518" name="Freeform 216"/>
              <p:cNvSpPr>
                <a:spLocks/>
              </p:cNvSpPr>
              <p:nvPr/>
            </p:nvSpPr>
            <p:spPr bwMode="auto">
              <a:xfrm>
                <a:off x="2037" y="3287"/>
                <a:ext cx="3" cy="22"/>
              </a:xfrm>
              <a:custGeom>
                <a:avLst/>
                <a:gdLst/>
                <a:ahLst/>
                <a:cxnLst>
                  <a:cxn ang="0">
                    <a:pos x="0" y="0"/>
                  </a:cxn>
                  <a:cxn ang="0">
                    <a:pos x="2" y="11"/>
                  </a:cxn>
                  <a:cxn ang="0">
                    <a:pos x="4" y="22"/>
                  </a:cxn>
                </a:cxnLst>
                <a:rect l="0" t="0" r="r" b="b"/>
                <a:pathLst>
                  <a:path w="4" h="22">
                    <a:moveTo>
                      <a:pt x="0" y="0"/>
                    </a:moveTo>
                    <a:lnTo>
                      <a:pt x="2" y="11"/>
                    </a:lnTo>
                    <a:lnTo>
                      <a:pt x="4" y="22"/>
                    </a:lnTo>
                  </a:path>
                </a:pathLst>
              </a:custGeom>
              <a:solidFill>
                <a:srgbClr val="CCFFCC"/>
              </a:solidFill>
              <a:ln w="9525">
                <a:solidFill>
                  <a:srgbClr val="000000"/>
                </a:solidFill>
                <a:prstDash val="solid"/>
                <a:round/>
                <a:headEnd/>
                <a:tailEnd/>
              </a:ln>
              <a:effectLst>
                <a:outerShdw dist="35921" dir="2700000" algn="ctr" rotWithShape="0">
                  <a:srgbClr val="808080"/>
                </a:outerShdw>
              </a:effectLst>
            </p:spPr>
            <p:txBody>
              <a:bodyPr/>
              <a:lstStyle/>
              <a:p>
                <a:pPr algn="just" fontAlgn="auto">
                  <a:lnSpc>
                    <a:spcPct val="120000"/>
                  </a:lnSpc>
                  <a:spcBef>
                    <a:spcPts val="0"/>
                  </a:spcBef>
                  <a:spcAft>
                    <a:spcPts val="0"/>
                  </a:spcAft>
                  <a:buClr>
                    <a:schemeClr val="tx1"/>
                  </a:buClr>
                  <a:buFont typeface="Symbol" pitchFamily="18" charset="2"/>
                  <a:buChar char="¾"/>
                  <a:defRPr/>
                </a:pPr>
                <a:endParaRPr lang="zh-CN" altLang="en-US" sz="800">
                  <a:latin typeface="+mn-lt"/>
                  <a:ea typeface="+mn-ea"/>
                </a:endParaRPr>
              </a:p>
            </p:txBody>
          </p:sp>
        </p:grpSp>
        <p:sp>
          <p:nvSpPr>
            <p:cNvPr id="17420" name="Line 282"/>
            <p:cNvSpPr>
              <a:spLocks noChangeShapeType="1"/>
            </p:cNvSpPr>
            <p:nvPr/>
          </p:nvSpPr>
          <p:spPr bwMode="auto">
            <a:xfrm>
              <a:off x="3057525" y="4481513"/>
              <a:ext cx="566738" cy="531812"/>
            </a:xfrm>
            <a:prstGeom prst="line">
              <a:avLst/>
            </a:prstGeom>
            <a:noFill/>
            <a:ln w="28575">
              <a:solidFill>
                <a:schemeClr val="tx1"/>
              </a:solidFill>
              <a:round/>
              <a:headEnd/>
              <a:tailEnd/>
            </a:ln>
          </p:spPr>
          <p:txBody>
            <a:bodyPr lIns="92075" tIns="46038" rIns="92075" bIns="46038" anchor="ctr">
              <a:spAutoFit/>
            </a:bodyPr>
            <a:lstStyle/>
            <a:p>
              <a:endParaRPr lang="zh-CN" altLang="en-US"/>
            </a:p>
          </p:txBody>
        </p:sp>
        <p:grpSp>
          <p:nvGrpSpPr>
            <p:cNvPr id="17421" name="Group 323"/>
            <p:cNvGrpSpPr>
              <a:grpSpLocks/>
            </p:cNvGrpSpPr>
            <p:nvPr/>
          </p:nvGrpSpPr>
          <p:grpSpPr bwMode="auto">
            <a:xfrm>
              <a:off x="1938338" y="5572133"/>
              <a:ext cx="280987" cy="163514"/>
              <a:chOff x="2832" y="2209"/>
              <a:chExt cx="388" cy="239"/>
            </a:xfrm>
          </p:grpSpPr>
          <p:sp>
            <p:nvSpPr>
              <p:cNvPr id="17890" name="Oval 324"/>
              <p:cNvSpPr>
                <a:spLocks noChangeArrowheads="1"/>
              </p:cNvSpPr>
              <p:nvPr/>
            </p:nvSpPr>
            <p:spPr bwMode="auto">
              <a:xfrm>
                <a:off x="2833" y="2321"/>
                <a:ext cx="387" cy="127"/>
              </a:xfrm>
              <a:prstGeom prst="ellipse">
                <a:avLst/>
              </a:prstGeom>
              <a:solidFill>
                <a:srgbClr val="0078AA"/>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91" name="Rectangle 325"/>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92" name="Rectangle 326"/>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93" name="Oval 327"/>
              <p:cNvSpPr>
                <a:spLocks noChangeArrowheads="1"/>
              </p:cNvSpPr>
              <p:nvPr/>
            </p:nvSpPr>
            <p:spPr bwMode="auto">
              <a:xfrm>
                <a:off x="2833" y="2209"/>
                <a:ext cx="387" cy="158"/>
              </a:xfrm>
              <a:prstGeom prst="ellipse">
                <a:avLst/>
              </a:prstGeom>
              <a:solidFill>
                <a:srgbClr val="00B4FF"/>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grpSp>
            <p:nvGrpSpPr>
              <p:cNvPr id="17894" name="Group 328"/>
              <p:cNvGrpSpPr>
                <a:grpSpLocks/>
              </p:cNvGrpSpPr>
              <p:nvPr/>
            </p:nvGrpSpPr>
            <p:grpSpPr bwMode="auto">
              <a:xfrm>
                <a:off x="2891" y="2228"/>
                <a:ext cx="269" cy="120"/>
                <a:chOff x="2891" y="2228"/>
                <a:chExt cx="269" cy="120"/>
              </a:xfrm>
            </p:grpSpPr>
            <p:grpSp>
              <p:nvGrpSpPr>
                <p:cNvPr id="17897" name="Group 329"/>
                <p:cNvGrpSpPr>
                  <a:grpSpLocks/>
                </p:cNvGrpSpPr>
                <p:nvPr/>
              </p:nvGrpSpPr>
              <p:grpSpPr bwMode="auto">
                <a:xfrm>
                  <a:off x="2891" y="2228"/>
                  <a:ext cx="266" cy="117"/>
                  <a:chOff x="2891" y="2228"/>
                  <a:chExt cx="266" cy="117"/>
                </a:xfrm>
              </p:grpSpPr>
              <p:sp>
                <p:nvSpPr>
                  <p:cNvPr id="17907" name="Freeform 330"/>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908" name="Freeform 331"/>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909" name="Freeform 332"/>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910" name="Freeform 333"/>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911" name="Freeform 334"/>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912" name="Freeform 335"/>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913" name="Freeform 336"/>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sp>
                <p:nvSpPr>
                  <p:cNvPr id="17914" name="Freeform 337"/>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grpSp>
            <p:grpSp>
              <p:nvGrpSpPr>
                <p:cNvPr id="17898" name="Group 338"/>
                <p:cNvGrpSpPr>
                  <a:grpSpLocks/>
                </p:cNvGrpSpPr>
                <p:nvPr/>
              </p:nvGrpSpPr>
              <p:grpSpPr bwMode="auto">
                <a:xfrm>
                  <a:off x="2893" y="2230"/>
                  <a:ext cx="267" cy="118"/>
                  <a:chOff x="2893" y="2230"/>
                  <a:chExt cx="267" cy="118"/>
                </a:xfrm>
              </p:grpSpPr>
              <p:sp>
                <p:nvSpPr>
                  <p:cNvPr id="17899" name="Freeform 339"/>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900" name="Freeform 340"/>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901" name="Freeform 341"/>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902" name="Freeform 342"/>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903" name="Freeform 343"/>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904" name="Freeform 344"/>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905" name="Freeform 345"/>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sp>
                <p:nvSpPr>
                  <p:cNvPr id="17906" name="Freeform 346"/>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grpSp>
          </p:grpSp>
          <p:sp>
            <p:nvSpPr>
              <p:cNvPr id="17895" name="Line 347"/>
              <p:cNvSpPr>
                <a:spLocks noChangeShapeType="1"/>
              </p:cNvSpPr>
              <p:nvPr/>
            </p:nvSpPr>
            <p:spPr bwMode="auto">
              <a:xfrm>
                <a:off x="2832" y="2287"/>
                <a:ext cx="1" cy="112"/>
              </a:xfrm>
              <a:prstGeom prst="line">
                <a:avLst/>
              </a:prstGeom>
              <a:noFill/>
              <a:ln w="3175">
                <a:solidFill>
                  <a:srgbClr val="AAE6FF"/>
                </a:solidFill>
                <a:round/>
                <a:headEnd/>
                <a:tailEnd/>
              </a:ln>
            </p:spPr>
            <p:txBody>
              <a:bodyPr/>
              <a:lstStyle/>
              <a:p>
                <a:endParaRPr lang="zh-CN" altLang="en-US"/>
              </a:p>
            </p:txBody>
          </p:sp>
          <p:sp>
            <p:nvSpPr>
              <p:cNvPr id="17896" name="Line 348"/>
              <p:cNvSpPr>
                <a:spLocks noChangeShapeType="1"/>
              </p:cNvSpPr>
              <p:nvPr/>
            </p:nvSpPr>
            <p:spPr bwMode="auto">
              <a:xfrm>
                <a:off x="3219" y="2287"/>
                <a:ext cx="1" cy="112"/>
              </a:xfrm>
              <a:prstGeom prst="line">
                <a:avLst/>
              </a:prstGeom>
              <a:noFill/>
              <a:ln w="3175">
                <a:solidFill>
                  <a:srgbClr val="AAE6FF"/>
                </a:solidFill>
                <a:round/>
                <a:headEnd/>
                <a:tailEnd/>
              </a:ln>
            </p:spPr>
            <p:txBody>
              <a:bodyPr/>
              <a:lstStyle/>
              <a:p>
                <a:endParaRPr lang="zh-CN" altLang="en-US"/>
              </a:p>
            </p:txBody>
          </p:sp>
        </p:grpSp>
        <p:sp>
          <p:nvSpPr>
            <p:cNvPr id="17422" name="Line 375"/>
            <p:cNvSpPr>
              <a:spLocks noChangeShapeType="1"/>
            </p:cNvSpPr>
            <p:nvPr/>
          </p:nvSpPr>
          <p:spPr bwMode="auto">
            <a:xfrm flipH="1">
              <a:off x="2165350" y="5180013"/>
              <a:ext cx="107950" cy="403225"/>
            </a:xfrm>
            <a:prstGeom prst="line">
              <a:avLst/>
            </a:prstGeom>
            <a:noFill/>
            <a:ln w="28575">
              <a:solidFill>
                <a:schemeClr val="tx1"/>
              </a:solidFill>
              <a:round/>
              <a:headEnd/>
              <a:tailEnd/>
            </a:ln>
          </p:spPr>
          <p:txBody>
            <a:bodyPr/>
            <a:lstStyle/>
            <a:p>
              <a:endParaRPr lang="zh-CN" altLang="en-US"/>
            </a:p>
          </p:txBody>
        </p:sp>
        <p:sp>
          <p:nvSpPr>
            <p:cNvPr id="17423" name="Line 376"/>
            <p:cNvSpPr>
              <a:spLocks noChangeShapeType="1"/>
            </p:cNvSpPr>
            <p:nvPr/>
          </p:nvSpPr>
          <p:spPr bwMode="auto">
            <a:xfrm flipH="1" flipV="1">
              <a:off x="2219325" y="5649913"/>
              <a:ext cx="593725" cy="201612"/>
            </a:xfrm>
            <a:prstGeom prst="line">
              <a:avLst/>
            </a:prstGeom>
            <a:noFill/>
            <a:ln w="28575">
              <a:solidFill>
                <a:schemeClr val="tx1"/>
              </a:solidFill>
              <a:round/>
              <a:headEnd/>
              <a:tailEnd/>
            </a:ln>
          </p:spPr>
          <p:txBody>
            <a:bodyPr/>
            <a:lstStyle/>
            <a:p>
              <a:endParaRPr lang="zh-CN" altLang="en-US"/>
            </a:p>
          </p:txBody>
        </p:sp>
        <p:grpSp>
          <p:nvGrpSpPr>
            <p:cNvPr id="17424" name="Group 377"/>
            <p:cNvGrpSpPr>
              <a:grpSpLocks/>
            </p:cNvGrpSpPr>
            <p:nvPr/>
          </p:nvGrpSpPr>
          <p:grpSpPr bwMode="auto">
            <a:xfrm>
              <a:off x="2813050" y="5784858"/>
              <a:ext cx="279400" cy="163514"/>
              <a:chOff x="2832" y="2209"/>
              <a:chExt cx="388" cy="239"/>
            </a:xfrm>
          </p:grpSpPr>
          <p:sp>
            <p:nvSpPr>
              <p:cNvPr id="17865" name="Oval 378"/>
              <p:cNvSpPr>
                <a:spLocks noChangeArrowheads="1"/>
              </p:cNvSpPr>
              <p:nvPr/>
            </p:nvSpPr>
            <p:spPr bwMode="auto">
              <a:xfrm>
                <a:off x="2833" y="2321"/>
                <a:ext cx="387" cy="127"/>
              </a:xfrm>
              <a:prstGeom prst="ellipse">
                <a:avLst/>
              </a:prstGeom>
              <a:solidFill>
                <a:srgbClr val="0078AA"/>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None/>
                </a:pPr>
                <a:endParaRPr lang="zh-CN" altLang="en-US" sz="800">
                  <a:latin typeface="Calibri" pitchFamily="34" charset="0"/>
                  <a:ea typeface="楷体_GB2312" pitchFamily="49" charset="-122"/>
                </a:endParaRPr>
              </a:p>
            </p:txBody>
          </p:sp>
          <p:sp>
            <p:nvSpPr>
              <p:cNvPr id="17866" name="Rectangle 379"/>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67" name="Rectangle 380"/>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68" name="Oval 381"/>
              <p:cNvSpPr>
                <a:spLocks noChangeArrowheads="1"/>
              </p:cNvSpPr>
              <p:nvPr/>
            </p:nvSpPr>
            <p:spPr bwMode="auto">
              <a:xfrm>
                <a:off x="2833" y="2209"/>
                <a:ext cx="387" cy="158"/>
              </a:xfrm>
              <a:prstGeom prst="ellipse">
                <a:avLst/>
              </a:prstGeom>
              <a:solidFill>
                <a:srgbClr val="00B4FF"/>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grpSp>
            <p:nvGrpSpPr>
              <p:cNvPr id="17869" name="Group 382"/>
              <p:cNvGrpSpPr>
                <a:grpSpLocks/>
              </p:cNvGrpSpPr>
              <p:nvPr/>
            </p:nvGrpSpPr>
            <p:grpSpPr bwMode="auto">
              <a:xfrm>
                <a:off x="2891" y="2228"/>
                <a:ext cx="269" cy="120"/>
                <a:chOff x="2891" y="2228"/>
                <a:chExt cx="269" cy="120"/>
              </a:xfrm>
            </p:grpSpPr>
            <p:grpSp>
              <p:nvGrpSpPr>
                <p:cNvPr id="17872" name="Group 383"/>
                <p:cNvGrpSpPr>
                  <a:grpSpLocks/>
                </p:cNvGrpSpPr>
                <p:nvPr/>
              </p:nvGrpSpPr>
              <p:grpSpPr bwMode="auto">
                <a:xfrm>
                  <a:off x="2891" y="2228"/>
                  <a:ext cx="266" cy="117"/>
                  <a:chOff x="2891" y="2228"/>
                  <a:chExt cx="266" cy="117"/>
                </a:xfrm>
              </p:grpSpPr>
              <p:sp>
                <p:nvSpPr>
                  <p:cNvPr id="17882" name="Freeform 384"/>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883" name="Freeform 385"/>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884" name="Freeform 386"/>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885" name="Freeform 387"/>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886" name="Freeform 388"/>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887" name="Freeform 389"/>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888" name="Freeform 390"/>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sp>
                <p:nvSpPr>
                  <p:cNvPr id="17889" name="Freeform 391"/>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grpSp>
            <p:grpSp>
              <p:nvGrpSpPr>
                <p:cNvPr id="17873" name="Group 392"/>
                <p:cNvGrpSpPr>
                  <a:grpSpLocks/>
                </p:cNvGrpSpPr>
                <p:nvPr/>
              </p:nvGrpSpPr>
              <p:grpSpPr bwMode="auto">
                <a:xfrm>
                  <a:off x="2893" y="2230"/>
                  <a:ext cx="267" cy="118"/>
                  <a:chOff x="2893" y="2230"/>
                  <a:chExt cx="267" cy="118"/>
                </a:xfrm>
              </p:grpSpPr>
              <p:sp>
                <p:nvSpPr>
                  <p:cNvPr id="17874" name="Freeform 393"/>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875" name="Freeform 394"/>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876" name="Freeform 395"/>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877" name="Freeform 396"/>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878" name="Freeform 397"/>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879" name="Freeform 398"/>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880" name="Freeform 399"/>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sp>
                <p:nvSpPr>
                  <p:cNvPr id="17881" name="Freeform 400"/>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grpSp>
          </p:grpSp>
          <p:sp>
            <p:nvSpPr>
              <p:cNvPr id="17870" name="Line 401"/>
              <p:cNvSpPr>
                <a:spLocks noChangeShapeType="1"/>
              </p:cNvSpPr>
              <p:nvPr/>
            </p:nvSpPr>
            <p:spPr bwMode="auto">
              <a:xfrm>
                <a:off x="2832" y="2287"/>
                <a:ext cx="1" cy="112"/>
              </a:xfrm>
              <a:prstGeom prst="line">
                <a:avLst/>
              </a:prstGeom>
              <a:noFill/>
              <a:ln w="3175">
                <a:solidFill>
                  <a:srgbClr val="AAE6FF"/>
                </a:solidFill>
                <a:round/>
                <a:headEnd/>
                <a:tailEnd/>
              </a:ln>
            </p:spPr>
            <p:txBody>
              <a:bodyPr/>
              <a:lstStyle/>
              <a:p>
                <a:endParaRPr lang="zh-CN" altLang="en-US"/>
              </a:p>
            </p:txBody>
          </p:sp>
          <p:sp>
            <p:nvSpPr>
              <p:cNvPr id="17871" name="Line 402"/>
              <p:cNvSpPr>
                <a:spLocks noChangeShapeType="1"/>
              </p:cNvSpPr>
              <p:nvPr/>
            </p:nvSpPr>
            <p:spPr bwMode="auto">
              <a:xfrm>
                <a:off x="3219" y="2287"/>
                <a:ext cx="1" cy="112"/>
              </a:xfrm>
              <a:prstGeom prst="line">
                <a:avLst/>
              </a:prstGeom>
              <a:noFill/>
              <a:ln w="3175">
                <a:solidFill>
                  <a:srgbClr val="AAE6FF"/>
                </a:solidFill>
                <a:round/>
                <a:headEnd/>
                <a:tailEnd/>
              </a:ln>
            </p:spPr>
            <p:txBody>
              <a:bodyPr/>
              <a:lstStyle/>
              <a:p>
                <a:endParaRPr lang="zh-CN" altLang="en-US"/>
              </a:p>
            </p:txBody>
          </p:sp>
        </p:grpSp>
        <p:grpSp>
          <p:nvGrpSpPr>
            <p:cNvPr id="17425" name="Group 403"/>
            <p:cNvGrpSpPr>
              <a:grpSpLocks/>
            </p:cNvGrpSpPr>
            <p:nvPr/>
          </p:nvGrpSpPr>
          <p:grpSpPr bwMode="auto">
            <a:xfrm>
              <a:off x="2743200" y="5137158"/>
              <a:ext cx="279400" cy="163514"/>
              <a:chOff x="2832" y="2209"/>
              <a:chExt cx="388" cy="239"/>
            </a:xfrm>
          </p:grpSpPr>
          <p:sp>
            <p:nvSpPr>
              <p:cNvPr id="17840" name="Oval 404"/>
              <p:cNvSpPr>
                <a:spLocks noChangeArrowheads="1"/>
              </p:cNvSpPr>
              <p:nvPr/>
            </p:nvSpPr>
            <p:spPr bwMode="auto">
              <a:xfrm>
                <a:off x="2833" y="2321"/>
                <a:ext cx="387" cy="127"/>
              </a:xfrm>
              <a:prstGeom prst="ellipse">
                <a:avLst/>
              </a:prstGeom>
              <a:solidFill>
                <a:srgbClr val="0078AA"/>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41" name="Rectangle 405"/>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42" name="Rectangle 406"/>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43" name="Oval 407"/>
              <p:cNvSpPr>
                <a:spLocks noChangeArrowheads="1"/>
              </p:cNvSpPr>
              <p:nvPr/>
            </p:nvSpPr>
            <p:spPr bwMode="auto">
              <a:xfrm>
                <a:off x="2833" y="2209"/>
                <a:ext cx="387" cy="158"/>
              </a:xfrm>
              <a:prstGeom prst="ellipse">
                <a:avLst/>
              </a:prstGeom>
              <a:solidFill>
                <a:srgbClr val="00B4FF"/>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grpSp>
            <p:nvGrpSpPr>
              <p:cNvPr id="17844" name="Group 408"/>
              <p:cNvGrpSpPr>
                <a:grpSpLocks/>
              </p:cNvGrpSpPr>
              <p:nvPr/>
            </p:nvGrpSpPr>
            <p:grpSpPr bwMode="auto">
              <a:xfrm>
                <a:off x="2891" y="2228"/>
                <a:ext cx="269" cy="120"/>
                <a:chOff x="2891" y="2228"/>
                <a:chExt cx="269" cy="120"/>
              </a:xfrm>
            </p:grpSpPr>
            <p:grpSp>
              <p:nvGrpSpPr>
                <p:cNvPr id="17847" name="Group 409"/>
                <p:cNvGrpSpPr>
                  <a:grpSpLocks/>
                </p:cNvGrpSpPr>
                <p:nvPr/>
              </p:nvGrpSpPr>
              <p:grpSpPr bwMode="auto">
                <a:xfrm>
                  <a:off x="2891" y="2228"/>
                  <a:ext cx="266" cy="117"/>
                  <a:chOff x="2891" y="2228"/>
                  <a:chExt cx="266" cy="117"/>
                </a:xfrm>
              </p:grpSpPr>
              <p:sp>
                <p:nvSpPr>
                  <p:cNvPr id="17857" name="Freeform 410"/>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858" name="Freeform 411"/>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859" name="Freeform 412"/>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860" name="Freeform 413"/>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861" name="Freeform 414"/>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862" name="Freeform 415"/>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863" name="Freeform 416"/>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sp>
                <p:nvSpPr>
                  <p:cNvPr id="17864" name="Freeform 417"/>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grpSp>
            <p:grpSp>
              <p:nvGrpSpPr>
                <p:cNvPr id="17848" name="Group 418"/>
                <p:cNvGrpSpPr>
                  <a:grpSpLocks/>
                </p:cNvGrpSpPr>
                <p:nvPr/>
              </p:nvGrpSpPr>
              <p:grpSpPr bwMode="auto">
                <a:xfrm>
                  <a:off x="2893" y="2230"/>
                  <a:ext cx="267" cy="118"/>
                  <a:chOff x="2893" y="2230"/>
                  <a:chExt cx="267" cy="118"/>
                </a:xfrm>
              </p:grpSpPr>
              <p:sp>
                <p:nvSpPr>
                  <p:cNvPr id="17849" name="Freeform 419"/>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850" name="Freeform 420"/>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851" name="Freeform 421"/>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852" name="Freeform 422"/>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853" name="Freeform 423"/>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854" name="Freeform 424"/>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855" name="Freeform 425"/>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sp>
                <p:nvSpPr>
                  <p:cNvPr id="17856" name="Freeform 426"/>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grpSp>
          </p:grpSp>
          <p:sp>
            <p:nvSpPr>
              <p:cNvPr id="17845" name="Line 427"/>
              <p:cNvSpPr>
                <a:spLocks noChangeShapeType="1"/>
              </p:cNvSpPr>
              <p:nvPr/>
            </p:nvSpPr>
            <p:spPr bwMode="auto">
              <a:xfrm>
                <a:off x="2832" y="2287"/>
                <a:ext cx="1" cy="112"/>
              </a:xfrm>
              <a:prstGeom prst="line">
                <a:avLst/>
              </a:prstGeom>
              <a:noFill/>
              <a:ln w="3175">
                <a:solidFill>
                  <a:srgbClr val="AAE6FF"/>
                </a:solidFill>
                <a:round/>
                <a:headEnd/>
                <a:tailEnd/>
              </a:ln>
            </p:spPr>
            <p:txBody>
              <a:bodyPr/>
              <a:lstStyle/>
              <a:p>
                <a:endParaRPr lang="zh-CN" altLang="en-US"/>
              </a:p>
            </p:txBody>
          </p:sp>
          <p:sp>
            <p:nvSpPr>
              <p:cNvPr id="17846" name="Line 428"/>
              <p:cNvSpPr>
                <a:spLocks noChangeShapeType="1"/>
              </p:cNvSpPr>
              <p:nvPr/>
            </p:nvSpPr>
            <p:spPr bwMode="auto">
              <a:xfrm>
                <a:off x="3219" y="2287"/>
                <a:ext cx="1" cy="112"/>
              </a:xfrm>
              <a:prstGeom prst="line">
                <a:avLst/>
              </a:prstGeom>
              <a:noFill/>
              <a:ln w="3175">
                <a:solidFill>
                  <a:srgbClr val="AAE6FF"/>
                </a:solidFill>
                <a:round/>
                <a:headEnd/>
                <a:tailEnd/>
              </a:ln>
            </p:spPr>
            <p:txBody>
              <a:bodyPr/>
              <a:lstStyle/>
              <a:p>
                <a:endParaRPr lang="zh-CN" altLang="en-US"/>
              </a:p>
            </p:txBody>
          </p:sp>
        </p:grpSp>
        <p:sp>
          <p:nvSpPr>
            <p:cNvPr id="17426" name="Line 429"/>
            <p:cNvSpPr>
              <a:spLocks noChangeShapeType="1"/>
            </p:cNvSpPr>
            <p:nvPr/>
          </p:nvSpPr>
          <p:spPr bwMode="auto">
            <a:xfrm>
              <a:off x="2878138" y="5300663"/>
              <a:ext cx="42862" cy="484187"/>
            </a:xfrm>
            <a:prstGeom prst="line">
              <a:avLst/>
            </a:prstGeom>
            <a:noFill/>
            <a:ln w="28575">
              <a:solidFill>
                <a:schemeClr val="tx1"/>
              </a:solidFill>
              <a:round/>
              <a:headEnd/>
              <a:tailEnd/>
            </a:ln>
          </p:spPr>
          <p:txBody>
            <a:bodyPr/>
            <a:lstStyle/>
            <a:p>
              <a:endParaRPr lang="zh-CN" altLang="en-US"/>
            </a:p>
          </p:txBody>
        </p:sp>
        <p:sp>
          <p:nvSpPr>
            <p:cNvPr id="17427" name="Line 430"/>
            <p:cNvSpPr>
              <a:spLocks noChangeShapeType="1"/>
            </p:cNvSpPr>
            <p:nvPr/>
          </p:nvSpPr>
          <p:spPr bwMode="auto">
            <a:xfrm flipH="1" flipV="1">
              <a:off x="3013075" y="5246688"/>
              <a:ext cx="546100" cy="349250"/>
            </a:xfrm>
            <a:prstGeom prst="line">
              <a:avLst/>
            </a:prstGeom>
            <a:noFill/>
            <a:ln w="28575">
              <a:solidFill>
                <a:schemeClr val="tx1"/>
              </a:solidFill>
              <a:round/>
              <a:headEnd/>
              <a:tailEnd/>
            </a:ln>
          </p:spPr>
          <p:txBody>
            <a:bodyPr/>
            <a:lstStyle/>
            <a:p>
              <a:endParaRPr lang="zh-CN" altLang="en-US"/>
            </a:p>
          </p:txBody>
        </p:sp>
        <p:sp>
          <p:nvSpPr>
            <p:cNvPr id="17428" name="Line 432"/>
            <p:cNvSpPr>
              <a:spLocks noChangeShapeType="1"/>
            </p:cNvSpPr>
            <p:nvPr/>
          </p:nvSpPr>
          <p:spPr bwMode="auto">
            <a:xfrm flipH="1" flipV="1">
              <a:off x="2273300" y="5180013"/>
              <a:ext cx="460375" cy="49212"/>
            </a:xfrm>
            <a:prstGeom prst="line">
              <a:avLst/>
            </a:prstGeom>
            <a:noFill/>
            <a:ln w="28575">
              <a:solidFill>
                <a:schemeClr val="tx1"/>
              </a:solidFill>
              <a:round/>
              <a:headEnd/>
              <a:tailEnd/>
            </a:ln>
          </p:spPr>
          <p:txBody>
            <a:bodyPr/>
            <a:lstStyle/>
            <a:p>
              <a:endParaRPr lang="zh-CN" altLang="en-US"/>
            </a:p>
          </p:txBody>
        </p:sp>
        <p:sp>
          <p:nvSpPr>
            <p:cNvPr id="17429" name="Line 433"/>
            <p:cNvSpPr>
              <a:spLocks noChangeShapeType="1"/>
            </p:cNvSpPr>
            <p:nvPr/>
          </p:nvSpPr>
          <p:spPr bwMode="auto">
            <a:xfrm flipH="1">
              <a:off x="2974975" y="5113338"/>
              <a:ext cx="593725" cy="671512"/>
            </a:xfrm>
            <a:prstGeom prst="line">
              <a:avLst/>
            </a:prstGeom>
            <a:noFill/>
            <a:ln w="28575">
              <a:solidFill>
                <a:schemeClr val="tx1"/>
              </a:solidFill>
              <a:round/>
              <a:headEnd/>
              <a:tailEnd/>
            </a:ln>
          </p:spPr>
          <p:txBody>
            <a:bodyPr/>
            <a:lstStyle/>
            <a:p>
              <a:endParaRPr lang="zh-CN" altLang="en-US"/>
            </a:p>
          </p:txBody>
        </p:sp>
        <p:sp>
          <p:nvSpPr>
            <p:cNvPr id="17430" name="Line 434"/>
            <p:cNvSpPr>
              <a:spLocks noChangeShapeType="1"/>
            </p:cNvSpPr>
            <p:nvPr/>
          </p:nvSpPr>
          <p:spPr bwMode="auto">
            <a:xfrm flipH="1">
              <a:off x="2268538" y="4479925"/>
              <a:ext cx="377825" cy="604838"/>
            </a:xfrm>
            <a:prstGeom prst="line">
              <a:avLst/>
            </a:prstGeom>
            <a:noFill/>
            <a:ln w="28575">
              <a:solidFill>
                <a:schemeClr val="tx1"/>
              </a:solidFill>
              <a:round/>
              <a:headEnd/>
              <a:tailEnd/>
            </a:ln>
          </p:spPr>
          <p:txBody>
            <a:bodyPr/>
            <a:lstStyle/>
            <a:p>
              <a:endParaRPr lang="zh-CN" altLang="en-US"/>
            </a:p>
          </p:txBody>
        </p:sp>
        <p:sp>
          <p:nvSpPr>
            <p:cNvPr id="17431" name="Text Box 226"/>
            <p:cNvSpPr txBox="1">
              <a:spLocks noChangeArrowheads="1"/>
            </p:cNvSpPr>
            <p:nvPr/>
          </p:nvSpPr>
          <p:spPr bwMode="auto">
            <a:xfrm>
              <a:off x="1908176" y="4127500"/>
              <a:ext cx="1978025" cy="634057"/>
            </a:xfrm>
            <a:prstGeom prst="rect">
              <a:avLst/>
            </a:prstGeom>
            <a:solidFill>
              <a:srgbClr val="FF99CC"/>
            </a:solidFill>
            <a:ln w="12700">
              <a:solidFill>
                <a:schemeClr val="tx1"/>
              </a:solidFill>
              <a:miter lim="800000"/>
              <a:headEnd type="none" w="sm" len="sm"/>
              <a:tailEnd type="none" w="sm" len="sm"/>
            </a:ln>
          </p:spPr>
          <p:txBody>
            <a:bodyPr lIns="92075" tIns="46038" rIns="92075" bIns="46038" anchor="ctr">
              <a:spAutoFit/>
            </a:bodyPr>
            <a:lstStyle/>
            <a:p>
              <a:pPr algn="ctr" eaLnBrk="0" hangingPunct="0">
                <a:lnSpc>
                  <a:spcPct val="120000"/>
                </a:lnSpc>
                <a:spcBef>
                  <a:spcPct val="10000"/>
                </a:spcBef>
                <a:buClr>
                  <a:schemeClr val="tx1"/>
                </a:buClr>
                <a:buFont typeface="Symbol" pitchFamily="18" charset="2"/>
                <a:buNone/>
              </a:pPr>
              <a:r>
                <a:rPr lang="zh-CN" altLang="en-US" sz="800" b="1">
                  <a:latin typeface="Calibri" pitchFamily="34" charset="0"/>
                  <a:ea typeface="楷体_GB2312" pitchFamily="49" charset="-122"/>
                </a:rPr>
                <a:t>网络操作中心（</a:t>
              </a:r>
              <a:r>
                <a:rPr lang="en-US" altLang="zh-CN" sz="800" b="1">
                  <a:latin typeface="Calibri" pitchFamily="34" charset="0"/>
                  <a:ea typeface="楷体_GB2312" pitchFamily="49" charset="-122"/>
                </a:rPr>
                <a:t>NOC</a:t>
              </a:r>
              <a:r>
                <a:rPr lang="zh-CN" altLang="en-US" sz="800" b="1">
                  <a:latin typeface="Calibri" pitchFamily="34" charset="0"/>
                  <a:ea typeface="楷体_GB2312" pitchFamily="49" charset="-122"/>
                </a:rPr>
                <a:t>）</a:t>
              </a:r>
              <a:endParaRPr lang="en-US" altLang="zh-CN" sz="800" b="1">
                <a:latin typeface="Calibri" pitchFamily="34" charset="0"/>
                <a:ea typeface="楷体_GB2312" pitchFamily="49" charset="-122"/>
              </a:endParaRPr>
            </a:p>
          </p:txBody>
        </p:sp>
        <p:grpSp>
          <p:nvGrpSpPr>
            <p:cNvPr id="17432" name="Group 230"/>
            <p:cNvGrpSpPr>
              <a:grpSpLocks/>
            </p:cNvGrpSpPr>
            <p:nvPr/>
          </p:nvGrpSpPr>
          <p:grpSpPr bwMode="auto">
            <a:xfrm>
              <a:off x="3535363" y="5033961"/>
              <a:ext cx="280987" cy="163512"/>
              <a:chOff x="2832" y="2209"/>
              <a:chExt cx="388" cy="239"/>
            </a:xfrm>
          </p:grpSpPr>
          <p:sp>
            <p:nvSpPr>
              <p:cNvPr id="17815" name="Oval 231"/>
              <p:cNvSpPr>
                <a:spLocks noChangeArrowheads="1"/>
              </p:cNvSpPr>
              <p:nvPr/>
            </p:nvSpPr>
            <p:spPr bwMode="auto">
              <a:xfrm>
                <a:off x="2833" y="2321"/>
                <a:ext cx="387" cy="127"/>
              </a:xfrm>
              <a:prstGeom prst="ellipse">
                <a:avLst/>
              </a:prstGeom>
              <a:solidFill>
                <a:srgbClr val="0078AA"/>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16" name="Rectangle 232"/>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17" name="Rectangle 233"/>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818" name="Oval 234"/>
              <p:cNvSpPr>
                <a:spLocks noChangeArrowheads="1"/>
              </p:cNvSpPr>
              <p:nvPr/>
            </p:nvSpPr>
            <p:spPr bwMode="auto">
              <a:xfrm>
                <a:off x="2833" y="2209"/>
                <a:ext cx="387" cy="158"/>
              </a:xfrm>
              <a:prstGeom prst="ellipse">
                <a:avLst/>
              </a:prstGeom>
              <a:solidFill>
                <a:srgbClr val="00B4FF"/>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grpSp>
            <p:nvGrpSpPr>
              <p:cNvPr id="17819" name="Group 235"/>
              <p:cNvGrpSpPr>
                <a:grpSpLocks/>
              </p:cNvGrpSpPr>
              <p:nvPr/>
            </p:nvGrpSpPr>
            <p:grpSpPr bwMode="auto">
              <a:xfrm>
                <a:off x="2891" y="2228"/>
                <a:ext cx="269" cy="120"/>
                <a:chOff x="2891" y="2228"/>
                <a:chExt cx="269" cy="120"/>
              </a:xfrm>
            </p:grpSpPr>
            <p:grpSp>
              <p:nvGrpSpPr>
                <p:cNvPr id="17822" name="Group 236"/>
                <p:cNvGrpSpPr>
                  <a:grpSpLocks/>
                </p:cNvGrpSpPr>
                <p:nvPr/>
              </p:nvGrpSpPr>
              <p:grpSpPr bwMode="auto">
                <a:xfrm>
                  <a:off x="2891" y="2228"/>
                  <a:ext cx="266" cy="117"/>
                  <a:chOff x="2891" y="2228"/>
                  <a:chExt cx="266" cy="117"/>
                </a:xfrm>
              </p:grpSpPr>
              <p:sp>
                <p:nvSpPr>
                  <p:cNvPr id="17832" name="Freeform 237"/>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833" name="Freeform 238"/>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834" name="Freeform 239"/>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835" name="Freeform 240"/>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836" name="Freeform 241"/>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837" name="Freeform 242"/>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838" name="Freeform 243"/>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sp>
                <p:nvSpPr>
                  <p:cNvPr id="17839" name="Freeform 244"/>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grpSp>
            <p:grpSp>
              <p:nvGrpSpPr>
                <p:cNvPr id="17823" name="Group 245"/>
                <p:cNvGrpSpPr>
                  <a:grpSpLocks/>
                </p:cNvGrpSpPr>
                <p:nvPr/>
              </p:nvGrpSpPr>
              <p:grpSpPr bwMode="auto">
                <a:xfrm>
                  <a:off x="2893" y="2230"/>
                  <a:ext cx="267" cy="118"/>
                  <a:chOff x="2893" y="2230"/>
                  <a:chExt cx="267" cy="118"/>
                </a:xfrm>
              </p:grpSpPr>
              <p:sp>
                <p:nvSpPr>
                  <p:cNvPr id="17824" name="Freeform 246"/>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825" name="Freeform 247"/>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826" name="Freeform 248"/>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827" name="Freeform 249"/>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828" name="Freeform 250"/>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829" name="Freeform 251"/>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830" name="Freeform 252"/>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sp>
                <p:nvSpPr>
                  <p:cNvPr id="17831" name="Freeform 253"/>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grpSp>
          </p:grpSp>
          <p:sp>
            <p:nvSpPr>
              <p:cNvPr id="17820" name="Line 254"/>
              <p:cNvSpPr>
                <a:spLocks noChangeShapeType="1"/>
              </p:cNvSpPr>
              <p:nvPr/>
            </p:nvSpPr>
            <p:spPr bwMode="auto">
              <a:xfrm>
                <a:off x="2832" y="2287"/>
                <a:ext cx="1" cy="112"/>
              </a:xfrm>
              <a:prstGeom prst="line">
                <a:avLst/>
              </a:prstGeom>
              <a:noFill/>
              <a:ln w="3175">
                <a:solidFill>
                  <a:srgbClr val="AAE6FF"/>
                </a:solidFill>
                <a:round/>
                <a:headEnd/>
                <a:tailEnd/>
              </a:ln>
            </p:spPr>
            <p:txBody>
              <a:bodyPr/>
              <a:lstStyle/>
              <a:p>
                <a:endParaRPr lang="zh-CN" altLang="en-US"/>
              </a:p>
            </p:txBody>
          </p:sp>
          <p:sp>
            <p:nvSpPr>
              <p:cNvPr id="17821" name="Line 255"/>
              <p:cNvSpPr>
                <a:spLocks noChangeShapeType="1"/>
              </p:cNvSpPr>
              <p:nvPr/>
            </p:nvSpPr>
            <p:spPr bwMode="auto">
              <a:xfrm>
                <a:off x="3219" y="2287"/>
                <a:ext cx="1" cy="112"/>
              </a:xfrm>
              <a:prstGeom prst="line">
                <a:avLst/>
              </a:prstGeom>
              <a:noFill/>
              <a:ln w="3175">
                <a:solidFill>
                  <a:srgbClr val="AAE6FF"/>
                </a:solidFill>
                <a:round/>
                <a:headEnd/>
                <a:tailEnd/>
              </a:ln>
            </p:spPr>
            <p:txBody>
              <a:bodyPr/>
              <a:lstStyle/>
              <a:p>
                <a:endParaRPr lang="zh-CN" altLang="en-US"/>
              </a:p>
            </p:txBody>
          </p:sp>
        </p:grpSp>
        <p:grpSp>
          <p:nvGrpSpPr>
            <p:cNvPr id="17433" name="Group 349"/>
            <p:cNvGrpSpPr>
              <a:grpSpLocks/>
            </p:cNvGrpSpPr>
            <p:nvPr/>
          </p:nvGrpSpPr>
          <p:grpSpPr bwMode="auto">
            <a:xfrm>
              <a:off x="3519488" y="5554661"/>
              <a:ext cx="280987" cy="163512"/>
              <a:chOff x="2832" y="2209"/>
              <a:chExt cx="388" cy="239"/>
            </a:xfrm>
          </p:grpSpPr>
          <p:sp>
            <p:nvSpPr>
              <p:cNvPr id="17790" name="Oval 350"/>
              <p:cNvSpPr>
                <a:spLocks noChangeArrowheads="1"/>
              </p:cNvSpPr>
              <p:nvPr/>
            </p:nvSpPr>
            <p:spPr bwMode="auto">
              <a:xfrm>
                <a:off x="2833" y="2321"/>
                <a:ext cx="387" cy="127"/>
              </a:xfrm>
              <a:prstGeom prst="ellipse">
                <a:avLst/>
              </a:prstGeom>
              <a:solidFill>
                <a:srgbClr val="0078AA"/>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791" name="Rectangle 351"/>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792" name="Rectangle 352"/>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793" name="Oval 353"/>
              <p:cNvSpPr>
                <a:spLocks noChangeArrowheads="1"/>
              </p:cNvSpPr>
              <p:nvPr/>
            </p:nvSpPr>
            <p:spPr bwMode="auto">
              <a:xfrm>
                <a:off x="2833" y="2209"/>
                <a:ext cx="387" cy="158"/>
              </a:xfrm>
              <a:prstGeom prst="ellipse">
                <a:avLst/>
              </a:prstGeom>
              <a:solidFill>
                <a:srgbClr val="00B4FF"/>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grpSp>
            <p:nvGrpSpPr>
              <p:cNvPr id="17794" name="Group 354"/>
              <p:cNvGrpSpPr>
                <a:grpSpLocks/>
              </p:cNvGrpSpPr>
              <p:nvPr/>
            </p:nvGrpSpPr>
            <p:grpSpPr bwMode="auto">
              <a:xfrm>
                <a:off x="2891" y="2228"/>
                <a:ext cx="269" cy="120"/>
                <a:chOff x="2891" y="2228"/>
                <a:chExt cx="269" cy="120"/>
              </a:xfrm>
            </p:grpSpPr>
            <p:grpSp>
              <p:nvGrpSpPr>
                <p:cNvPr id="17797" name="Group 355"/>
                <p:cNvGrpSpPr>
                  <a:grpSpLocks/>
                </p:cNvGrpSpPr>
                <p:nvPr/>
              </p:nvGrpSpPr>
              <p:grpSpPr bwMode="auto">
                <a:xfrm>
                  <a:off x="2891" y="2228"/>
                  <a:ext cx="266" cy="117"/>
                  <a:chOff x="2891" y="2228"/>
                  <a:chExt cx="266" cy="117"/>
                </a:xfrm>
              </p:grpSpPr>
              <p:sp>
                <p:nvSpPr>
                  <p:cNvPr id="17807" name="Freeform 356"/>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808" name="Freeform 357"/>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809" name="Freeform 358"/>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810" name="Freeform 359"/>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811" name="Freeform 360"/>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812" name="Freeform 361"/>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813" name="Freeform 362"/>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sp>
                <p:nvSpPr>
                  <p:cNvPr id="17814" name="Freeform 363"/>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grpSp>
            <p:grpSp>
              <p:nvGrpSpPr>
                <p:cNvPr id="17798" name="Group 364"/>
                <p:cNvGrpSpPr>
                  <a:grpSpLocks/>
                </p:cNvGrpSpPr>
                <p:nvPr/>
              </p:nvGrpSpPr>
              <p:grpSpPr bwMode="auto">
                <a:xfrm>
                  <a:off x="2893" y="2230"/>
                  <a:ext cx="267" cy="118"/>
                  <a:chOff x="2893" y="2230"/>
                  <a:chExt cx="267" cy="118"/>
                </a:xfrm>
              </p:grpSpPr>
              <p:sp>
                <p:nvSpPr>
                  <p:cNvPr id="17799" name="Freeform 365"/>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800" name="Freeform 366"/>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801" name="Freeform 367"/>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802" name="Freeform 368"/>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803" name="Freeform 369"/>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804" name="Freeform 370"/>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805" name="Freeform 371"/>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sp>
                <p:nvSpPr>
                  <p:cNvPr id="17806" name="Freeform 372"/>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grpSp>
          </p:grpSp>
          <p:sp>
            <p:nvSpPr>
              <p:cNvPr id="17795" name="Line 373"/>
              <p:cNvSpPr>
                <a:spLocks noChangeShapeType="1"/>
              </p:cNvSpPr>
              <p:nvPr/>
            </p:nvSpPr>
            <p:spPr bwMode="auto">
              <a:xfrm>
                <a:off x="2832" y="2287"/>
                <a:ext cx="1" cy="112"/>
              </a:xfrm>
              <a:prstGeom prst="line">
                <a:avLst/>
              </a:prstGeom>
              <a:noFill/>
              <a:ln w="3175">
                <a:solidFill>
                  <a:srgbClr val="AAE6FF"/>
                </a:solidFill>
                <a:round/>
                <a:headEnd/>
                <a:tailEnd/>
              </a:ln>
            </p:spPr>
            <p:txBody>
              <a:bodyPr/>
              <a:lstStyle/>
              <a:p>
                <a:endParaRPr lang="zh-CN" altLang="en-US"/>
              </a:p>
            </p:txBody>
          </p:sp>
          <p:sp>
            <p:nvSpPr>
              <p:cNvPr id="17796" name="Line 374"/>
              <p:cNvSpPr>
                <a:spLocks noChangeShapeType="1"/>
              </p:cNvSpPr>
              <p:nvPr/>
            </p:nvSpPr>
            <p:spPr bwMode="auto">
              <a:xfrm>
                <a:off x="3219" y="2287"/>
                <a:ext cx="1" cy="112"/>
              </a:xfrm>
              <a:prstGeom prst="line">
                <a:avLst/>
              </a:prstGeom>
              <a:noFill/>
              <a:ln w="3175">
                <a:solidFill>
                  <a:srgbClr val="AAE6FF"/>
                </a:solidFill>
                <a:round/>
                <a:headEnd/>
                <a:tailEnd/>
              </a:ln>
            </p:spPr>
            <p:txBody>
              <a:bodyPr/>
              <a:lstStyle/>
              <a:p>
                <a:endParaRPr lang="zh-CN" altLang="en-US"/>
              </a:p>
            </p:txBody>
          </p:sp>
        </p:grpSp>
        <p:sp>
          <p:nvSpPr>
            <p:cNvPr id="17434" name="Line 431"/>
            <p:cNvSpPr>
              <a:spLocks noChangeShapeType="1"/>
            </p:cNvSpPr>
            <p:nvPr/>
          </p:nvSpPr>
          <p:spPr bwMode="auto">
            <a:xfrm flipH="1" flipV="1">
              <a:off x="3622675" y="5180013"/>
              <a:ext cx="0" cy="403225"/>
            </a:xfrm>
            <a:prstGeom prst="line">
              <a:avLst/>
            </a:prstGeom>
            <a:noFill/>
            <a:ln w="28575">
              <a:solidFill>
                <a:schemeClr val="tx1"/>
              </a:solidFill>
              <a:round/>
              <a:headEnd/>
              <a:tailEnd/>
            </a:ln>
          </p:spPr>
          <p:txBody>
            <a:bodyPr/>
            <a:lstStyle/>
            <a:p>
              <a:endParaRPr lang="zh-CN" altLang="en-US"/>
            </a:p>
          </p:txBody>
        </p:sp>
        <p:sp>
          <p:nvSpPr>
            <p:cNvPr id="17435" name="Text Box 15"/>
            <p:cNvSpPr txBox="1">
              <a:spLocks noChangeArrowheads="1"/>
            </p:cNvSpPr>
            <p:nvPr/>
          </p:nvSpPr>
          <p:spPr bwMode="auto">
            <a:xfrm>
              <a:off x="3059112" y="3284539"/>
              <a:ext cx="2808287" cy="634057"/>
            </a:xfrm>
            <a:prstGeom prst="rect">
              <a:avLst/>
            </a:prstGeom>
            <a:noFill/>
            <a:ln w="28575">
              <a:noFill/>
              <a:miter lim="800000"/>
              <a:headEnd type="none" w="med" len="sm"/>
              <a:tailEnd type="none" w="med" len="sm"/>
            </a:ln>
          </p:spPr>
          <p:txBody>
            <a:bodyPr lIns="92075" tIns="46038" rIns="92075" bIns="46038">
              <a:spAutoFit/>
            </a:bodyPr>
            <a:lstStyle/>
            <a:p>
              <a:pPr algn="ctr">
                <a:lnSpc>
                  <a:spcPct val="120000"/>
                </a:lnSpc>
                <a:spcBef>
                  <a:spcPct val="10000"/>
                </a:spcBef>
                <a:buClr>
                  <a:schemeClr val="tx1"/>
                </a:buClr>
                <a:buFont typeface="Symbol" pitchFamily="18" charset="2"/>
                <a:buNone/>
              </a:pPr>
              <a:r>
                <a:rPr lang="zh-CN" altLang="en-US" sz="800" b="1">
                  <a:solidFill>
                    <a:srgbClr val="CC0000"/>
                  </a:solidFill>
                  <a:latin typeface="Calibri" pitchFamily="34" charset="0"/>
                  <a:ea typeface="楷体_GB2312" pitchFamily="49" charset="-122"/>
                </a:rPr>
                <a:t>数据流方法：在线分析（速度快</a:t>
              </a:r>
              <a:r>
                <a:rPr lang="en-US" altLang="zh-CN" sz="800" b="1">
                  <a:solidFill>
                    <a:srgbClr val="CC0000"/>
                  </a:solidFill>
                  <a:latin typeface="Calibri" pitchFamily="34" charset="0"/>
                  <a:ea typeface="楷体_GB2312" pitchFamily="49" charset="-122"/>
                </a:rPr>
                <a:t>, </a:t>
              </a:r>
              <a:r>
                <a:rPr lang="zh-CN" altLang="en-US" sz="800" b="1">
                  <a:solidFill>
                    <a:srgbClr val="CC0000"/>
                  </a:solidFill>
                  <a:latin typeface="Calibri" pitchFamily="34" charset="0"/>
                  <a:ea typeface="楷体_GB2312" pitchFamily="49" charset="-122"/>
                </a:rPr>
                <a:t>成本低）</a:t>
              </a:r>
              <a:endParaRPr lang="en-US" altLang="zh-CN" sz="800" b="1">
                <a:solidFill>
                  <a:srgbClr val="CC0000"/>
                </a:solidFill>
                <a:latin typeface="Calibri" pitchFamily="34" charset="0"/>
                <a:ea typeface="楷体_GB2312" pitchFamily="49" charset="-122"/>
              </a:endParaRPr>
            </a:p>
          </p:txBody>
        </p:sp>
        <p:grpSp>
          <p:nvGrpSpPr>
            <p:cNvPr id="17436" name="Group 345"/>
            <p:cNvGrpSpPr>
              <a:grpSpLocks/>
            </p:cNvGrpSpPr>
            <p:nvPr/>
          </p:nvGrpSpPr>
          <p:grpSpPr bwMode="auto">
            <a:xfrm>
              <a:off x="3348035" y="1412882"/>
              <a:ext cx="5795930" cy="1759977"/>
              <a:chOff x="638" y="1128"/>
              <a:chExt cx="5027" cy="2201"/>
            </a:xfrm>
          </p:grpSpPr>
          <p:sp>
            <p:nvSpPr>
              <p:cNvPr id="17470" name="Rectangle 6"/>
              <p:cNvSpPr>
                <a:spLocks noChangeArrowheads="1"/>
              </p:cNvSpPr>
              <p:nvPr/>
            </p:nvSpPr>
            <p:spPr bwMode="auto">
              <a:xfrm>
                <a:off x="1475" y="1406"/>
                <a:ext cx="75" cy="58"/>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71" name="Rectangle 7"/>
              <p:cNvSpPr>
                <a:spLocks noChangeArrowheads="1"/>
              </p:cNvSpPr>
              <p:nvPr/>
            </p:nvSpPr>
            <p:spPr bwMode="auto">
              <a:xfrm>
                <a:off x="1475" y="1464"/>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72" name="Rectangle 8"/>
              <p:cNvSpPr>
                <a:spLocks noChangeArrowheads="1"/>
              </p:cNvSpPr>
              <p:nvPr/>
            </p:nvSpPr>
            <p:spPr bwMode="auto">
              <a:xfrm>
                <a:off x="1475" y="1520"/>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73" name="Rectangle 9"/>
              <p:cNvSpPr>
                <a:spLocks noChangeArrowheads="1"/>
              </p:cNvSpPr>
              <p:nvPr/>
            </p:nvSpPr>
            <p:spPr bwMode="auto">
              <a:xfrm>
                <a:off x="1550" y="1350"/>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74" name="Rectangle 10"/>
              <p:cNvSpPr>
                <a:spLocks noChangeArrowheads="1"/>
              </p:cNvSpPr>
              <p:nvPr/>
            </p:nvSpPr>
            <p:spPr bwMode="auto">
              <a:xfrm>
                <a:off x="1550" y="1406"/>
                <a:ext cx="74" cy="58"/>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75" name="Rectangle 11"/>
              <p:cNvSpPr>
                <a:spLocks noChangeArrowheads="1"/>
              </p:cNvSpPr>
              <p:nvPr/>
            </p:nvSpPr>
            <p:spPr bwMode="auto">
              <a:xfrm>
                <a:off x="1550" y="1464"/>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76" name="Rectangle 12"/>
              <p:cNvSpPr>
                <a:spLocks noChangeArrowheads="1"/>
              </p:cNvSpPr>
              <p:nvPr/>
            </p:nvSpPr>
            <p:spPr bwMode="auto">
              <a:xfrm>
                <a:off x="1550" y="1520"/>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77" name="Rectangle 15"/>
              <p:cNvSpPr>
                <a:spLocks noChangeArrowheads="1"/>
              </p:cNvSpPr>
              <p:nvPr/>
            </p:nvSpPr>
            <p:spPr bwMode="auto">
              <a:xfrm>
                <a:off x="2070" y="1237"/>
                <a:ext cx="75"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78" name="Rectangle 16"/>
              <p:cNvSpPr>
                <a:spLocks noChangeArrowheads="1"/>
              </p:cNvSpPr>
              <p:nvPr/>
            </p:nvSpPr>
            <p:spPr bwMode="auto">
              <a:xfrm>
                <a:off x="2070" y="1293"/>
                <a:ext cx="75"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79" name="Rectangle 17"/>
              <p:cNvSpPr>
                <a:spLocks noChangeArrowheads="1"/>
              </p:cNvSpPr>
              <p:nvPr/>
            </p:nvSpPr>
            <p:spPr bwMode="auto">
              <a:xfrm>
                <a:off x="2070" y="1350"/>
                <a:ext cx="75"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0" name="Rectangle 18"/>
              <p:cNvSpPr>
                <a:spLocks noChangeArrowheads="1"/>
              </p:cNvSpPr>
              <p:nvPr/>
            </p:nvSpPr>
            <p:spPr bwMode="auto">
              <a:xfrm>
                <a:off x="2070" y="1406"/>
                <a:ext cx="75" cy="58"/>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1" name="Rectangle 19"/>
              <p:cNvSpPr>
                <a:spLocks noChangeArrowheads="1"/>
              </p:cNvSpPr>
              <p:nvPr/>
            </p:nvSpPr>
            <p:spPr bwMode="auto">
              <a:xfrm>
                <a:off x="2070" y="1464"/>
                <a:ext cx="75"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2" name="Rectangle 20"/>
              <p:cNvSpPr>
                <a:spLocks noChangeArrowheads="1"/>
              </p:cNvSpPr>
              <p:nvPr/>
            </p:nvSpPr>
            <p:spPr bwMode="auto">
              <a:xfrm>
                <a:off x="2070" y="1520"/>
                <a:ext cx="75"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3" name="Rectangle 21"/>
              <p:cNvSpPr>
                <a:spLocks noChangeArrowheads="1"/>
              </p:cNvSpPr>
              <p:nvPr/>
            </p:nvSpPr>
            <p:spPr bwMode="auto">
              <a:xfrm>
                <a:off x="1624" y="1406"/>
                <a:ext cx="75" cy="58"/>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4" name="Rectangle 22"/>
              <p:cNvSpPr>
                <a:spLocks noChangeArrowheads="1"/>
              </p:cNvSpPr>
              <p:nvPr/>
            </p:nvSpPr>
            <p:spPr bwMode="auto">
              <a:xfrm>
                <a:off x="1624" y="1464"/>
                <a:ext cx="75" cy="56"/>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5" name="Rectangle 23"/>
              <p:cNvSpPr>
                <a:spLocks noChangeArrowheads="1"/>
              </p:cNvSpPr>
              <p:nvPr/>
            </p:nvSpPr>
            <p:spPr bwMode="auto">
              <a:xfrm>
                <a:off x="1624" y="1520"/>
                <a:ext cx="75"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6" name="Rectangle 25"/>
              <p:cNvSpPr>
                <a:spLocks noChangeArrowheads="1"/>
              </p:cNvSpPr>
              <p:nvPr/>
            </p:nvSpPr>
            <p:spPr bwMode="auto">
              <a:xfrm>
                <a:off x="1995" y="1293"/>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7" name="Rectangle 26"/>
              <p:cNvSpPr>
                <a:spLocks noChangeArrowheads="1"/>
              </p:cNvSpPr>
              <p:nvPr/>
            </p:nvSpPr>
            <p:spPr bwMode="auto">
              <a:xfrm>
                <a:off x="1773" y="1520"/>
                <a:ext cx="74" cy="57"/>
              </a:xfrm>
              <a:prstGeom prst="rect">
                <a:avLst/>
              </a:prstGeom>
              <a:solidFill>
                <a:srgbClr val="FF00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8" name="Rectangle 27"/>
              <p:cNvSpPr>
                <a:spLocks noChangeArrowheads="1"/>
              </p:cNvSpPr>
              <p:nvPr/>
            </p:nvSpPr>
            <p:spPr bwMode="auto">
              <a:xfrm>
                <a:off x="1699" y="1237"/>
                <a:ext cx="74" cy="56"/>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89" name="Rectangle 28"/>
              <p:cNvSpPr>
                <a:spLocks noChangeArrowheads="1"/>
              </p:cNvSpPr>
              <p:nvPr/>
            </p:nvSpPr>
            <p:spPr bwMode="auto">
              <a:xfrm>
                <a:off x="1699" y="1293"/>
                <a:ext cx="74"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0" name="Rectangle 29"/>
              <p:cNvSpPr>
                <a:spLocks noChangeArrowheads="1"/>
              </p:cNvSpPr>
              <p:nvPr/>
            </p:nvSpPr>
            <p:spPr bwMode="auto">
              <a:xfrm>
                <a:off x="1699" y="1350"/>
                <a:ext cx="74" cy="56"/>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1" name="Rectangle 30"/>
              <p:cNvSpPr>
                <a:spLocks noChangeArrowheads="1"/>
              </p:cNvSpPr>
              <p:nvPr/>
            </p:nvSpPr>
            <p:spPr bwMode="auto">
              <a:xfrm>
                <a:off x="1699" y="1406"/>
                <a:ext cx="74" cy="58"/>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2" name="Rectangle 31"/>
              <p:cNvSpPr>
                <a:spLocks noChangeArrowheads="1"/>
              </p:cNvSpPr>
              <p:nvPr/>
            </p:nvSpPr>
            <p:spPr bwMode="auto">
              <a:xfrm>
                <a:off x="1699" y="1464"/>
                <a:ext cx="74" cy="56"/>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3" name="Rectangle 32"/>
              <p:cNvSpPr>
                <a:spLocks noChangeArrowheads="1"/>
              </p:cNvSpPr>
              <p:nvPr/>
            </p:nvSpPr>
            <p:spPr bwMode="auto">
              <a:xfrm>
                <a:off x="1699" y="1520"/>
                <a:ext cx="74"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4" name="Rectangle 33"/>
              <p:cNvSpPr>
                <a:spLocks noChangeArrowheads="1"/>
              </p:cNvSpPr>
              <p:nvPr/>
            </p:nvSpPr>
            <p:spPr bwMode="auto">
              <a:xfrm>
                <a:off x="1995" y="1350"/>
                <a:ext cx="75" cy="56"/>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5" name="Rectangle 34"/>
              <p:cNvSpPr>
                <a:spLocks noChangeArrowheads="1"/>
              </p:cNvSpPr>
              <p:nvPr/>
            </p:nvSpPr>
            <p:spPr bwMode="auto">
              <a:xfrm>
                <a:off x="1995" y="1464"/>
                <a:ext cx="75" cy="56"/>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6" name="Rectangle 35"/>
              <p:cNvSpPr>
                <a:spLocks noChangeArrowheads="1"/>
              </p:cNvSpPr>
              <p:nvPr/>
            </p:nvSpPr>
            <p:spPr bwMode="auto">
              <a:xfrm>
                <a:off x="1995" y="1520"/>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7" name="Rectangle 36"/>
              <p:cNvSpPr>
                <a:spLocks noChangeArrowheads="1"/>
              </p:cNvSpPr>
              <p:nvPr/>
            </p:nvSpPr>
            <p:spPr bwMode="auto">
              <a:xfrm>
                <a:off x="1995" y="1406"/>
                <a:ext cx="75" cy="58"/>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8" name="Rectangle 37"/>
              <p:cNvSpPr>
                <a:spLocks noChangeArrowheads="1"/>
              </p:cNvSpPr>
              <p:nvPr/>
            </p:nvSpPr>
            <p:spPr bwMode="auto">
              <a:xfrm flipV="1">
                <a:off x="2145" y="1406"/>
                <a:ext cx="74" cy="58"/>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499" name="Rectangle 38"/>
              <p:cNvSpPr>
                <a:spLocks noChangeArrowheads="1"/>
              </p:cNvSpPr>
              <p:nvPr/>
            </p:nvSpPr>
            <p:spPr bwMode="auto">
              <a:xfrm flipV="1">
                <a:off x="2145" y="1464"/>
                <a:ext cx="74" cy="56"/>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00" name="Rectangle 39"/>
              <p:cNvSpPr>
                <a:spLocks noChangeArrowheads="1"/>
              </p:cNvSpPr>
              <p:nvPr/>
            </p:nvSpPr>
            <p:spPr bwMode="auto">
              <a:xfrm>
                <a:off x="2145" y="1520"/>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01" name="Rectangle 40"/>
              <p:cNvSpPr>
                <a:spLocks noChangeArrowheads="1"/>
              </p:cNvSpPr>
              <p:nvPr/>
            </p:nvSpPr>
            <p:spPr bwMode="auto">
              <a:xfrm flipV="1">
                <a:off x="2219" y="1464"/>
                <a:ext cx="74" cy="56"/>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02" name="Rectangle 41"/>
              <p:cNvSpPr>
                <a:spLocks noChangeArrowheads="1"/>
              </p:cNvSpPr>
              <p:nvPr/>
            </p:nvSpPr>
            <p:spPr bwMode="auto">
              <a:xfrm>
                <a:off x="2219" y="1520"/>
                <a:ext cx="74"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03" name="Line 42"/>
              <p:cNvSpPr>
                <a:spLocks noChangeShapeType="1"/>
              </p:cNvSpPr>
              <p:nvPr/>
            </p:nvSpPr>
            <p:spPr bwMode="auto">
              <a:xfrm>
                <a:off x="1327" y="1577"/>
                <a:ext cx="1152" cy="0"/>
              </a:xfrm>
              <a:prstGeom prst="line">
                <a:avLst/>
              </a:prstGeom>
              <a:noFill/>
              <a:ln w="25400">
                <a:solidFill>
                  <a:schemeClr val="tx1"/>
                </a:solidFill>
                <a:round/>
                <a:headEnd/>
                <a:tailEnd/>
              </a:ln>
            </p:spPr>
            <p:txBody>
              <a:bodyPr/>
              <a:lstStyle/>
              <a:p>
                <a:endParaRPr lang="zh-CN" altLang="en-US"/>
              </a:p>
            </p:txBody>
          </p:sp>
          <p:sp>
            <p:nvSpPr>
              <p:cNvPr id="17504" name="Line 43"/>
              <p:cNvSpPr>
                <a:spLocks noChangeShapeType="1"/>
              </p:cNvSpPr>
              <p:nvPr/>
            </p:nvSpPr>
            <p:spPr bwMode="auto">
              <a:xfrm>
                <a:off x="1226" y="1648"/>
                <a:ext cx="0" cy="675"/>
              </a:xfrm>
              <a:prstGeom prst="line">
                <a:avLst/>
              </a:prstGeom>
              <a:noFill/>
              <a:ln w="9525">
                <a:solidFill>
                  <a:srgbClr val="000000"/>
                </a:solidFill>
                <a:round/>
                <a:headEnd type="triangle" w="lg" len="med"/>
                <a:tailEnd/>
              </a:ln>
            </p:spPr>
            <p:txBody>
              <a:bodyPr/>
              <a:lstStyle/>
              <a:p>
                <a:endParaRPr lang="zh-CN" altLang="en-US"/>
              </a:p>
            </p:txBody>
          </p:sp>
          <p:sp>
            <p:nvSpPr>
              <p:cNvPr id="17505" name="Text Box 44"/>
              <p:cNvSpPr txBox="1">
                <a:spLocks noChangeArrowheads="1"/>
              </p:cNvSpPr>
              <p:nvPr/>
            </p:nvSpPr>
            <p:spPr bwMode="auto">
              <a:xfrm rot="-5400000">
                <a:off x="598" y="1792"/>
                <a:ext cx="944" cy="382"/>
              </a:xfrm>
              <a:prstGeom prst="rect">
                <a:avLst/>
              </a:prstGeom>
              <a:noFill/>
              <a:ln w="9525" algn="ctr">
                <a:noFill/>
                <a:miter lim="800000"/>
                <a:headEnd/>
                <a:tailEnd/>
              </a:ln>
            </p:spPr>
            <p:txBody>
              <a:bodyPr>
                <a:spAutoFit/>
              </a:bodyPr>
              <a:lstStyle/>
              <a:p>
                <a:pPr algn="just">
                  <a:lnSpc>
                    <a:spcPct val="120000"/>
                  </a:lnSpc>
                  <a:spcBef>
                    <a:spcPct val="10000"/>
                  </a:spcBef>
                  <a:buClr>
                    <a:schemeClr val="tx1"/>
                  </a:buClr>
                  <a:buFont typeface="Symbol" pitchFamily="18" charset="2"/>
                  <a:buNone/>
                </a:pPr>
                <a:r>
                  <a:rPr lang="zh-CN" altLang="en-US" sz="800" b="1">
                    <a:ea typeface="楷体_GB2312" pitchFamily="49" charset="-122"/>
                  </a:rPr>
                  <a:t>流量</a:t>
                </a:r>
                <a:endParaRPr lang="en-US" altLang="zh-CN" sz="800" b="1">
                  <a:ea typeface="楷体_GB2312" pitchFamily="49" charset="-122"/>
                </a:endParaRPr>
              </a:p>
            </p:txBody>
          </p:sp>
          <p:sp>
            <p:nvSpPr>
              <p:cNvPr id="17506" name="Line 46"/>
              <p:cNvSpPr>
                <a:spLocks noChangeShapeType="1"/>
              </p:cNvSpPr>
              <p:nvPr/>
            </p:nvSpPr>
            <p:spPr bwMode="auto">
              <a:xfrm>
                <a:off x="3057" y="2066"/>
                <a:ext cx="484" cy="0"/>
              </a:xfrm>
              <a:prstGeom prst="line">
                <a:avLst/>
              </a:prstGeom>
              <a:noFill/>
              <a:ln w="38100">
                <a:solidFill>
                  <a:schemeClr val="tx1"/>
                </a:solidFill>
                <a:round/>
                <a:headEnd/>
                <a:tailEnd type="triangle" w="med" len="med"/>
              </a:ln>
            </p:spPr>
            <p:txBody>
              <a:bodyPr/>
              <a:lstStyle/>
              <a:p>
                <a:endParaRPr lang="zh-CN" altLang="en-US"/>
              </a:p>
            </p:txBody>
          </p:sp>
          <p:sp>
            <p:nvSpPr>
              <p:cNvPr id="17507" name="Rectangle 47"/>
              <p:cNvSpPr>
                <a:spLocks noChangeArrowheads="1"/>
              </p:cNvSpPr>
              <p:nvPr/>
            </p:nvSpPr>
            <p:spPr bwMode="auto">
              <a:xfrm>
                <a:off x="3667" y="1445"/>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08" name="Rectangle 48"/>
              <p:cNvSpPr>
                <a:spLocks noChangeArrowheads="1"/>
              </p:cNvSpPr>
              <p:nvPr/>
            </p:nvSpPr>
            <p:spPr bwMode="auto">
              <a:xfrm>
                <a:off x="3667" y="1501"/>
                <a:ext cx="75" cy="58"/>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09" name="Rectangle 49"/>
              <p:cNvSpPr>
                <a:spLocks noChangeArrowheads="1"/>
              </p:cNvSpPr>
              <p:nvPr/>
            </p:nvSpPr>
            <p:spPr bwMode="auto">
              <a:xfrm>
                <a:off x="3667" y="1559"/>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0" name="Rectangle 50"/>
              <p:cNvSpPr>
                <a:spLocks noChangeArrowheads="1"/>
              </p:cNvSpPr>
              <p:nvPr/>
            </p:nvSpPr>
            <p:spPr bwMode="auto">
              <a:xfrm>
                <a:off x="3667" y="1615"/>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1" name="Rectangle 51"/>
              <p:cNvSpPr>
                <a:spLocks noChangeArrowheads="1"/>
              </p:cNvSpPr>
              <p:nvPr/>
            </p:nvSpPr>
            <p:spPr bwMode="auto">
              <a:xfrm>
                <a:off x="3667" y="1672"/>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2" name="Rectangle 52"/>
              <p:cNvSpPr>
                <a:spLocks noChangeArrowheads="1"/>
              </p:cNvSpPr>
              <p:nvPr/>
            </p:nvSpPr>
            <p:spPr bwMode="auto">
              <a:xfrm>
                <a:off x="3667" y="1729"/>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3" name="Rectangle 53"/>
              <p:cNvSpPr>
                <a:spLocks noChangeArrowheads="1"/>
              </p:cNvSpPr>
              <p:nvPr/>
            </p:nvSpPr>
            <p:spPr bwMode="auto">
              <a:xfrm>
                <a:off x="3667" y="1785"/>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4" name="Rectangle 54"/>
              <p:cNvSpPr>
                <a:spLocks noChangeArrowheads="1"/>
              </p:cNvSpPr>
              <p:nvPr/>
            </p:nvSpPr>
            <p:spPr bwMode="auto">
              <a:xfrm>
                <a:off x="3667" y="1842"/>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5" name="Rectangle 55"/>
              <p:cNvSpPr>
                <a:spLocks noChangeArrowheads="1"/>
              </p:cNvSpPr>
              <p:nvPr/>
            </p:nvSpPr>
            <p:spPr bwMode="auto">
              <a:xfrm>
                <a:off x="3667" y="1899"/>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6" name="Rectangle 56"/>
              <p:cNvSpPr>
                <a:spLocks noChangeArrowheads="1"/>
              </p:cNvSpPr>
              <p:nvPr/>
            </p:nvSpPr>
            <p:spPr bwMode="auto">
              <a:xfrm>
                <a:off x="3667" y="1956"/>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7" name="Rectangle 57"/>
              <p:cNvSpPr>
                <a:spLocks noChangeArrowheads="1"/>
              </p:cNvSpPr>
              <p:nvPr/>
            </p:nvSpPr>
            <p:spPr bwMode="auto">
              <a:xfrm>
                <a:off x="3667" y="2012"/>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8" name="Rectangle 58"/>
              <p:cNvSpPr>
                <a:spLocks noChangeArrowheads="1"/>
              </p:cNvSpPr>
              <p:nvPr/>
            </p:nvSpPr>
            <p:spPr bwMode="auto">
              <a:xfrm>
                <a:off x="3667" y="2069"/>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19" name="Rectangle 59"/>
              <p:cNvSpPr>
                <a:spLocks noChangeArrowheads="1"/>
              </p:cNvSpPr>
              <p:nvPr/>
            </p:nvSpPr>
            <p:spPr bwMode="auto">
              <a:xfrm>
                <a:off x="3667" y="2126"/>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0" name="Rectangle 60"/>
              <p:cNvSpPr>
                <a:spLocks noChangeArrowheads="1"/>
              </p:cNvSpPr>
              <p:nvPr/>
            </p:nvSpPr>
            <p:spPr bwMode="auto">
              <a:xfrm>
                <a:off x="3667" y="2182"/>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1" name="Rectangle 61"/>
              <p:cNvSpPr>
                <a:spLocks noChangeArrowheads="1"/>
              </p:cNvSpPr>
              <p:nvPr/>
            </p:nvSpPr>
            <p:spPr bwMode="auto">
              <a:xfrm>
                <a:off x="3667" y="2239"/>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2" name="Rectangle 62"/>
              <p:cNvSpPr>
                <a:spLocks noChangeArrowheads="1"/>
              </p:cNvSpPr>
              <p:nvPr/>
            </p:nvSpPr>
            <p:spPr bwMode="auto">
              <a:xfrm>
                <a:off x="3667" y="2296"/>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3" name="Rectangle 63"/>
              <p:cNvSpPr>
                <a:spLocks noChangeArrowheads="1"/>
              </p:cNvSpPr>
              <p:nvPr/>
            </p:nvSpPr>
            <p:spPr bwMode="auto">
              <a:xfrm>
                <a:off x="3667" y="2353"/>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4" name="Rectangle 64"/>
              <p:cNvSpPr>
                <a:spLocks noChangeArrowheads="1"/>
              </p:cNvSpPr>
              <p:nvPr/>
            </p:nvSpPr>
            <p:spPr bwMode="auto">
              <a:xfrm>
                <a:off x="3667" y="2409"/>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5" name="Rectangle 65"/>
              <p:cNvSpPr>
                <a:spLocks noChangeArrowheads="1"/>
              </p:cNvSpPr>
              <p:nvPr/>
            </p:nvSpPr>
            <p:spPr bwMode="auto">
              <a:xfrm>
                <a:off x="3667" y="2466"/>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6" name="Rectangle 66"/>
              <p:cNvSpPr>
                <a:spLocks noChangeArrowheads="1"/>
              </p:cNvSpPr>
              <p:nvPr/>
            </p:nvSpPr>
            <p:spPr bwMode="auto">
              <a:xfrm>
                <a:off x="3667" y="2523"/>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7" name="Rectangle 67"/>
              <p:cNvSpPr>
                <a:spLocks noChangeArrowheads="1"/>
              </p:cNvSpPr>
              <p:nvPr/>
            </p:nvSpPr>
            <p:spPr bwMode="auto">
              <a:xfrm>
                <a:off x="3667" y="2579"/>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8" name="Rectangle 68"/>
              <p:cNvSpPr>
                <a:spLocks noChangeArrowheads="1"/>
              </p:cNvSpPr>
              <p:nvPr/>
            </p:nvSpPr>
            <p:spPr bwMode="auto">
              <a:xfrm>
                <a:off x="3667" y="2636"/>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29" name="Rectangle 69"/>
              <p:cNvSpPr>
                <a:spLocks noChangeArrowheads="1"/>
              </p:cNvSpPr>
              <p:nvPr/>
            </p:nvSpPr>
            <p:spPr bwMode="auto">
              <a:xfrm>
                <a:off x="3667" y="2693"/>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0" name="Rectangle 70"/>
              <p:cNvSpPr>
                <a:spLocks noChangeArrowheads="1"/>
              </p:cNvSpPr>
              <p:nvPr/>
            </p:nvSpPr>
            <p:spPr bwMode="auto">
              <a:xfrm>
                <a:off x="3742" y="1559"/>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1" name="Rectangle 71"/>
              <p:cNvSpPr>
                <a:spLocks noChangeArrowheads="1"/>
              </p:cNvSpPr>
              <p:nvPr/>
            </p:nvSpPr>
            <p:spPr bwMode="auto">
              <a:xfrm>
                <a:off x="3742" y="1615"/>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2" name="Rectangle 72"/>
              <p:cNvSpPr>
                <a:spLocks noChangeArrowheads="1"/>
              </p:cNvSpPr>
              <p:nvPr/>
            </p:nvSpPr>
            <p:spPr bwMode="auto">
              <a:xfrm>
                <a:off x="3742" y="1672"/>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3" name="Rectangle 73"/>
              <p:cNvSpPr>
                <a:spLocks noChangeArrowheads="1"/>
              </p:cNvSpPr>
              <p:nvPr/>
            </p:nvSpPr>
            <p:spPr bwMode="auto">
              <a:xfrm>
                <a:off x="3742" y="1729"/>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4" name="Rectangle 74"/>
              <p:cNvSpPr>
                <a:spLocks noChangeArrowheads="1"/>
              </p:cNvSpPr>
              <p:nvPr/>
            </p:nvSpPr>
            <p:spPr bwMode="auto">
              <a:xfrm>
                <a:off x="3742" y="1785"/>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5" name="Rectangle 75"/>
              <p:cNvSpPr>
                <a:spLocks noChangeArrowheads="1"/>
              </p:cNvSpPr>
              <p:nvPr/>
            </p:nvSpPr>
            <p:spPr bwMode="auto">
              <a:xfrm>
                <a:off x="3742" y="1842"/>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6" name="Rectangle 76"/>
              <p:cNvSpPr>
                <a:spLocks noChangeArrowheads="1"/>
              </p:cNvSpPr>
              <p:nvPr/>
            </p:nvSpPr>
            <p:spPr bwMode="auto">
              <a:xfrm>
                <a:off x="3742" y="1899"/>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7" name="Rectangle 77"/>
              <p:cNvSpPr>
                <a:spLocks noChangeArrowheads="1"/>
              </p:cNvSpPr>
              <p:nvPr/>
            </p:nvSpPr>
            <p:spPr bwMode="auto">
              <a:xfrm>
                <a:off x="3742" y="1956"/>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8" name="Rectangle 78"/>
              <p:cNvSpPr>
                <a:spLocks noChangeArrowheads="1"/>
              </p:cNvSpPr>
              <p:nvPr/>
            </p:nvSpPr>
            <p:spPr bwMode="auto">
              <a:xfrm>
                <a:off x="3742" y="2012"/>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39" name="Rectangle 79"/>
              <p:cNvSpPr>
                <a:spLocks noChangeArrowheads="1"/>
              </p:cNvSpPr>
              <p:nvPr/>
            </p:nvSpPr>
            <p:spPr bwMode="auto">
              <a:xfrm>
                <a:off x="3742" y="2069"/>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0" name="Rectangle 80"/>
              <p:cNvSpPr>
                <a:spLocks noChangeArrowheads="1"/>
              </p:cNvSpPr>
              <p:nvPr/>
            </p:nvSpPr>
            <p:spPr bwMode="auto">
              <a:xfrm>
                <a:off x="3742" y="2126"/>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1" name="Rectangle 81"/>
              <p:cNvSpPr>
                <a:spLocks noChangeArrowheads="1"/>
              </p:cNvSpPr>
              <p:nvPr/>
            </p:nvSpPr>
            <p:spPr bwMode="auto">
              <a:xfrm>
                <a:off x="3742" y="2182"/>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2" name="Rectangle 82"/>
              <p:cNvSpPr>
                <a:spLocks noChangeArrowheads="1"/>
              </p:cNvSpPr>
              <p:nvPr/>
            </p:nvSpPr>
            <p:spPr bwMode="auto">
              <a:xfrm>
                <a:off x="3742" y="2239"/>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3" name="Rectangle 83"/>
              <p:cNvSpPr>
                <a:spLocks noChangeArrowheads="1"/>
              </p:cNvSpPr>
              <p:nvPr/>
            </p:nvSpPr>
            <p:spPr bwMode="auto">
              <a:xfrm>
                <a:off x="3742" y="2296"/>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4" name="Rectangle 84"/>
              <p:cNvSpPr>
                <a:spLocks noChangeArrowheads="1"/>
              </p:cNvSpPr>
              <p:nvPr/>
            </p:nvSpPr>
            <p:spPr bwMode="auto">
              <a:xfrm>
                <a:off x="3742" y="2353"/>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5" name="Rectangle 85"/>
              <p:cNvSpPr>
                <a:spLocks noChangeArrowheads="1"/>
              </p:cNvSpPr>
              <p:nvPr/>
            </p:nvSpPr>
            <p:spPr bwMode="auto">
              <a:xfrm>
                <a:off x="3742" y="2409"/>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6" name="Rectangle 86"/>
              <p:cNvSpPr>
                <a:spLocks noChangeArrowheads="1"/>
              </p:cNvSpPr>
              <p:nvPr/>
            </p:nvSpPr>
            <p:spPr bwMode="auto">
              <a:xfrm>
                <a:off x="3742" y="2466"/>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7" name="Rectangle 87"/>
              <p:cNvSpPr>
                <a:spLocks noChangeArrowheads="1"/>
              </p:cNvSpPr>
              <p:nvPr/>
            </p:nvSpPr>
            <p:spPr bwMode="auto">
              <a:xfrm>
                <a:off x="3742" y="2523"/>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8" name="Rectangle 88"/>
              <p:cNvSpPr>
                <a:spLocks noChangeArrowheads="1"/>
              </p:cNvSpPr>
              <p:nvPr/>
            </p:nvSpPr>
            <p:spPr bwMode="auto">
              <a:xfrm>
                <a:off x="3742" y="2579"/>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49" name="Rectangle 89"/>
              <p:cNvSpPr>
                <a:spLocks noChangeArrowheads="1"/>
              </p:cNvSpPr>
              <p:nvPr/>
            </p:nvSpPr>
            <p:spPr bwMode="auto">
              <a:xfrm>
                <a:off x="3742" y="2636"/>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0" name="Rectangle 90"/>
              <p:cNvSpPr>
                <a:spLocks noChangeArrowheads="1"/>
              </p:cNvSpPr>
              <p:nvPr/>
            </p:nvSpPr>
            <p:spPr bwMode="auto">
              <a:xfrm>
                <a:off x="3742" y="2693"/>
                <a:ext cx="74"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1" name="Rectangle 91"/>
              <p:cNvSpPr>
                <a:spLocks noChangeArrowheads="1"/>
              </p:cNvSpPr>
              <p:nvPr/>
            </p:nvSpPr>
            <p:spPr bwMode="auto">
              <a:xfrm>
                <a:off x="4262" y="1842"/>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2" name="Rectangle 92"/>
              <p:cNvSpPr>
                <a:spLocks noChangeArrowheads="1"/>
              </p:cNvSpPr>
              <p:nvPr/>
            </p:nvSpPr>
            <p:spPr bwMode="auto">
              <a:xfrm>
                <a:off x="4262" y="1899"/>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3" name="Rectangle 93"/>
              <p:cNvSpPr>
                <a:spLocks noChangeArrowheads="1"/>
              </p:cNvSpPr>
              <p:nvPr/>
            </p:nvSpPr>
            <p:spPr bwMode="auto">
              <a:xfrm>
                <a:off x="4262" y="1956"/>
                <a:ext cx="74"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4" name="Rectangle 94"/>
              <p:cNvSpPr>
                <a:spLocks noChangeArrowheads="1"/>
              </p:cNvSpPr>
              <p:nvPr/>
            </p:nvSpPr>
            <p:spPr bwMode="auto">
              <a:xfrm>
                <a:off x="4262" y="2012"/>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5" name="Rectangle 95"/>
              <p:cNvSpPr>
                <a:spLocks noChangeArrowheads="1"/>
              </p:cNvSpPr>
              <p:nvPr/>
            </p:nvSpPr>
            <p:spPr bwMode="auto">
              <a:xfrm>
                <a:off x="4262" y="2069"/>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6" name="Rectangle 96"/>
              <p:cNvSpPr>
                <a:spLocks noChangeArrowheads="1"/>
              </p:cNvSpPr>
              <p:nvPr/>
            </p:nvSpPr>
            <p:spPr bwMode="auto">
              <a:xfrm>
                <a:off x="4262" y="2126"/>
                <a:ext cx="74"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7" name="Rectangle 97"/>
              <p:cNvSpPr>
                <a:spLocks noChangeArrowheads="1"/>
              </p:cNvSpPr>
              <p:nvPr/>
            </p:nvSpPr>
            <p:spPr bwMode="auto">
              <a:xfrm>
                <a:off x="4262" y="2182"/>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8" name="Rectangle 98"/>
              <p:cNvSpPr>
                <a:spLocks noChangeArrowheads="1"/>
              </p:cNvSpPr>
              <p:nvPr/>
            </p:nvSpPr>
            <p:spPr bwMode="auto">
              <a:xfrm>
                <a:off x="4262" y="2239"/>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59" name="Rectangle 99"/>
              <p:cNvSpPr>
                <a:spLocks noChangeArrowheads="1"/>
              </p:cNvSpPr>
              <p:nvPr/>
            </p:nvSpPr>
            <p:spPr bwMode="auto">
              <a:xfrm>
                <a:off x="4262" y="2296"/>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0" name="Rectangle 100"/>
              <p:cNvSpPr>
                <a:spLocks noChangeArrowheads="1"/>
              </p:cNvSpPr>
              <p:nvPr/>
            </p:nvSpPr>
            <p:spPr bwMode="auto">
              <a:xfrm>
                <a:off x="4262" y="2353"/>
                <a:ext cx="74"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1" name="Rectangle 101"/>
              <p:cNvSpPr>
                <a:spLocks noChangeArrowheads="1"/>
              </p:cNvSpPr>
              <p:nvPr/>
            </p:nvSpPr>
            <p:spPr bwMode="auto">
              <a:xfrm>
                <a:off x="4262" y="2409"/>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2" name="Rectangle 102"/>
              <p:cNvSpPr>
                <a:spLocks noChangeArrowheads="1"/>
              </p:cNvSpPr>
              <p:nvPr/>
            </p:nvSpPr>
            <p:spPr bwMode="auto">
              <a:xfrm>
                <a:off x="4262" y="2466"/>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3" name="Rectangle 103"/>
              <p:cNvSpPr>
                <a:spLocks noChangeArrowheads="1"/>
              </p:cNvSpPr>
              <p:nvPr/>
            </p:nvSpPr>
            <p:spPr bwMode="auto">
              <a:xfrm>
                <a:off x="4262" y="2523"/>
                <a:ext cx="74"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4" name="Rectangle 104"/>
              <p:cNvSpPr>
                <a:spLocks noChangeArrowheads="1"/>
              </p:cNvSpPr>
              <p:nvPr/>
            </p:nvSpPr>
            <p:spPr bwMode="auto">
              <a:xfrm>
                <a:off x="4262" y="2579"/>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5" name="Rectangle 105"/>
              <p:cNvSpPr>
                <a:spLocks noChangeArrowheads="1"/>
              </p:cNvSpPr>
              <p:nvPr/>
            </p:nvSpPr>
            <p:spPr bwMode="auto">
              <a:xfrm>
                <a:off x="4262" y="2636"/>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6" name="Rectangle 106"/>
              <p:cNvSpPr>
                <a:spLocks noChangeArrowheads="1"/>
              </p:cNvSpPr>
              <p:nvPr/>
            </p:nvSpPr>
            <p:spPr bwMode="auto">
              <a:xfrm>
                <a:off x="4262" y="2693"/>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7" name="Rectangle 107"/>
              <p:cNvSpPr>
                <a:spLocks noChangeArrowheads="1"/>
              </p:cNvSpPr>
              <p:nvPr/>
            </p:nvSpPr>
            <p:spPr bwMode="auto">
              <a:xfrm>
                <a:off x="3816" y="2523"/>
                <a:ext cx="74" cy="56"/>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8" name="Rectangle 108"/>
              <p:cNvSpPr>
                <a:spLocks noChangeArrowheads="1"/>
              </p:cNvSpPr>
              <p:nvPr/>
            </p:nvSpPr>
            <p:spPr bwMode="auto">
              <a:xfrm>
                <a:off x="3816" y="2579"/>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69" name="Rectangle 109"/>
              <p:cNvSpPr>
                <a:spLocks noChangeArrowheads="1"/>
              </p:cNvSpPr>
              <p:nvPr/>
            </p:nvSpPr>
            <p:spPr bwMode="auto">
              <a:xfrm>
                <a:off x="3816" y="2636"/>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0" name="Rectangle 110"/>
              <p:cNvSpPr>
                <a:spLocks noChangeArrowheads="1"/>
              </p:cNvSpPr>
              <p:nvPr/>
            </p:nvSpPr>
            <p:spPr bwMode="auto">
              <a:xfrm>
                <a:off x="3816" y="2693"/>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1" name="Rectangle 111"/>
              <p:cNvSpPr>
                <a:spLocks noChangeArrowheads="1"/>
              </p:cNvSpPr>
              <p:nvPr/>
            </p:nvSpPr>
            <p:spPr bwMode="auto">
              <a:xfrm>
                <a:off x="4187" y="2409"/>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2" name="Rectangle 112"/>
              <p:cNvSpPr>
                <a:spLocks noChangeArrowheads="1"/>
              </p:cNvSpPr>
              <p:nvPr/>
            </p:nvSpPr>
            <p:spPr bwMode="auto">
              <a:xfrm>
                <a:off x="4187" y="2466"/>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3" name="Rectangle 113"/>
              <p:cNvSpPr>
                <a:spLocks noChangeArrowheads="1"/>
              </p:cNvSpPr>
              <p:nvPr/>
            </p:nvSpPr>
            <p:spPr bwMode="auto">
              <a:xfrm>
                <a:off x="3965" y="2693"/>
                <a:ext cx="74" cy="57"/>
              </a:xfrm>
              <a:prstGeom prst="rect">
                <a:avLst/>
              </a:prstGeom>
              <a:solidFill>
                <a:srgbClr val="FF00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4" name="Rectangle 114"/>
              <p:cNvSpPr>
                <a:spLocks noChangeArrowheads="1"/>
              </p:cNvSpPr>
              <p:nvPr/>
            </p:nvSpPr>
            <p:spPr bwMode="auto">
              <a:xfrm>
                <a:off x="3890" y="2182"/>
                <a:ext cx="75"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5" name="Rectangle 115"/>
              <p:cNvSpPr>
                <a:spLocks noChangeArrowheads="1"/>
              </p:cNvSpPr>
              <p:nvPr/>
            </p:nvSpPr>
            <p:spPr bwMode="auto">
              <a:xfrm>
                <a:off x="3890" y="2239"/>
                <a:ext cx="75"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6" name="Rectangle 116"/>
              <p:cNvSpPr>
                <a:spLocks noChangeArrowheads="1"/>
              </p:cNvSpPr>
              <p:nvPr/>
            </p:nvSpPr>
            <p:spPr bwMode="auto">
              <a:xfrm>
                <a:off x="3890" y="2296"/>
                <a:ext cx="75"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7" name="Rectangle 117"/>
              <p:cNvSpPr>
                <a:spLocks noChangeArrowheads="1"/>
              </p:cNvSpPr>
              <p:nvPr/>
            </p:nvSpPr>
            <p:spPr bwMode="auto">
              <a:xfrm>
                <a:off x="3890" y="2353"/>
                <a:ext cx="75" cy="56"/>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8" name="Rectangle 118"/>
              <p:cNvSpPr>
                <a:spLocks noChangeArrowheads="1"/>
              </p:cNvSpPr>
              <p:nvPr/>
            </p:nvSpPr>
            <p:spPr bwMode="auto">
              <a:xfrm>
                <a:off x="3890" y="2409"/>
                <a:ext cx="75"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79" name="Rectangle 119"/>
              <p:cNvSpPr>
                <a:spLocks noChangeArrowheads="1"/>
              </p:cNvSpPr>
              <p:nvPr/>
            </p:nvSpPr>
            <p:spPr bwMode="auto">
              <a:xfrm>
                <a:off x="3890" y="2466"/>
                <a:ext cx="75"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0" name="Rectangle 120"/>
              <p:cNvSpPr>
                <a:spLocks noChangeArrowheads="1"/>
              </p:cNvSpPr>
              <p:nvPr/>
            </p:nvSpPr>
            <p:spPr bwMode="auto">
              <a:xfrm>
                <a:off x="3890" y="2523"/>
                <a:ext cx="75" cy="56"/>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1" name="Rectangle 121"/>
              <p:cNvSpPr>
                <a:spLocks noChangeArrowheads="1"/>
              </p:cNvSpPr>
              <p:nvPr/>
            </p:nvSpPr>
            <p:spPr bwMode="auto">
              <a:xfrm>
                <a:off x="3890" y="2579"/>
                <a:ext cx="75"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2" name="Rectangle 122"/>
              <p:cNvSpPr>
                <a:spLocks noChangeArrowheads="1"/>
              </p:cNvSpPr>
              <p:nvPr/>
            </p:nvSpPr>
            <p:spPr bwMode="auto">
              <a:xfrm>
                <a:off x="3890" y="2636"/>
                <a:ext cx="75"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3" name="Rectangle 123"/>
              <p:cNvSpPr>
                <a:spLocks noChangeArrowheads="1"/>
              </p:cNvSpPr>
              <p:nvPr/>
            </p:nvSpPr>
            <p:spPr bwMode="auto">
              <a:xfrm>
                <a:off x="3890" y="2693"/>
                <a:ext cx="75"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4" name="Rectangle 124"/>
              <p:cNvSpPr>
                <a:spLocks noChangeArrowheads="1"/>
              </p:cNvSpPr>
              <p:nvPr/>
            </p:nvSpPr>
            <p:spPr bwMode="auto">
              <a:xfrm>
                <a:off x="4187" y="2523"/>
                <a:ext cx="75" cy="56"/>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5" name="Rectangle 125"/>
              <p:cNvSpPr>
                <a:spLocks noChangeArrowheads="1"/>
              </p:cNvSpPr>
              <p:nvPr/>
            </p:nvSpPr>
            <p:spPr bwMode="auto">
              <a:xfrm>
                <a:off x="4187" y="2636"/>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6" name="Rectangle 126"/>
              <p:cNvSpPr>
                <a:spLocks noChangeArrowheads="1"/>
              </p:cNvSpPr>
              <p:nvPr/>
            </p:nvSpPr>
            <p:spPr bwMode="auto">
              <a:xfrm>
                <a:off x="4187" y="2693"/>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7" name="Rectangle 127"/>
              <p:cNvSpPr>
                <a:spLocks noChangeArrowheads="1"/>
              </p:cNvSpPr>
              <p:nvPr/>
            </p:nvSpPr>
            <p:spPr bwMode="auto">
              <a:xfrm>
                <a:off x="4187" y="2579"/>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8" name="Rectangle 128"/>
              <p:cNvSpPr>
                <a:spLocks noChangeArrowheads="1"/>
              </p:cNvSpPr>
              <p:nvPr/>
            </p:nvSpPr>
            <p:spPr bwMode="auto">
              <a:xfrm flipV="1">
                <a:off x="4336" y="2579"/>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89" name="Rectangle 129"/>
              <p:cNvSpPr>
                <a:spLocks noChangeArrowheads="1"/>
              </p:cNvSpPr>
              <p:nvPr/>
            </p:nvSpPr>
            <p:spPr bwMode="auto">
              <a:xfrm flipV="1">
                <a:off x="4336" y="2636"/>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90" name="Rectangle 130"/>
              <p:cNvSpPr>
                <a:spLocks noChangeArrowheads="1"/>
              </p:cNvSpPr>
              <p:nvPr/>
            </p:nvSpPr>
            <p:spPr bwMode="auto">
              <a:xfrm>
                <a:off x="4336" y="2693"/>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91" name="Rectangle 131"/>
              <p:cNvSpPr>
                <a:spLocks noChangeArrowheads="1"/>
              </p:cNvSpPr>
              <p:nvPr/>
            </p:nvSpPr>
            <p:spPr bwMode="auto">
              <a:xfrm>
                <a:off x="3667" y="1388"/>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92" name="Rectangle 132"/>
              <p:cNvSpPr>
                <a:spLocks noChangeArrowheads="1"/>
              </p:cNvSpPr>
              <p:nvPr/>
            </p:nvSpPr>
            <p:spPr bwMode="auto">
              <a:xfrm>
                <a:off x="3742" y="1501"/>
                <a:ext cx="74" cy="58"/>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93" name="Rectangle 133"/>
              <p:cNvSpPr>
                <a:spLocks noChangeArrowheads="1"/>
              </p:cNvSpPr>
              <p:nvPr/>
            </p:nvSpPr>
            <p:spPr bwMode="auto">
              <a:xfrm>
                <a:off x="4262" y="1785"/>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94" name="Rectangle 134"/>
              <p:cNvSpPr>
                <a:spLocks noChangeArrowheads="1"/>
              </p:cNvSpPr>
              <p:nvPr/>
            </p:nvSpPr>
            <p:spPr bwMode="auto">
              <a:xfrm flipV="1">
                <a:off x="4410" y="2636"/>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95" name="Rectangle 135"/>
              <p:cNvSpPr>
                <a:spLocks noChangeArrowheads="1"/>
              </p:cNvSpPr>
              <p:nvPr/>
            </p:nvSpPr>
            <p:spPr bwMode="auto">
              <a:xfrm>
                <a:off x="4410" y="2693"/>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96" name="Line 136"/>
              <p:cNvSpPr>
                <a:spLocks noChangeShapeType="1"/>
              </p:cNvSpPr>
              <p:nvPr/>
            </p:nvSpPr>
            <p:spPr bwMode="auto">
              <a:xfrm>
                <a:off x="3556" y="2750"/>
                <a:ext cx="1152" cy="0"/>
              </a:xfrm>
              <a:prstGeom prst="line">
                <a:avLst/>
              </a:prstGeom>
              <a:noFill/>
              <a:ln w="25400">
                <a:solidFill>
                  <a:schemeClr val="tx1"/>
                </a:solidFill>
                <a:round/>
                <a:headEnd/>
                <a:tailEnd/>
              </a:ln>
            </p:spPr>
            <p:txBody>
              <a:bodyPr/>
              <a:lstStyle/>
              <a:p>
                <a:endParaRPr lang="zh-CN" altLang="en-US"/>
              </a:p>
            </p:txBody>
          </p:sp>
          <p:sp>
            <p:nvSpPr>
              <p:cNvPr id="17597" name="Rectangle 137"/>
              <p:cNvSpPr>
                <a:spLocks noChangeArrowheads="1"/>
              </p:cNvSpPr>
              <p:nvPr/>
            </p:nvSpPr>
            <p:spPr bwMode="auto">
              <a:xfrm>
                <a:off x="3816" y="1842"/>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98" name="Rectangle 138"/>
              <p:cNvSpPr>
                <a:spLocks noChangeArrowheads="1"/>
              </p:cNvSpPr>
              <p:nvPr/>
            </p:nvSpPr>
            <p:spPr bwMode="auto">
              <a:xfrm>
                <a:off x="3816" y="2239"/>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599" name="Rectangle 139"/>
              <p:cNvSpPr>
                <a:spLocks noChangeArrowheads="1"/>
              </p:cNvSpPr>
              <p:nvPr/>
            </p:nvSpPr>
            <p:spPr bwMode="auto">
              <a:xfrm>
                <a:off x="3816" y="1899"/>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0" name="Rectangle 140"/>
              <p:cNvSpPr>
                <a:spLocks noChangeArrowheads="1"/>
              </p:cNvSpPr>
              <p:nvPr/>
            </p:nvSpPr>
            <p:spPr bwMode="auto">
              <a:xfrm>
                <a:off x="3816" y="1956"/>
                <a:ext cx="74" cy="56"/>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1" name="Rectangle 141"/>
              <p:cNvSpPr>
                <a:spLocks noChangeArrowheads="1"/>
              </p:cNvSpPr>
              <p:nvPr/>
            </p:nvSpPr>
            <p:spPr bwMode="auto">
              <a:xfrm>
                <a:off x="3816" y="2012"/>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2" name="Rectangle 142"/>
              <p:cNvSpPr>
                <a:spLocks noChangeArrowheads="1"/>
              </p:cNvSpPr>
              <p:nvPr/>
            </p:nvSpPr>
            <p:spPr bwMode="auto">
              <a:xfrm>
                <a:off x="3816" y="2182"/>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3" name="Rectangle 143"/>
              <p:cNvSpPr>
                <a:spLocks noChangeArrowheads="1"/>
              </p:cNvSpPr>
              <p:nvPr/>
            </p:nvSpPr>
            <p:spPr bwMode="auto">
              <a:xfrm>
                <a:off x="3816" y="2069"/>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4" name="Rectangle 144"/>
              <p:cNvSpPr>
                <a:spLocks noChangeArrowheads="1"/>
              </p:cNvSpPr>
              <p:nvPr/>
            </p:nvSpPr>
            <p:spPr bwMode="auto">
              <a:xfrm>
                <a:off x="3816" y="2126"/>
                <a:ext cx="74" cy="56"/>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5" name="Rectangle 145"/>
              <p:cNvSpPr>
                <a:spLocks noChangeArrowheads="1"/>
              </p:cNvSpPr>
              <p:nvPr/>
            </p:nvSpPr>
            <p:spPr bwMode="auto">
              <a:xfrm>
                <a:off x="3816" y="2296"/>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6" name="Rectangle 146"/>
              <p:cNvSpPr>
                <a:spLocks noChangeArrowheads="1"/>
              </p:cNvSpPr>
              <p:nvPr/>
            </p:nvSpPr>
            <p:spPr bwMode="auto">
              <a:xfrm>
                <a:off x="3816" y="2353"/>
                <a:ext cx="74" cy="56"/>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7" name="Rectangle 147"/>
              <p:cNvSpPr>
                <a:spLocks noChangeArrowheads="1"/>
              </p:cNvSpPr>
              <p:nvPr/>
            </p:nvSpPr>
            <p:spPr bwMode="auto">
              <a:xfrm>
                <a:off x="3816" y="2409"/>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8" name="Rectangle 148"/>
              <p:cNvSpPr>
                <a:spLocks noChangeArrowheads="1"/>
              </p:cNvSpPr>
              <p:nvPr/>
            </p:nvSpPr>
            <p:spPr bwMode="auto">
              <a:xfrm>
                <a:off x="3816" y="2466"/>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09" name="Rectangle 149"/>
              <p:cNvSpPr>
                <a:spLocks noChangeArrowheads="1"/>
              </p:cNvSpPr>
              <p:nvPr/>
            </p:nvSpPr>
            <p:spPr bwMode="auto">
              <a:xfrm>
                <a:off x="3816" y="1729"/>
                <a:ext cx="74" cy="56"/>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0" name="Rectangle 150"/>
              <p:cNvSpPr>
                <a:spLocks noChangeArrowheads="1"/>
              </p:cNvSpPr>
              <p:nvPr/>
            </p:nvSpPr>
            <p:spPr bwMode="auto">
              <a:xfrm>
                <a:off x="3816" y="1785"/>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1" name="Rectangle 151"/>
              <p:cNvSpPr>
                <a:spLocks noChangeArrowheads="1"/>
              </p:cNvSpPr>
              <p:nvPr/>
            </p:nvSpPr>
            <p:spPr bwMode="auto">
              <a:xfrm>
                <a:off x="4039" y="2409"/>
                <a:ext cx="74" cy="57"/>
              </a:xfrm>
              <a:prstGeom prst="rect">
                <a:avLst/>
              </a:prstGeom>
              <a:solidFill>
                <a:srgbClr val="00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2" name="Rectangle 152"/>
              <p:cNvSpPr>
                <a:spLocks noChangeArrowheads="1"/>
              </p:cNvSpPr>
              <p:nvPr/>
            </p:nvSpPr>
            <p:spPr bwMode="auto">
              <a:xfrm>
                <a:off x="4039" y="2466"/>
                <a:ext cx="74" cy="57"/>
              </a:xfrm>
              <a:prstGeom prst="rect">
                <a:avLst/>
              </a:prstGeom>
              <a:solidFill>
                <a:srgbClr val="00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3" name="Rectangle 153"/>
              <p:cNvSpPr>
                <a:spLocks noChangeArrowheads="1"/>
              </p:cNvSpPr>
              <p:nvPr/>
            </p:nvSpPr>
            <p:spPr bwMode="auto">
              <a:xfrm>
                <a:off x="4039" y="2523"/>
                <a:ext cx="74" cy="56"/>
              </a:xfrm>
              <a:prstGeom prst="rect">
                <a:avLst/>
              </a:prstGeom>
              <a:solidFill>
                <a:srgbClr val="00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4" name="Rectangle 154"/>
              <p:cNvSpPr>
                <a:spLocks noChangeArrowheads="1"/>
              </p:cNvSpPr>
              <p:nvPr/>
            </p:nvSpPr>
            <p:spPr bwMode="auto">
              <a:xfrm>
                <a:off x="4039" y="2636"/>
                <a:ext cx="74" cy="57"/>
              </a:xfrm>
              <a:prstGeom prst="rect">
                <a:avLst/>
              </a:prstGeom>
              <a:solidFill>
                <a:srgbClr val="00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5" name="Rectangle 155"/>
              <p:cNvSpPr>
                <a:spLocks noChangeArrowheads="1"/>
              </p:cNvSpPr>
              <p:nvPr/>
            </p:nvSpPr>
            <p:spPr bwMode="auto">
              <a:xfrm>
                <a:off x="4039" y="2693"/>
                <a:ext cx="74" cy="57"/>
              </a:xfrm>
              <a:prstGeom prst="rect">
                <a:avLst/>
              </a:prstGeom>
              <a:solidFill>
                <a:srgbClr val="00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6" name="Rectangle 156"/>
              <p:cNvSpPr>
                <a:spLocks noChangeArrowheads="1"/>
              </p:cNvSpPr>
              <p:nvPr/>
            </p:nvSpPr>
            <p:spPr bwMode="auto">
              <a:xfrm>
                <a:off x="4039" y="2579"/>
                <a:ext cx="74" cy="57"/>
              </a:xfrm>
              <a:prstGeom prst="rect">
                <a:avLst/>
              </a:prstGeom>
              <a:solidFill>
                <a:srgbClr val="00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7" name="Rectangle 157"/>
              <p:cNvSpPr>
                <a:spLocks noChangeArrowheads="1"/>
              </p:cNvSpPr>
              <p:nvPr/>
            </p:nvSpPr>
            <p:spPr bwMode="auto">
              <a:xfrm>
                <a:off x="4113" y="2409"/>
                <a:ext cx="74" cy="57"/>
              </a:xfrm>
              <a:prstGeom prst="rect">
                <a:avLst/>
              </a:prstGeom>
              <a:solidFill>
                <a:srgbClr val="00CC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8" name="Rectangle 158"/>
              <p:cNvSpPr>
                <a:spLocks noChangeArrowheads="1"/>
              </p:cNvSpPr>
              <p:nvPr/>
            </p:nvSpPr>
            <p:spPr bwMode="auto">
              <a:xfrm>
                <a:off x="4113" y="2466"/>
                <a:ext cx="74" cy="57"/>
              </a:xfrm>
              <a:prstGeom prst="rect">
                <a:avLst/>
              </a:prstGeom>
              <a:solidFill>
                <a:srgbClr val="00CC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19" name="Rectangle 159"/>
              <p:cNvSpPr>
                <a:spLocks noChangeArrowheads="1"/>
              </p:cNvSpPr>
              <p:nvPr/>
            </p:nvSpPr>
            <p:spPr bwMode="auto">
              <a:xfrm>
                <a:off x="4113" y="2523"/>
                <a:ext cx="74" cy="56"/>
              </a:xfrm>
              <a:prstGeom prst="rect">
                <a:avLst/>
              </a:prstGeom>
              <a:solidFill>
                <a:srgbClr val="00CC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0" name="Rectangle 160"/>
              <p:cNvSpPr>
                <a:spLocks noChangeArrowheads="1"/>
              </p:cNvSpPr>
              <p:nvPr/>
            </p:nvSpPr>
            <p:spPr bwMode="auto">
              <a:xfrm>
                <a:off x="4113" y="2636"/>
                <a:ext cx="74" cy="57"/>
              </a:xfrm>
              <a:prstGeom prst="rect">
                <a:avLst/>
              </a:prstGeom>
              <a:solidFill>
                <a:srgbClr val="00CC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1" name="Rectangle 161"/>
              <p:cNvSpPr>
                <a:spLocks noChangeArrowheads="1"/>
              </p:cNvSpPr>
              <p:nvPr/>
            </p:nvSpPr>
            <p:spPr bwMode="auto">
              <a:xfrm>
                <a:off x="4113" y="2693"/>
                <a:ext cx="74" cy="57"/>
              </a:xfrm>
              <a:prstGeom prst="rect">
                <a:avLst/>
              </a:prstGeom>
              <a:solidFill>
                <a:srgbClr val="00CC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2" name="Rectangle 162"/>
              <p:cNvSpPr>
                <a:spLocks noChangeArrowheads="1"/>
              </p:cNvSpPr>
              <p:nvPr/>
            </p:nvSpPr>
            <p:spPr bwMode="auto">
              <a:xfrm>
                <a:off x="4113" y="2579"/>
                <a:ext cx="74" cy="57"/>
              </a:xfrm>
              <a:prstGeom prst="rect">
                <a:avLst/>
              </a:prstGeom>
              <a:solidFill>
                <a:srgbClr val="00CC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3" name="Rectangle 163"/>
              <p:cNvSpPr>
                <a:spLocks noChangeArrowheads="1"/>
              </p:cNvSpPr>
              <p:nvPr/>
            </p:nvSpPr>
            <p:spPr bwMode="auto">
              <a:xfrm>
                <a:off x="4113" y="2296"/>
                <a:ext cx="74" cy="57"/>
              </a:xfrm>
              <a:prstGeom prst="rect">
                <a:avLst/>
              </a:prstGeom>
              <a:solidFill>
                <a:srgbClr val="00CC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4" name="Rectangle 164"/>
              <p:cNvSpPr>
                <a:spLocks noChangeArrowheads="1"/>
              </p:cNvSpPr>
              <p:nvPr/>
            </p:nvSpPr>
            <p:spPr bwMode="auto">
              <a:xfrm>
                <a:off x="4113" y="2353"/>
                <a:ext cx="74" cy="56"/>
              </a:xfrm>
              <a:prstGeom prst="rect">
                <a:avLst/>
              </a:prstGeom>
              <a:solidFill>
                <a:srgbClr val="00CC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5" name="Rectangle 165"/>
              <p:cNvSpPr>
                <a:spLocks noChangeArrowheads="1"/>
              </p:cNvSpPr>
              <p:nvPr/>
            </p:nvSpPr>
            <p:spPr bwMode="auto">
              <a:xfrm>
                <a:off x="4187" y="2182"/>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6" name="Rectangle 166"/>
              <p:cNvSpPr>
                <a:spLocks noChangeArrowheads="1"/>
              </p:cNvSpPr>
              <p:nvPr/>
            </p:nvSpPr>
            <p:spPr bwMode="auto">
              <a:xfrm>
                <a:off x="4187" y="2296"/>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7" name="Rectangle 167"/>
              <p:cNvSpPr>
                <a:spLocks noChangeArrowheads="1"/>
              </p:cNvSpPr>
              <p:nvPr/>
            </p:nvSpPr>
            <p:spPr bwMode="auto">
              <a:xfrm>
                <a:off x="4187" y="2353"/>
                <a:ext cx="75" cy="56"/>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8" name="Rectangle 168"/>
              <p:cNvSpPr>
                <a:spLocks noChangeArrowheads="1"/>
              </p:cNvSpPr>
              <p:nvPr/>
            </p:nvSpPr>
            <p:spPr bwMode="auto">
              <a:xfrm>
                <a:off x="4187" y="2239"/>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29" name="Rectangle 169"/>
              <p:cNvSpPr>
                <a:spLocks noChangeArrowheads="1"/>
              </p:cNvSpPr>
              <p:nvPr/>
            </p:nvSpPr>
            <p:spPr bwMode="auto">
              <a:xfrm flipV="1">
                <a:off x="4336" y="2409"/>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0" name="Rectangle 170"/>
              <p:cNvSpPr>
                <a:spLocks noChangeArrowheads="1"/>
              </p:cNvSpPr>
              <p:nvPr/>
            </p:nvSpPr>
            <p:spPr bwMode="auto">
              <a:xfrm flipV="1">
                <a:off x="4336" y="2466"/>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1" name="Rectangle 171"/>
              <p:cNvSpPr>
                <a:spLocks noChangeArrowheads="1"/>
              </p:cNvSpPr>
              <p:nvPr/>
            </p:nvSpPr>
            <p:spPr bwMode="auto">
              <a:xfrm>
                <a:off x="4336" y="2523"/>
                <a:ext cx="74" cy="56"/>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2" name="Rectangle 172"/>
              <p:cNvSpPr>
                <a:spLocks noChangeArrowheads="1"/>
              </p:cNvSpPr>
              <p:nvPr/>
            </p:nvSpPr>
            <p:spPr bwMode="auto">
              <a:xfrm flipV="1">
                <a:off x="4336" y="2239"/>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3" name="Rectangle 173"/>
              <p:cNvSpPr>
                <a:spLocks noChangeArrowheads="1"/>
              </p:cNvSpPr>
              <p:nvPr/>
            </p:nvSpPr>
            <p:spPr bwMode="auto">
              <a:xfrm flipV="1">
                <a:off x="4336" y="2296"/>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4" name="Rectangle 174"/>
              <p:cNvSpPr>
                <a:spLocks noChangeArrowheads="1"/>
              </p:cNvSpPr>
              <p:nvPr/>
            </p:nvSpPr>
            <p:spPr bwMode="auto">
              <a:xfrm>
                <a:off x="4336" y="2353"/>
                <a:ext cx="74" cy="56"/>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5" name="Rectangle 175"/>
              <p:cNvSpPr>
                <a:spLocks noChangeArrowheads="1"/>
              </p:cNvSpPr>
              <p:nvPr/>
            </p:nvSpPr>
            <p:spPr bwMode="auto">
              <a:xfrm flipV="1">
                <a:off x="4336" y="2069"/>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6" name="Rectangle 176"/>
              <p:cNvSpPr>
                <a:spLocks noChangeArrowheads="1"/>
              </p:cNvSpPr>
              <p:nvPr/>
            </p:nvSpPr>
            <p:spPr bwMode="auto">
              <a:xfrm flipV="1">
                <a:off x="4336" y="2126"/>
                <a:ext cx="74" cy="56"/>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7" name="Rectangle 177"/>
              <p:cNvSpPr>
                <a:spLocks noChangeArrowheads="1"/>
              </p:cNvSpPr>
              <p:nvPr/>
            </p:nvSpPr>
            <p:spPr bwMode="auto">
              <a:xfrm>
                <a:off x="4336" y="2182"/>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8" name="Rectangle 178"/>
              <p:cNvSpPr>
                <a:spLocks noChangeArrowheads="1"/>
              </p:cNvSpPr>
              <p:nvPr/>
            </p:nvSpPr>
            <p:spPr bwMode="auto">
              <a:xfrm flipV="1">
                <a:off x="4336" y="1899"/>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39" name="Rectangle 179"/>
              <p:cNvSpPr>
                <a:spLocks noChangeArrowheads="1"/>
              </p:cNvSpPr>
              <p:nvPr/>
            </p:nvSpPr>
            <p:spPr bwMode="auto">
              <a:xfrm flipV="1">
                <a:off x="4336" y="1956"/>
                <a:ext cx="74" cy="56"/>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0" name="Rectangle 180"/>
              <p:cNvSpPr>
                <a:spLocks noChangeArrowheads="1"/>
              </p:cNvSpPr>
              <p:nvPr/>
            </p:nvSpPr>
            <p:spPr bwMode="auto">
              <a:xfrm>
                <a:off x="4336" y="2012"/>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1" name="Rectangle 181"/>
              <p:cNvSpPr>
                <a:spLocks noChangeArrowheads="1"/>
              </p:cNvSpPr>
              <p:nvPr/>
            </p:nvSpPr>
            <p:spPr bwMode="auto">
              <a:xfrm flipV="1">
                <a:off x="4336" y="1785"/>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2" name="Rectangle 182"/>
              <p:cNvSpPr>
                <a:spLocks noChangeArrowheads="1"/>
              </p:cNvSpPr>
              <p:nvPr/>
            </p:nvSpPr>
            <p:spPr bwMode="auto">
              <a:xfrm>
                <a:off x="4336" y="1842"/>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3" name="Rectangle 183"/>
              <p:cNvSpPr>
                <a:spLocks noChangeArrowheads="1"/>
              </p:cNvSpPr>
              <p:nvPr/>
            </p:nvSpPr>
            <p:spPr bwMode="auto">
              <a:xfrm flipV="1">
                <a:off x="4410" y="2409"/>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4" name="Rectangle 184"/>
              <p:cNvSpPr>
                <a:spLocks noChangeArrowheads="1"/>
              </p:cNvSpPr>
              <p:nvPr/>
            </p:nvSpPr>
            <p:spPr bwMode="auto">
              <a:xfrm>
                <a:off x="4410" y="2466"/>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5" name="Rectangle 185"/>
              <p:cNvSpPr>
                <a:spLocks noChangeArrowheads="1"/>
              </p:cNvSpPr>
              <p:nvPr/>
            </p:nvSpPr>
            <p:spPr bwMode="auto">
              <a:xfrm flipV="1">
                <a:off x="4410" y="2523"/>
                <a:ext cx="75" cy="56"/>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6" name="Rectangle 186"/>
              <p:cNvSpPr>
                <a:spLocks noChangeArrowheads="1"/>
              </p:cNvSpPr>
              <p:nvPr/>
            </p:nvSpPr>
            <p:spPr bwMode="auto">
              <a:xfrm>
                <a:off x="4410" y="2579"/>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7" name="Rectangle 187"/>
              <p:cNvSpPr>
                <a:spLocks noChangeArrowheads="1"/>
              </p:cNvSpPr>
              <p:nvPr/>
            </p:nvSpPr>
            <p:spPr bwMode="auto">
              <a:xfrm flipV="1">
                <a:off x="4410" y="2296"/>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8" name="Rectangle 188"/>
              <p:cNvSpPr>
                <a:spLocks noChangeArrowheads="1"/>
              </p:cNvSpPr>
              <p:nvPr/>
            </p:nvSpPr>
            <p:spPr bwMode="auto">
              <a:xfrm>
                <a:off x="4410" y="2353"/>
                <a:ext cx="75" cy="56"/>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49" name="Rectangle 189"/>
              <p:cNvSpPr>
                <a:spLocks noChangeArrowheads="1"/>
              </p:cNvSpPr>
              <p:nvPr/>
            </p:nvSpPr>
            <p:spPr bwMode="auto">
              <a:xfrm flipV="1">
                <a:off x="4410" y="2069"/>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0" name="Rectangle 190"/>
              <p:cNvSpPr>
                <a:spLocks noChangeArrowheads="1"/>
              </p:cNvSpPr>
              <p:nvPr/>
            </p:nvSpPr>
            <p:spPr bwMode="auto">
              <a:xfrm>
                <a:off x="4410" y="2126"/>
                <a:ext cx="75" cy="56"/>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1" name="Rectangle 191"/>
              <p:cNvSpPr>
                <a:spLocks noChangeArrowheads="1"/>
              </p:cNvSpPr>
              <p:nvPr/>
            </p:nvSpPr>
            <p:spPr bwMode="auto">
              <a:xfrm flipV="1">
                <a:off x="4410" y="2182"/>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2" name="Rectangle 192"/>
              <p:cNvSpPr>
                <a:spLocks noChangeArrowheads="1"/>
              </p:cNvSpPr>
              <p:nvPr/>
            </p:nvSpPr>
            <p:spPr bwMode="auto">
              <a:xfrm>
                <a:off x="4410" y="2239"/>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3" name="Rectangle 193"/>
              <p:cNvSpPr>
                <a:spLocks noChangeArrowheads="1"/>
              </p:cNvSpPr>
              <p:nvPr/>
            </p:nvSpPr>
            <p:spPr bwMode="auto">
              <a:xfrm flipV="1">
                <a:off x="4410" y="1956"/>
                <a:ext cx="75" cy="56"/>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4" name="Rectangle 194"/>
              <p:cNvSpPr>
                <a:spLocks noChangeArrowheads="1"/>
              </p:cNvSpPr>
              <p:nvPr/>
            </p:nvSpPr>
            <p:spPr bwMode="auto">
              <a:xfrm>
                <a:off x="4410" y="2012"/>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5" name="Rectangle 195"/>
              <p:cNvSpPr>
                <a:spLocks noChangeArrowheads="1"/>
              </p:cNvSpPr>
              <p:nvPr/>
            </p:nvSpPr>
            <p:spPr bwMode="auto">
              <a:xfrm>
                <a:off x="4410" y="1899"/>
                <a:ext cx="75"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6" name="Rectangle 196"/>
              <p:cNvSpPr>
                <a:spLocks noChangeArrowheads="1"/>
              </p:cNvSpPr>
              <p:nvPr/>
            </p:nvSpPr>
            <p:spPr bwMode="auto">
              <a:xfrm flipV="1">
                <a:off x="4485" y="2636"/>
                <a:ext cx="74" cy="57"/>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7" name="Rectangle 197"/>
              <p:cNvSpPr>
                <a:spLocks noChangeArrowheads="1"/>
              </p:cNvSpPr>
              <p:nvPr/>
            </p:nvSpPr>
            <p:spPr bwMode="auto">
              <a:xfrm>
                <a:off x="4485" y="2693"/>
                <a:ext cx="74" cy="57"/>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8" name="Rectangle 198"/>
              <p:cNvSpPr>
                <a:spLocks noChangeArrowheads="1"/>
              </p:cNvSpPr>
              <p:nvPr/>
            </p:nvSpPr>
            <p:spPr bwMode="auto">
              <a:xfrm flipV="1">
                <a:off x="4485" y="2409"/>
                <a:ext cx="74" cy="57"/>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59" name="Rectangle 199"/>
              <p:cNvSpPr>
                <a:spLocks noChangeArrowheads="1"/>
              </p:cNvSpPr>
              <p:nvPr/>
            </p:nvSpPr>
            <p:spPr bwMode="auto">
              <a:xfrm>
                <a:off x="4485" y="2466"/>
                <a:ext cx="74" cy="57"/>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0" name="Rectangle 200"/>
              <p:cNvSpPr>
                <a:spLocks noChangeArrowheads="1"/>
              </p:cNvSpPr>
              <p:nvPr/>
            </p:nvSpPr>
            <p:spPr bwMode="auto">
              <a:xfrm flipV="1">
                <a:off x="4485" y="2523"/>
                <a:ext cx="74" cy="56"/>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1" name="Rectangle 201"/>
              <p:cNvSpPr>
                <a:spLocks noChangeArrowheads="1"/>
              </p:cNvSpPr>
              <p:nvPr/>
            </p:nvSpPr>
            <p:spPr bwMode="auto">
              <a:xfrm>
                <a:off x="4485" y="2579"/>
                <a:ext cx="74" cy="57"/>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2" name="Rectangle 202"/>
              <p:cNvSpPr>
                <a:spLocks noChangeArrowheads="1"/>
              </p:cNvSpPr>
              <p:nvPr/>
            </p:nvSpPr>
            <p:spPr bwMode="auto">
              <a:xfrm flipV="1">
                <a:off x="4485" y="2296"/>
                <a:ext cx="74" cy="57"/>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3" name="Rectangle 203"/>
              <p:cNvSpPr>
                <a:spLocks noChangeArrowheads="1"/>
              </p:cNvSpPr>
              <p:nvPr/>
            </p:nvSpPr>
            <p:spPr bwMode="auto">
              <a:xfrm>
                <a:off x="4485" y="2353"/>
                <a:ext cx="74" cy="56"/>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4" name="Rectangle 204"/>
              <p:cNvSpPr>
                <a:spLocks noChangeArrowheads="1"/>
              </p:cNvSpPr>
              <p:nvPr/>
            </p:nvSpPr>
            <p:spPr bwMode="auto">
              <a:xfrm>
                <a:off x="4485" y="2126"/>
                <a:ext cx="74" cy="56"/>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5" name="Rectangle 205"/>
              <p:cNvSpPr>
                <a:spLocks noChangeArrowheads="1"/>
              </p:cNvSpPr>
              <p:nvPr/>
            </p:nvSpPr>
            <p:spPr bwMode="auto">
              <a:xfrm flipV="1">
                <a:off x="4485" y="2182"/>
                <a:ext cx="74" cy="57"/>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6" name="Rectangle 206"/>
              <p:cNvSpPr>
                <a:spLocks noChangeArrowheads="1"/>
              </p:cNvSpPr>
              <p:nvPr/>
            </p:nvSpPr>
            <p:spPr bwMode="auto">
              <a:xfrm>
                <a:off x="4485" y="2239"/>
                <a:ext cx="74" cy="57"/>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7" name="Rectangle 207"/>
              <p:cNvSpPr>
                <a:spLocks noChangeArrowheads="1"/>
              </p:cNvSpPr>
              <p:nvPr/>
            </p:nvSpPr>
            <p:spPr bwMode="auto">
              <a:xfrm flipV="1">
                <a:off x="4559" y="2636"/>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8" name="Rectangle 208"/>
              <p:cNvSpPr>
                <a:spLocks noChangeArrowheads="1"/>
              </p:cNvSpPr>
              <p:nvPr/>
            </p:nvSpPr>
            <p:spPr bwMode="auto">
              <a:xfrm>
                <a:off x="4559" y="2693"/>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69" name="Rectangle 209"/>
              <p:cNvSpPr>
                <a:spLocks noChangeArrowheads="1"/>
              </p:cNvSpPr>
              <p:nvPr/>
            </p:nvSpPr>
            <p:spPr bwMode="auto">
              <a:xfrm flipV="1">
                <a:off x="4559" y="2409"/>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0" name="Rectangle 210"/>
              <p:cNvSpPr>
                <a:spLocks noChangeArrowheads="1"/>
              </p:cNvSpPr>
              <p:nvPr/>
            </p:nvSpPr>
            <p:spPr bwMode="auto">
              <a:xfrm>
                <a:off x="4559" y="2466"/>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1" name="Rectangle 211"/>
              <p:cNvSpPr>
                <a:spLocks noChangeArrowheads="1"/>
              </p:cNvSpPr>
              <p:nvPr/>
            </p:nvSpPr>
            <p:spPr bwMode="auto">
              <a:xfrm flipV="1">
                <a:off x="4559" y="2523"/>
                <a:ext cx="74"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2" name="Rectangle 212"/>
              <p:cNvSpPr>
                <a:spLocks noChangeArrowheads="1"/>
              </p:cNvSpPr>
              <p:nvPr/>
            </p:nvSpPr>
            <p:spPr bwMode="auto">
              <a:xfrm>
                <a:off x="4559" y="2579"/>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3" name="Rectangle 213"/>
              <p:cNvSpPr>
                <a:spLocks noChangeArrowheads="1"/>
              </p:cNvSpPr>
              <p:nvPr/>
            </p:nvSpPr>
            <p:spPr bwMode="auto">
              <a:xfrm flipV="1">
                <a:off x="4559" y="2296"/>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4" name="Rectangle 214"/>
              <p:cNvSpPr>
                <a:spLocks noChangeArrowheads="1"/>
              </p:cNvSpPr>
              <p:nvPr/>
            </p:nvSpPr>
            <p:spPr bwMode="auto">
              <a:xfrm>
                <a:off x="4559" y="2353"/>
                <a:ext cx="74"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5" name="Rectangle 215"/>
              <p:cNvSpPr>
                <a:spLocks noChangeArrowheads="1"/>
              </p:cNvSpPr>
              <p:nvPr/>
            </p:nvSpPr>
            <p:spPr bwMode="auto">
              <a:xfrm>
                <a:off x="4559" y="2126"/>
                <a:ext cx="74"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6" name="Rectangle 216"/>
              <p:cNvSpPr>
                <a:spLocks noChangeArrowheads="1"/>
              </p:cNvSpPr>
              <p:nvPr/>
            </p:nvSpPr>
            <p:spPr bwMode="auto">
              <a:xfrm flipV="1">
                <a:off x="4559" y="2182"/>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7" name="Rectangle 217"/>
              <p:cNvSpPr>
                <a:spLocks noChangeArrowheads="1"/>
              </p:cNvSpPr>
              <p:nvPr/>
            </p:nvSpPr>
            <p:spPr bwMode="auto">
              <a:xfrm>
                <a:off x="4559" y="2239"/>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8" name="Rectangle 218"/>
              <p:cNvSpPr>
                <a:spLocks noChangeArrowheads="1"/>
              </p:cNvSpPr>
              <p:nvPr/>
            </p:nvSpPr>
            <p:spPr bwMode="auto">
              <a:xfrm flipV="1">
                <a:off x="4559" y="2012"/>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79" name="Rectangle 219"/>
              <p:cNvSpPr>
                <a:spLocks noChangeArrowheads="1"/>
              </p:cNvSpPr>
              <p:nvPr/>
            </p:nvSpPr>
            <p:spPr bwMode="auto">
              <a:xfrm>
                <a:off x="4559" y="2069"/>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0" name="Rectangle 220"/>
              <p:cNvSpPr>
                <a:spLocks noChangeArrowheads="1"/>
              </p:cNvSpPr>
              <p:nvPr/>
            </p:nvSpPr>
            <p:spPr bwMode="auto">
              <a:xfrm flipV="1">
                <a:off x="4559" y="1785"/>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1" name="Rectangle 221"/>
              <p:cNvSpPr>
                <a:spLocks noChangeArrowheads="1"/>
              </p:cNvSpPr>
              <p:nvPr/>
            </p:nvSpPr>
            <p:spPr bwMode="auto">
              <a:xfrm>
                <a:off x="4559" y="1842"/>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2" name="Rectangle 222"/>
              <p:cNvSpPr>
                <a:spLocks noChangeArrowheads="1"/>
              </p:cNvSpPr>
              <p:nvPr/>
            </p:nvSpPr>
            <p:spPr bwMode="auto">
              <a:xfrm flipV="1">
                <a:off x="4559" y="1899"/>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3" name="Rectangle 223"/>
              <p:cNvSpPr>
                <a:spLocks noChangeArrowheads="1"/>
              </p:cNvSpPr>
              <p:nvPr/>
            </p:nvSpPr>
            <p:spPr bwMode="auto">
              <a:xfrm>
                <a:off x="4559" y="1956"/>
                <a:ext cx="74"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4" name="Rectangle 224"/>
              <p:cNvSpPr>
                <a:spLocks noChangeArrowheads="1"/>
              </p:cNvSpPr>
              <p:nvPr/>
            </p:nvSpPr>
            <p:spPr bwMode="auto">
              <a:xfrm flipV="1">
                <a:off x="4559" y="1672"/>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5" name="Rectangle 225"/>
              <p:cNvSpPr>
                <a:spLocks noChangeArrowheads="1"/>
              </p:cNvSpPr>
              <p:nvPr/>
            </p:nvSpPr>
            <p:spPr bwMode="auto">
              <a:xfrm>
                <a:off x="4559" y="1729"/>
                <a:ext cx="74"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6" name="Rectangle 226"/>
              <p:cNvSpPr>
                <a:spLocks noChangeArrowheads="1"/>
              </p:cNvSpPr>
              <p:nvPr/>
            </p:nvSpPr>
            <p:spPr bwMode="auto">
              <a:xfrm>
                <a:off x="4559" y="1501"/>
                <a:ext cx="74" cy="58"/>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7" name="Rectangle 227"/>
              <p:cNvSpPr>
                <a:spLocks noChangeArrowheads="1"/>
              </p:cNvSpPr>
              <p:nvPr/>
            </p:nvSpPr>
            <p:spPr bwMode="auto">
              <a:xfrm flipV="1">
                <a:off x="4559" y="1559"/>
                <a:ext cx="74"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8" name="Rectangle 228"/>
              <p:cNvSpPr>
                <a:spLocks noChangeArrowheads="1"/>
              </p:cNvSpPr>
              <p:nvPr/>
            </p:nvSpPr>
            <p:spPr bwMode="auto">
              <a:xfrm>
                <a:off x="4559" y="1615"/>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89" name="Rectangle 229"/>
              <p:cNvSpPr>
                <a:spLocks noChangeArrowheads="1"/>
              </p:cNvSpPr>
              <p:nvPr/>
            </p:nvSpPr>
            <p:spPr bwMode="auto">
              <a:xfrm flipV="1">
                <a:off x="4559" y="1388"/>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0" name="Rectangle 230"/>
              <p:cNvSpPr>
                <a:spLocks noChangeArrowheads="1"/>
              </p:cNvSpPr>
              <p:nvPr/>
            </p:nvSpPr>
            <p:spPr bwMode="auto">
              <a:xfrm>
                <a:off x="4559" y="1445"/>
                <a:ext cx="74"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1" name="Rectangle 231"/>
              <p:cNvSpPr>
                <a:spLocks noChangeArrowheads="1"/>
              </p:cNvSpPr>
              <p:nvPr/>
            </p:nvSpPr>
            <p:spPr bwMode="auto">
              <a:xfrm>
                <a:off x="4559" y="1218"/>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2" name="Rectangle 232"/>
              <p:cNvSpPr>
                <a:spLocks noChangeArrowheads="1"/>
              </p:cNvSpPr>
              <p:nvPr/>
            </p:nvSpPr>
            <p:spPr bwMode="auto">
              <a:xfrm flipV="1">
                <a:off x="4559" y="1275"/>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3" name="Rectangle 233"/>
              <p:cNvSpPr>
                <a:spLocks noChangeArrowheads="1"/>
              </p:cNvSpPr>
              <p:nvPr/>
            </p:nvSpPr>
            <p:spPr bwMode="auto">
              <a:xfrm>
                <a:off x="4559" y="1332"/>
                <a:ext cx="74"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4" name="Rectangle 236"/>
              <p:cNvSpPr>
                <a:spLocks noChangeArrowheads="1"/>
              </p:cNvSpPr>
              <p:nvPr/>
            </p:nvSpPr>
            <p:spPr bwMode="auto">
              <a:xfrm>
                <a:off x="1477" y="1642"/>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5" name="Rectangle 237"/>
              <p:cNvSpPr>
                <a:spLocks noChangeArrowheads="1"/>
              </p:cNvSpPr>
              <p:nvPr/>
            </p:nvSpPr>
            <p:spPr bwMode="auto">
              <a:xfrm>
                <a:off x="1477" y="1698"/>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6" name="Rectangle 238"/>
              <p:cNvSpPr>
                <a:spLocks noChangeArrowheads="1"/>
              </p:cNvSpPr>
              <p:nvPr/>
            </p:nvSpPr>
            <p:spPr bwMode="auto">
              <a:xfrm>
                <a:off x="1477" y="1755"/>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7" name="Rectangle 239"/>
              <p:cNvSpPr>
                <a:spLocks noChangeArrowheads="1"/>
              </p:cNvSpPr>
              <p:nvPr/>
            </p:nvSpPr>
            <p:spPr bwMode="auto">
              <a:xfrm>
                <a:off x="1477" y="1812"/>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8" name="Rectangle 240"/>
              <p:cNvSpPr>
                <a:spLocks noChangeArrowheads="1"/>
              </p:cNvSpPr>
              <p:nvPr/>
            </p:nvSpPr>
            <p:spPr bwMode="auto">
              <a:xfrm>
                <a:off x="1477" y="1868"/>
                <a:ext cx="75" cy="58"/>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699" name="Rectangle 241"/>
              <p:cNvSpPr>
                <a:spLocks noChangeArrowheads="1"/>
              </p:cNvSpPr>
              <p:nvPr/>
            </p:nvSpPr>
            <p:spPr bwMode="auto">
              <a:xfrm>
                <a:off x="1477" y="1926"/>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0" name="Rectangle 242"/>
              <p:cNvSpPr>
                <a:spLocks noChangeArrowheads="1"/>
              </p:cNvSpPr>
              <p:nvPr/>
            </p:nvSpPr>
            <p:spPr bwMode="auto">
              <a:xfrm>
                <a:off x="1552" y="1812"/>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1" name="Rectangle 243"/>
              <p:cNvSpPr>
                <a:spLocks noChangeArrowheads="1"/>
              </p:cNvSpPr>
              <p:nvPr/>
            </p:nvSpPr>
            <p:spPr bwMode="auto">
              <a:xfrm>
                <a:off x="1552" y="1868"/>
                <a:ext cx="74" cy="58"/>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2" name="Rectangle 244"/>
              <p:cNvSpPr>
                <a:spLocks noChangeArrowheads="1"/>
              </p:cNvSpPr>
              <p:nvPr/>
            </p:nvSpPr>
            <p:spPr bwMode="auto">
              <a:xfrm>
                <a:off x="1552" y="1926"/>
                <a:ext cx="74"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3" name="Rectangle 245"/>
              <p:cNvSpPr>
                <a:spLocks noChangeArrowheads="1"/>
              </p:cNvSpPr>
              <p:nvPr/>
            </p:nvSpPr>
            <p:spPr bwMode="auto">
              <a:xfrm>
                <a:off x="2072" y="1755"/>
                <a:ext cx="74"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4" name="Rectangle 246"/>
              <p:cNvSpPr>
                <a:spLocks noChangeArrowheads="1"/>
              </p:cNvSpPr>
              <p:nvPr/>
            </p:nvSpPr>
            <p:spPr bwMode="auto">
              <a:xfrm>
                <a:off x="2072" y="1812"/>
                <a:ext cx="74"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5" name="Rectangle 247"/>
              <p:cNvSpPr>
                <a:spLocks noChangeArrowheads="1"/>
              </p:cNvSpPr>
              <p:nvPr/>
            </p:nvSpPr>
            <p:spPr bwMode="auto">
              <a:xfrm>
                <a:off x="2072" y="1868"/>
                <a:ext cx="74" cy="58"/>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6" name="Rectangle 248"/>
              <p:cNvSpPr>
                <a:spLocks noChangeArrowheads="1"/>
              </p:cNvSpPr>
              <p:nvPr/>
            </p:nvSpPr>
            <p:spPr bwMode="auto">
              <a:xfrm>
                <a:off x="2072" y="1926"/>
                <a:ext cx="74"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7" name="Rectangle 249"/>
              <p:cNvSpPr>
                <a:spLocks noChangeArrowheads="1"/>
              </p:cNvSpPr>
              <p:nvPr/>
            </p:nvSpPr>
            <p:spPr bwMode="auto">
              <a:xfrm>
                <a:off x="1626" y="1755"/>
                <a:ext cx="75"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8" name="Rectangle 250"/>
              <p:cNvSpPr>
                <a:spLocks noChangeArrowheads="1"/>
              </p:cNvSpPr>
              <p:nvPr/>
            </p:nvSpPr>
            <p:spPr bwMode="auto">
              <a:xfrm>
                <a:off x="1626" y="1812"/>
                <a:ext cx="75" cy="56"/>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09" name="Rectangle 251"/>
              <p:cNvSpPr>
                <a:spLocks noChangeArrowheads="1"/>
              </p:cNvSpPr>
              <p:nvPr/>
            </p:nvSpPr>
            <p:spPr bwMode="auto">
              <a:xfrm>
                <a:off x="1626" y="1868"/>
                <a:ext cx="75" cy="58"/>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0" name="Rectangle 252"/>
              <p:cNvSpPr>
                <a:spLocks noChangeArrowheads="1"/>
              </p:cNvSpPr>
              <p:nvPr/>
            </p:nvSpPr>
            <p:spPr bwMode="auto">
              <a:xfrm>
                <a:off x="1626" y="1926"/>
                <a:ext cx="75" cy="56"/>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1" name="Rectangle 253"/>
              <p:cNvSpPr>
                <a:spLocks noChangeArrowheads="1"/>
              </p:cNvSpPr>
              <p:nvPr/>
            </p:nvSpPr>
            <p:spPr bwMode="auto">
              <a:xfrm>
                <a:off x="1997" y="1698"/>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2" name="Rectangle 254"/>
              <p:cNvSpPr>
                <a:spLocks noChangeArrowheads="1"/>
              </p:cNvSpPr>
              <p:nvPr/>
            </p:nvSpPr>
            <p:spPr bwMode="auto">
              <a:xfrm>
                <a:off x="1701" y="1698"/>
                <a:ext cx="73"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3" name="Rectangle 255"/>
              <p:cNvSpPr>
                <a:spLocks noChangeArrowheads="1"/>
              </p:cNvSpPr>
              <p:nvPr/>
            </p:nvSpPr>
            <p:spPr bwMode="auto">
              <a:xfrm>
                <a:off x="1701" y="1755"/>
                <a:ext cx="73"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4" name="Rectangle 256"/>
              <p:cNvSpPr>
                <a:spLocks noChangeArrowheads="1"/>
              </p:cNvSpPr>
              <p:nvPr/>
            </p:nvSpPr>
            <p:spPr bwMode="auto">
              <a:xfrm>
                <a:off x="1701" y="1812"/>
                <a:ext cx="73" cy="56"/>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5" name="Rectangle 257"/>
              <p:cNvSpPr>
                <a:spLocks noChangeArrowheads="1"/>
              </p:cNvSpPr>
              <p:nvPr/>
            </p:nvSpPr>
            <p:spPr bwMode="auto">
              <a:xfrm>
                <a:off x="1701" y="1868"/>
                <a:ext cx="73" cy="58"/>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6" name="Rectangle 258"/>
              <p:cNvSpPr>
                <a:spLocks noChangeArrowheads="1"/>
              </p:cNvSpPr>
              <p:nvPr/>
            </p:nvSpPr>
            <p:spPr bwMode="auto">
              <a:xfrm>
                <a:off x="1701" y="1926"/>
                <a:ext cx="73" cy="56"/>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7" name="Rectangle 259"/>
              <p:cNvSpPr>
                <a:spLocks noChangeArrowheads="1"/>
              </p:cNvSpPr>
              <p:nvPr/>
            </p:nvSpPr>
            <p:spPr bwMode="auto">
              <a:xfrm>
                <a:off x="1997" y="1755"/>
                <a:ext cx="75"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8" name="Rectangle 260"/>
              <p:cNvSpPr>
                <a:spLocks noChangeArrowheads="1"/>
              </p:cNvSpPr>
              <p:nvPr/>
            </p:nvSpPr>
            <p:spPr bwMode="auto">
              <a:xfrm>
                <a:off x="1997" y="1868"/>
                <a:ext cx="75" cy="58"/>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19" name="Rectangle 261"/>
              <p:cNvSpPr>
                <a:spLocks noChangeArrowheads="1"/>
              </p:cNvSpPr>
              <p:nvPr/>
            </p:nvSpPr>
            <p:spPr bwMode="auto">
              <a:xfrm>
                <a:off x="1997" y="1926"/>
                <a:ext cx="75" cy="56"/>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20" name="Rectangle 262"/>
              <p:cNvSpPr>
                <a:spLocks noChangeArrowheads="1"/>
              </p:cNvSpPr>
              <p:nvPr/>
            </p:nvSpPr>
            <p:spPr bwMode="auto">
              <a:xfrm>
                <a:off x="1997" y="1812"/>
                <a:ext cx="75" cy="56"/>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21" name="Rectangle 263"/>
              <p:cNvSpPr>
                <a:spLocks noChangeArrowheads="1"/>
              </p:cNvSpPr>
              <p:nvPr/>
            </p:nvSpPr>
            <p:spPr bwMode="auto">
              <a:xfrm flipV="1">
                <a:off x="2221" y="1868"/>
                <a:ext cx="74" cy="58"/>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22" name="Rectangle 264"/>
              <p:cNvSpPr>
                <a:spLocks noChangeArrowheads="1"/>
              </p:cNvSpPr>
              <p:nvPr/>
            </p:nvSpPr>
            <p:spPr bwMode="auto">
              <a:xfrm>
                <a:off x="2221" y="1926"/>
                <a:ext cx="74" cy="56"/>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23" name="Line 265"/>
              <p:cNvSpPr>
                <a:spLocks noChangeShapeType="1"/>
              </p:cNvSpPr>
              <p:nvPr/>
            </p:nvSpPr>
            <p:spPr bwMode="auto">
              <a:xfrm>
                <a:off x="1329" y="1982"/>
                <a:ext cx="1152" cy="0"/>
              </a:xfrm>
              <a:prstGeom prst="line">
                <a:avLst/>
              </a:prstGeom>
              <a:noFill/>
              <a:ln w="25400">
                <a:solidFill>
                  <a:schemeClr val="tx1"/>
                </a:solidFill>
                <a:round/>
                <a:headEnd/>
                <a:tailEnd/>
              </a:ln>
            </p:spPr>
            <p:txBody>
              <a:bodyPr/>
              <a:lstStyle/>
              <a:p>
                <a:endParaRPr lang="zh-CN" altLang="en-US"/>
              </a:p>
            </p:txBody>
          </p:sp>
          <p:grpSp>
            <p:nvGrpSpPr>
              <p:cNvPr id="17724" name="Group 266"/>
              <p:cNvGrpSpPr>
                <a:grpSpLocks/>
              </p:cNvGrpSpPr>
              <p:nvPr/>
            </p:nvGrpSpPr>
            <p:grpSpPr bwMode="auto">
              <a:xfrm>
                <a:off x="1774" y="1819"/>
                <a:ext cx="75" cy="171"/>
                <a:chOff x="1235" y="1912"/>
                <a:chExt cx="96" cy="288"/>
              </a:xfrm>
            </p:grpSpPr>
            <p:sp>
              <p:nvSpPr>
                <p:cNvPr id="17787" name="Rectangle 267"/>
                <p:cNvSpPr>
                  <a:spLocks noChangeArrowheads="1"/>
                </p:cNvSpPr>
                <p:nvPr/>
              </p:nvSpPr>
              <p:spPr bwMode="auto">
                <a:xfrm>
                  <a:off x="1235" y="2104"/>
                  <a:ext cx="96" cy="96"/>
                </a:xfrm>
                <a:prstGeom prst="rect">
                  <a:avLst/>
                </a:prstGeom>
                <a:solidFill>
                  <a:srgbClr val="FF00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88" name="Rectangle 268"/>
                <p:cNvSpPr>
                  <a:spLocks noChangeArrowheads="1"/>
                </p:cNvSpPr>
                <p:nvPr/>
              </p:nvSpPr>
              <p:spPr bwMode="auto">
                <a:xfrm>
                  <a:off x="1235" y="2008"/>
                  <a:ext cx="96" cy="96"/>
                </a:xfrm>
                <a:prstGeom prst="rect">
                  <a:avLst/>
                </a:prstGeom>
                <a:solidFill>
                  <a:srgbClr val="FF00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89" name="Rectangle 269"/>
                <p:cNvSpPr>
                  <a:spLocks noChangeArrowheads="1"/>
                </p:cNvSpPr>
                <p:nvPr/>
              </p:nvSpPr>
              <p:spPr bwMode="auto">
                <a:xfrm>
                  <a:off x="1235" y="1912"/>
                  <a:ext cx="96" cy="96"/>
                </a:xfrm>
                <a:prstGeom prst="rect">
                  <a:avLst/>
                </a:prstGeom>
                <a:solidFill>
                  <a:srgbClr val="FF00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grpSp>
          <p:sp>
            <p:nvSpPr>
              <p:cNvPr id="17725" name="Rectangle 270"/>
              <p:cNvSpPr>
                <a:spLocks noChangeArrowheads="1"/>
              </p:cNvSpPr>
              <p:nvPr/>
            </p:nvSpPr>
            <p:spPr bwMode="auto">
              <a:xfrm flipV="1">
                <a:off x="2368" y="1812"/>
                <a:ext cx="75"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26" name="Rectangle 271"/>
              <p:cNvSpPr>
                <a:spLocks noChangeArrowheads="1"/>
              </p:cNvSpPr>
              <p:nvPr/>
            </p:nvSpPr>
            <p:spPr bwMode="auto">
              <a:xfrm flipV="1">
                <a:off x="2368" y="1868"/>
                <a:ext cx="75" cy="58"/>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27" name="Rectangle 272"/>
              <p:cNvSpPr>
                <a:spLocks noChangeArrowheads="1"/>
              </p:cNvSpPr>
              <p:nvPr/>
            </p:nvSpPr>
            <p:spPr bwMode="auto">
              <a:xfrm>
                <a:off x="2368" y="1926"/>
                <a:ext cx="75"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28" name="Rectangle 273"/>
              <p:cNvSpPr>
                <a:spLocks noChangeArrowheads="1"/>
              </p:cNvSpPr>
              <p:nvPr/>
            </p:nvSpPr>
            <p:spPr bwMode="auto">
              <a:xfrm flipV="1">
                <a:off x="2293" y="1926"/>
                <a:ext cx="73" cy="56"/>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29" name="Rectangle 274"/>
              <p:cNvSpPr>
                <a:spLocks noChangeArrowheads="1"/>
              </p:cNvSpPr>
              <p:nvPr/>
            </p:nvSpPr>
            <p:spPr bwMode="auto">
              <a:xfrm flipV="1">
                <a:off x="2293" y="1868"/>
                <a:ext cx="73" cy="58"/>
              </a:xfrm>
              <a:prstGeom prst="rect">
                <a:avLst/>
              </a:prstGeom>
              <a:solidFill>
                <a:schemeClr val="bg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0" name="Rectangle 276"/>
              <p:cNvSpPr>
                <a:spLocks noChangeArrowheads="1"/>
              </p:cNvSpPr>
              <p:nvPr/>
            </p:nvSpPr>
            <p:spPr bwMode="auto">
              <a:xfrm>
                <a:off x="1474" y="2399"/>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1" name="Rectangle 277"/>
              <p:cNvSpPr>
                <a:spLocks noChangeArrowheads="1"/>
              </p:cNvSpPr>
              <p:nvPr/>
            </p:nvSpPr>
            <p:spPr bwMode="auto">
              <a:xfrm>
                <a:off x="1474" y="2456"/>
                <a:ext cx="75" cy="56"/>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2" name="Rectangle 278"/>
              <p:cNvSpPr>
                <a:spLocks noChangeArrowheads="1"/>
              </p:cNvSpPr>
              <p:nvPr/>
            </p:nvSpPr>
            <p:spPr bwMode="auto">
              <a:xfrm>
                <a:off x="1474" y="2512"/>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3" name="Rectangle 279"/>
              <p:cNvSpPr>
                <a:spLocks noChangeArrowheads="1"/>
              </p:cNvSpPr>
              <p:nvPr/>
            </p:nvSpPr>
            <p:spPr bwMode="auto">
              <a:xfrm>
                <a:off x="1474" y="2569"/>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4" name="Rectangle 280"/>
              <p:cNvSpPr>
                <a:spLocks noChangeArrowheads="1"/>
              </p:cNvSpPr>
              <p:nvPr/>
            </p:nvSpPr>
            <p:spPr bwMode="auto">
              <a:xfrm>
                <a:off x="1474" y="2626"/>
                <a:ext cx="75" cy="57"/>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5" name="Rectangle 281"/>
              <p:cNvSpPr>
                <a:spLocks noChangeArrowheads="1"/>
              </p:cNvSpPr>
              <p:nvPr/>
            </p:nvSpPr>
            <p:spPr bwMode="auto">
              <a:xfrm>
                <a:off x="1549" y="2228"/>
                <a:ext cx="75"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6" name="Rectangle 282"/>
              <p:cNvSpPr>
                <a:spLocks noChangeArrowheads="1"/>
              </p:cNvSpPr>
              <p:nvPr/>
            </p:nvSpPr>
            <p:spPr bwMode="auto">
              <a:xfrm>
                <a:off x="1549" y="2285"/>
                <a:ext cx="75"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7" name="Rectangle 283"/>
              <p:cNvSpPr>
                <a:spLocks noChangeArrowheads="1"/>
              </p:cNvSpPr>
              <p:nvPr/>
            </p:nvSpPr>
            <p:spPr bwMode="auto">
              <a:xfrm>
                <a:off x="1549" y="2342"/>
                <a:ext cx="75"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8" name="Rectangle 284"/>
              <p:cNvSpPr>
                <a:spLocks noChangeArrowheads="1"/>
              </p:cNvSpPr>
              <p:nvPr/>
            </p:nvSpPr>
            <p:spPr bwMode="auto">
              <a:xfrm>
                <a:off x="1549" y="2399"/>
                <a:ext cx="75"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39" name="Rectangle 285"/>
              <p:cNvSpPr>
                <a:spLocks noChangeArrowheads="1"/>
              </p:cNvSpPr>
              <p:nvPr/>
            </p:nvSpPr>
            <p:spPr bwMode="auto">
              <a:xfrm>
                <a:off x="1549" y="2456"/>
                <a:ext cx="75" cy="56"/>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0" name="Rectangle 286"/>
              <p:cNvSpPr>
                <a:spLocks noChangeArrowheads="1"/>
              </p:cNvSpPr>
              <p:nvPr/>
            </p:nvSpPr>
            <p:spPr bwMode="auto">
              <a:xfrm>
                <a:off x="1549" y="2512"/>
                <a:ext cx="75"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1" name="Rectangle 287"/>
              <p:cNvSpPr>
                <a:spLocks noChangeArrowheads="1"/>
              </p:cNvSpPr>
              <p:nvPr/>
            </p:nvSpPr>
            <p:spPr bwMode="auto">
              <a:xfrm>
                <a:off x="1549" y="2569"/>
                <a:ext cx="75"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2" name="Rectangle 288"/>
              <p:cNvSpPr>
                <a:spLocks noChangeArrowheads="1"/>
              </p:cNvSpPr>
              <p:nvPr/>
            </p:nvSpPr>
            <p:spPr bwMode="auto">
              <a:xfrm>
                <a:off x="1549" y="2626"/>
                <a:ext cx="75" cy="57"/>
              </a:xfrm>
              <a:prstGeom prst="rect">
                <a:avLst/>
              </a:prstGeom>
              <a:solidFill>
                <a:schemeClr val="accent2"/>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3" name="Rectangle 289"/>
              <p:cNvSpPr>
                <a:spLocks noChangeArrowheads="1"/>
              </p:cNvSpPr>
              <p:nvPr/>
            </p:nvSpPr>
            <p:spPr bwMode="auto">
              <a:xfrm>
                <a:off x="2069" y="2456"/>
                <a:ext cx="75" cy="56"/>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4" name="Rectangle 290"/>
              <p:cNvSpPr>
                <a:spLocks noChangeArrowheads="1"/>
              </p:cNvSpPr>
              <p:nvPr/>
            </p:nvSpPr>
            <p:spPr bwMode="auto">
              <a:xfrm>
                <a:off x="2069" y="2512"/>
                <a:ext cx="75"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5" name="Rectangle 291"/>
              <p:cNvSpPr>
                <a:spLocks noChangeArrowheads="1"/>
              </p:cNvSpPr>
              <p:nvPr/>
            </p:nvSpPr>
            <p:spPr bwMode="auto">
              <a:xfrm>
                <a:off x="2069" y="2569"/>
                <a:ext cx="75"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6" name="Rectangle 292"/>
              <p:cNvSpPr>
                <a:spLocks noChangeArrowheads="1"/>
              </p:cNvSpPr>
              <p:nvPr/>
            </p:nvSpPr>
            <p:spPr bwMode="auto">
              <a:xfrm>
                <a:off x="2069" y="2626"/>
                <a:ext cx="75" cy="57"/>
              </a:xfrm>
              <a:prstGeom prst="rect">
                <a:avLst/>
              </a:prstGeom>
              <a:solidFill>
                <a:srgbClr val="0000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7" name="Rectangle 293"/>
              <p:cNvSpPr>
                <a:spLocks noChangeArrowheads="1"/>
              </p:cNvSpPr>
              <p:nvPr/>
            </p:nvSpPr>
            <p:spPr bwMode="auto">
              <a:xfrm>
                <a:off x="1624" y="2456"/>
                <a:ext cx="74" cy="56"/>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8" name="Rectangle 294"/>
              <p:cNvSpPr>
                <a:spLocks noChangeArrowheads="1"/>
              </p:cNvSpPr>
              <p:nvPr/>
            </p:nvSpPr>
            <p:spPr bwMode="auto">
              <a:xfrm>
                <a:off x="1624" y="2512"/>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49" name="Rectangle 295"/>
              <p:cNvSpPr>
                <a:spLocks noChangeArrowheads="1"/>
              </p:cNvSpPr>
              <p:nvPr/>
            </p:nvSpPr>
            <p:spPr bwMode="auto">
              <a:xfrm>
                <a:off x="1624" y="2569"/>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0" name="Rectangle 296"/>
              <p:cNvSpPr>
                <a:spLocks noChangeArrowheads="1"/>
              </p:cNvSpPr>
              <p:nvPr/>
            </p:nvSpPr>
            <p:spPr bwMode="auto">
              <a:xfrm>
                <a:off x="1624" y="2626"/>
                <a:ext cx="74" cy="57"/>
              </a:xfrm>
              <a:prstGeom prst="rect">
                <a:avLst/>
              </a:prstGeom>
              <a:solidFill>
                <a:srgbClr val="99CC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1" name="Rectangle 298"/>
              <p:cNvSpPr>
                <a:spLocks noChangeArrowheads="1"/>
              </p:cNvSpPr>
              <p:nvPr/>
            </p:nvSpPr>
            <p:spPr bwMode="auto">
              <a:xfrm>
                <a:off x="1698" y="2569"/>
                <a:ext cx="74"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2" name="Rectangle 299"/>
              <p:cNvSpPr>
                <a:spLocks noChangeArrowheads="1"/>
              </p:cNvSpPr>
              <p:nvPr/>
            </p:nvSpPr>
            <p:spPr bwMode="auto">
              <a:xfrm>
                <a:off x="1698" y="2626"/>
                <a:ext cx="74" cy="57"/>
              </a:xfrm>
              <a:prstGeom prst="rect">
                <a:avLst/>
              </a:prstGeom>
              <a:solidFill>
                <a:srgbClr val="FFFF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3" name="Rectangle 300"/>
              <p:cNvSpPr>
                <a:spLocks noChangeArrowheads="1"/>
              </p:cNvSpPr>
              <p:nvPr/>
            </p:nvSpPr>
            <p:spPr bwMode="auto">
              <a:xfrm>
                <a:off x="1995" y="2456"/>
                <a:ext cx="74" cy="56"/>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4" name="Rectangle 301"/>
              <p:cNvSpPr>
                <a:spLocks noChangeArrowheads="1"/>
              </p:cNvSpPr>
              <p:nvPr/>
            </p:nvSpPr>
            <p:spPr bwMode="auto">
              <a:xfrm>
                <a:off x="1995" y="2569"/>
                <a:ext cx="74"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5" name="Rectangle 302"/>
              <p:cNvSpPr>
                <a:spLocks noChangeArrowheads="1"/>
              </p:cNvSpPr>
              <p:nvPr/>
            </p:nvSpPr>
            <p:spPr bwMode="auto">
              <a:xfrm>
                <a:off x="1995" y="2626"/>
                <a:ext cx="74"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6" name="Rectangle 303"/>
              <p:cNvSpPr>
                <a:spLocks noChangeArrowheads="1"/>
              </p:cNvSpPr>
              <p:nvPr/>
            </p:nvSpPr>
            <p:spPr bwMode="auto">
              <a:xfrm>
                <a:off x="1995" y="2512"/>
                <a:ext cx="74" cy="57"/>
              </a:xfrm>
              <a:prstGeom prst="rect">
                <a:avLst/>
              </a:prstGeom>
              <a:solidFill>
                <a:srgbClr val="FF99CC"/>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7" name="Rectangle 304"/>
              <p:cNvSpPr>
                <a:spLocks noChangeArrowheads="1"/>
              </p:cNvSpPr>
              <p:nvPr/>
            </p:nvSpPr>
            <p:spPr bwMode="auto">
              <a:xfrm flipV="1">
                <a:off x="2144" y="2512"/>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8" name="Rectangle 305"/>
              <p:cNvSpPr>
                <a:spLocks noChangeArrowheads="1"/>
              </p:cNvSpPr>
              <p:nvPr/>
            </p:nvSpPr>
            <p:spPr bwMode="auto">
              <a:xfrm flipV="1">
                <a:off x="2144" y="2569"/>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59" name="Rectangle 306"/>
              <p:cNvSpPr>
                <a:spLocks noChangeArrowheads="1"/>
              </p:cNvSpPr>
              <p:nvPr/>
            </p:nvSpPr>
            <p:spPr bwMode="auto">
              <a:xfrm>
                <a:off x="2144" y="2626"/>
                <a:ext cx="74" cy="57"/>
              </a:xfrm>
              <a:prstGeom prst="rect">
                <a:avLst/>
              </a:prstGeom>
              <a:solidFill>
                <a:srgbClr val="00FFFF"/>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60" name="Rectangle 307"/>
              <p:cNvSpPr>
                <a:spLocks noChangeArrowheads="1"/>
              </p:cNvSpPr>
              <p:nvPr/>
            </p:nvSpPr>
            <p:spPr bwMode="auto">
              <a:xfrm flipV="1">
                <a:off x="2218" y="2569"/>
                <a:ext cx="74"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61" name="Rectangle 308"/>
              <p:cNvSpPr>
                <a:spLocks noChangeArrowheads="1"/>
              </p:cNvSpPr>
              <p:nvPr/>
            </p:nvSpPr>
            <p:spPr bwMode="auto">
              <a:xfrm>
                <a:off x="2218" y="2626"/>
                <a:ext cx="74" cy="57"/>
              </a:xfrm>
              <a:prstGeom prst="rect">
                <a:avLst/>
              </a:prstGeom>
              <a:solidFill>
                <a:srgbClr val="FFCC99"/>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62" name="Line 309"/>
              <p:cNvSpPr>
                <a:spLocks noChangeShapeType="1"/>
              </p:cNvSpPr>
              <p:nvPr/>
            </p:nvSpPr>
            <p:spPr bwMode="auto">
              <a:xfrm>
                <a:off x="1326" y="2683"/>
                <a:ext cx="1152" cy="0"/>
              </a:xfrm>
              <a:prstGeom prst="line">
                <a:avLst/>
              </a:prstGeom>
              <a:noFill/>
              <a:ln w="25400">
                <a:solidFill>
                  <a:schemeClr val="tx1"/>
                </a:solidFill>
                <a:round/>
                <a:headEnd/>
                <a:tailEnd/>
              </a:ln>
            </p:spPr>
            <p:txBody>
              <a:bodyPr/>
              <a:lstStyle/>
              <a:p>
                <a:endParaRPr lang="zh-CN" altLang="en-US"/>
              </a:p>
            </p:txBody>
          </p:sp>
          <p:sp>
            <p:nvSpPr>
              <p:cNvPr id="17763" name="Rectangle 311"/>
              <p:cNvSpPr>
                <a:spLocks noChangeArrowheads="1"/>
              </p:cNvSpPr>
              <p:nvPr/>
            </p:nvSpPr>
            <p:spPr bwMode="auto">
              <a:xfrm>
                <a:off x="1774" y="2628"/>
                <a:ext cx="75" cy="56"/>
              </a:xfrm>
              <a:prstGeom prst="rect">
                <a:avLst/>
              </a:prstGeom>
              <a:solidFill>
                <a:srgbClr val="FF00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64" name="Rectangle 312"/>
              <p:cNvSpPr>
                <a:spLocks noChangeArrowheads="1"/>
              </p:cNvSpPr>
              <p:nvPr/>
            </p:nvSpPr>
            <p:spPr bwMode="auto">
              <a:xfrm>
                <a:off x="1774" y="2570"/>
                <a:ext cx="75" cy="58"/>
              </a:xfrm>
              <a:prstGeom prst="rect">
                <a:avLst/>
              </a:prstGeom>
              <a:solidFill>
                <a:srgbClr val="FF0000"/>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grpSp>
            <p:nvGrpSpPr>
              <p:cNvPr id="17765" name="Group 314"/>
              <p:cNvGrpSpPr>
                <a:grpSpLocks/>
              </p:cNvGrpSpPr>
              <p:nvPr/>
            </p:nvGrpSpPr>
            <p:grpSpPr bwMode="auto">
              <a:xfrm>
                <a:off x="2375" y="2521"/>
                <a:ext cx="74" cy="171"/>
                <a:chOff x="2091" y="3232"/>
                <a:chExt cx="96" cy="288"/>
              </a:xfrm>
            </p:grpSpPr>
            <p:sp>
              <p:nvSpPr>
                <p:cNvPr id="17784" name="Rectangle 315"/>
                <p:cNvSpPr>
                  <a:spLocks noChangeArrowheads="1"/>
                </p:cNvSpPr>
                <p:nvPr/>
              </p:nvSpPr>
              <p:spPr bwMode="auto">
                <a:xfrm flipV="1">
                  <a:off x="2091" y="3232"/>
                  <a:ext cx="96" cy="9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85" name="Rectangle 316"/>
                <p:cNvSpPr>
                  <a:spLocks noChangeArrowheads="1"/>
                </p:cNvSpPr>
                <p:nvPr/>
              </p:nvSpPr>
              <p:spPr bwMode="auto">
                <a:xfrm flipV="1">
                  <a:off x="2091" y="3328"/>
                  <a:ext cx="96" cy="9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86" name="Rectangle 317"/>
                <p:cNvSpPr>
                  <a:spLocks noChangeArrowheads="1"/>
                </p:cNvSpPr>
                <p:nvPr/>
              </p:nvSpPr>
              <p:spPr bwMode="auto">
                <a:xfrm>
                  <a:off x="2091" y="3424"/>
                  <a:ext cx="96" cy="9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grpSp>
          <p:sp>
            <p:nvSpPr>
              <p:cNvPr id="17766" name="Rectangle 318"/>
              <p:cNvSpPr>
                <a:spLocks noChangeArrowheads="1"/>
              </p:cNvSpPr>
              <p:nvPr/>
            </p:nvSpPr>
            <p:spPr bwMode="auto">
              <a:xfrm flipV="1">
                <a:off x="2375" y="2346"/>
                <a:ext cx="74" cy="56"/>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67" name="Rectangle 319"/>
              <p:cNvSpPr>
                <a:spLocks noChangeArrowheads="1"/>
              </p:cNvSpPr>
              <p:nvPr/>
            </p:nvSpPr>
            <p:spPr bwMode="auto">
              <a:xfrm flipV="1">
                <a:off x="2375" y="2402"/>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68" name="Rectangle 320"/>
              <p:cNvSpPr>
                <a:spLocks noChangeArrowheads="1"/>
              </p:cNvSpPr>
              <p:nvPr/>
            </p:nvSpPr>
            <p:spPr bwMode="auto">
              <a:xfrm>
                <a:off x="2375" y="2459"/>
                <a:ext cx="74" cy="57"/>
              </a:xfrm>
              <a:prstGeom prst="rect">
                <a:avLst/>
              </a:prstGeom>
              <a:solidFill>
                <a:schemeClr val="tx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69" name="Rectangle 321"/>
              <p:cNvSpPr>
                <a:spLocks noChangeArrowheads="1"/>
              </p:cNvSpPr>
              <p:nvPr/>
            </p:nvSpPr>
            <p:spPr bwMode="auto">
              <a:xfrm>
                <a:off x="2574" y="1587"/>
                <a:ext cx="223" cy="122"/>
              </a:xfrm>
              <a:prstGeom prst="rect">
                <a:avLst/>
              </a:prstGeom>
              <a:solidFill>
                <a:schemeClr val="accent1"/>
              </a:solidFill>
              <a:ln w="9525" algn="ctr">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None/>
                </a:pPr>
                <a:endParaRPr lang="en-US" altLang="zh-CN" sz="800" b="1">
                  <a:ea typeface="楷体_GB2312" pitchFamily="49" charset="-122"/>
                </a:endParaRPr>
              </a:p>
            </p:txBody>
          </p:sp>
          <p:sp>
            <p:nvSpPr>
              <p:cNvPr id="17770" name="Rectangle 322"/>
              <p:cNvSpPr>
                <a:spLocks noChangeArrowheads="1"/>
              </p:cNvSpPr>
              <p:nvPr/>
            </p:nvSpPr>
            <p:spPr bwMode="auto">
              <a:xfrm>
                <a:off x="2574" y="1992"/>
                <a:ext cx="223" cy="121"/>
              </a:xfrm>
              <a:prstGeom prst="rect">
                <a:avLst/>
              </a:prstGeom>
              <a:solidFill>
                <a:schemeClr val="accent1"/>
              </a:solidFill>
              <a:ln w="9525" algn="ctr">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None/>
                </a:pPr>
                <a:endParaRPr lang="en-US" altLang="zh-CN" sz="800" b="1">
                  <a:ea typeface="楷体_GB2312" pitchFamily="49" charset="-122"/>
                </a:endParaRPr>
              </a:p>
            </p:txBody>
          </p:sp>
          <p:sp>
            <p:nvSpPr>
              <p:cNvPr id="17771" name="Rectangle 323"/>
              <p:cNvSpPr>
                <a:spLocks noChangeArrowheads="1"/>
              </p:cNvSpPr>
              <p:nvPr/>
            </p:nvSpPr>
            <p:spPr bwMode="auto">
              <a:xfrm>
                <a:off x="2574" y="2496"/>
                <a:ext cx="223" cy="122"/>
              </a:xfrm>
              <a:prstGeom prst="rect">
                <a:avLst/>
              </a:prstGeom>
              <a:solidFill>
                <a:schemeClr val="accent1"/>
              </a:solidFill>
              <a:ln w="9525" algn="ctr">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None/>
                </a:pPr>
                <a:endParaRPr lang="en-US" altLang="zh-CN" sz="800" b="1">
                  <a:ea typeface="楷体_GB2312" pitchFamily="49" charset="-122"/>
                </a:endParaRPr>
              </a:p>
            </p:txBody>
          </p:sp>
          <p:sp>
            <p:nvSpPr>
              <p:cNvPr id="17772" name="Line 330"/>
              <p:cNvSpPr>
                <a:spLocks noChangeShapeType="1"/>
              </p:cNvSpPr>
              <p:nvPr/>
            </p:nvSpPr>
            <p:spPr bwMode="auto">
              <a:xfrm rot="5400000">
                <a:off x="1952" y="2319"/>
                <a:ext cx="1" cy="1042"/>
              </a:xfrm>
              <a:prstGeom prst="line">
                <a:avLst/>
              </a:prstGeom>
              <a:noFill/>
              <a:ln w="9525">
                <a:solidFill>
                  <a:srgbClr val="000000"/>
                </a:solidFill>
                <a:round/>
                <a:headEnd type="triangle" w="lg" len="med"/>
                <a:tailEnd/>
              </a:ln>
            </p:spPr>
            <p:txBody>
              <a:bodyPr/>
              <a:lstStyle/>
              <a:p>
                <a:endParaRPr lang="zh-CN" altLang="en-US"/>
              </a:p>
            </p:txBody>
          </p:sp>
          <p:sp>
            <p:nvSpPr>
              <p:cNvPr id="17773" name="Text Box 331"/>
              <p:cNvSpPr txBox="1">
                <a:spLocks noChangeArrowheads="1"/>
              </p:cNvSpPr>
              <p:nvPr/>
            </p:nvSpPr>
            <p:spPr bwMode="auto">
              <a:xfrm>
                <a:off x="1771" y="2839"/>
                <a:ext cx="865" cy="490"/>
              </a:xfrm>
              <a:prstGeom prst="rect">
                <a:avLst/>
              </a:prstGeom>
              <a:noFill/>
              <a:ln w="9525" algn="ctr">
                <a:noFill/>
                <a:miter lim="800000"/>
                <a:headEnd/>
                <a:tailEnd/>
              </a:ln>
            </p:spPr>
            <p:txBody>
              <a:bodyPr>
                <a:spAutoFit/>
              </a:bodyPr>
              <a:lstStyle/>
              <a:p>
                <a:pPr algn="just">
                  <a:lnSpc>
                    <a:spcPct val="120000"/>
                  </a:lnSpc>
                  <a:spcBef>
                    <a:spcPct val="10000"/>
                  </a:spcBef>
                  <a:buClr>
                    <a:schemeClr val="tx1"/>
                  </a:buClr>
                  <a:buFont typeface="Symbol" pitchFamily="18" charset="2"/>
                  <a:buNone/>
                </a:pPr>
                <a:r>
                  <a:rPr lang="zh-CN" altLang="en-US" sz="800" b="1">
                    <a:ea typeface="楷体_GB2312" pitchFamily="49" charset="-122"/>
                  </a:rPr>
                  <a:t>流</a:t>
                </a:r>
                <a:endParaRPr lang="en-US" altLang="zh-CN" sz="800" b="1">
                  <a:ea typeface="楷体_GB2312" pitchFamily="49" charset="-122"/>
                </a:endParaRPr>
              </a:p>
            </p:txBody>
          </p:sp>
          <p:sp>
            <p:nvSpPr>
              <p:cNvPr id="368" name="Text Box 332"/>
              <p:cNvSpPr txBox="1">
                <a:spLocks noChangeArrowheads="1"/>
              </p:cNvSpPr>
              <p:nvPr/>
            </p:nvSpPr>
            <p:spPr bwMode="auto">
              <a:xfrm>
                <a:off x="637" y="1268"/>
                <a:ext cx="867" cy="492"/>
              </a:xfrm>
              <a:prstGeom prst="rect">
                <a:avLst/>
              </a:prstGeom>
              <a:noFill/>
              <a:ln w="9525" algn="ctr">
                <a:noFill/>
                <a:miter lim="800000"/>
                <a:headEnd/>
                <a:tailEnd/>
              </a:ln>
            </p:spPr>
            <p:txBody>
              <a:bodyPr>
                <a:spAutoFit/>
              </a:bodyPr>
              <a:lstStyle/>
              <a:p>
                <a:pPr algn="just">
                  <a:lnSpc>
                    <a:spcPct val="120000"/>
                  </a:lnSpc>
                  <a:spcBef>
                    <a:spcPct val="10000"/>
                  </a:spcBef>
                  <a:buClr>
                    <a:schemeClr val="tx1"/>
                  </a:buClr>
                  <a:buFont typeface="Symbol" pitchFamily="18" charset="2"/>
                  <a:buNone/>
                  <a:defRPr/>
                </a:pPr>
                <a:r>
                  <a:rPr lang="zh-CN" altLang="en-US" sz="800" b="1" dirty="0">
                    <a:latin typeface="+mj-lt"/>
                    <a:ea typeface="楷体_GB2312" pitchFamily="49" charset="-122"/>
                  </a:rPr>
                  <a:t>节点</a:t>
                </a:r>
                <a:r>
                  <a:rPr lang="en-US" altLang="zh-CN" sz="800" b="1" dirty="0">
                    <a:latin typeface="+mj-lt"/>
                    <a:ea typeface="楷体_GB2312" pitchFamily="49" charset="-122"/>
                  </a:rPr>
                  <a:t>1</a:t>
                </a:r>
              </a:p>
            </p:txBody>
          </p:sp>
          <p:sp>
            <p:nvSpPr>
              <p:cNvPr id="369" name="Text Box 333"/>
              <p:cNvSpPr txBox="1">
                <a:spLocks noChangeArrowheads="1"/>
              </p:cNvSpPr>
              <p:nvPr/>
            </p:nvSpPr>
            <p:spPr bwMode="auto">
              <a:xfrm>
                <a:off x="637" y="2433"/>
                <a:ext cx="867" cy="489"/>
              </a:xfrm>
              <a:prstGeom prst="rect">
                <a:avLst/>
              </a:prstGeom>
              <a:noFill/>
              <a:ln w="9525" algn="ctr">
                <a:noFill/>
                <a:miter lim="800000"/>
                <a:headEnd/>
                <a:tailEnd/>
              </a:ln>
            </p:spPr>
            <p:txBody>
              <a:bodyPr>
                <a:spAutoFit/>
              </a:bodyPr>
              <a:lstStyle/>
              <a:p>
                <a:pPr>
                  <a:lnSpc>
                    <a:spcPct val="120000"/>
                  </a:lnSpc>
                  <a:spcBef>
                    <a:spcPct val="10000"/>
                  </a:spcBef>
                  <a:buClr>
                    <a:schemeClr val="tx1"/>
                  </a:buClr>
                  <a:buFont typeface="Symbol" pitchFamily="18" charset="2"/>
                  <a:buNone/>
                  <a:defRPr/>
                </a:pPr>
                <a:r>
                  <a:rPr lang="zh-CN" altLang="en-US" sz="800" b="1" dirty="0">
                    <a:latin typeface="+mj-lt"/>
                    <a:ea typeface="楷体_GB2312" pitchFamily="49" charset="-122"/>
                  </a:rPr>
                  <a:t>节点 </a:t>
                </a:r>
                <a:r>
                  <a:rPr lang="en-US" altLang="zh-CN" sz="800" b="1" dirty="0">
                    <a:latin typeface="+mj-lt"/>
                    <a:ea typeface="楷体_GB2312" pitchFamily="49" charset="-122"/>
                  </a:rPr>
                  <a:t>m</a:t>
                </a:r>
              </a:p>
            </p:txBody>
          </p:sp>
          <p:grpSp>
            <p:nvGrpSpPr>
              <p:cNvPr id="17776" name="Group 337"/>
              <p:cNvGrpSpPr>
                <a:grpSpLocks/>
              </p:cNvGrpSpPr>
              <p:nvPr/>
            </p:nvGrpSpPr>
            <p:grpSpPr bwMode="auto">
              <a:xfrm>
                <a:off x="2684" y="2210"/>
                <a:ext cx="43" cy="162"/>
                <a:chOff x="2507" y="2880"/>
                <a:chExt cx="80" cy="232"/>
              </a:xfrm>
            </p:grpSpPr>
            <p:sp>
              <p:nvSpPr>
                <p:cNvPr id="17781" name="Rectangle 334"/>
                <p:cNvSpPr>
                  <a:spLocks noChangeArrowheads="1"/>
                </p:cNvSpPr>
                <p:nvPr/>
              </p:nvSpPr>
              <p:spPr bwMode="auto">
                <a:xfrm flipV="1">
                  <a:off x="2507" y="2880"/>
                  <a:ext cx="80" cy="40"/>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82" name="Rectangle 335"/>
                <p:cNvSpPr>
                  <a:spLocks noChangeArrowheads="1"/>
                </p:cNvSpPr>
                <p:nvPr/>
              </p:nvSpPr>
              <p:spPr bwMode="auto">
                <a:xfrm flipV="1">
                  <a:off x="2507" y="2976"/>
                  <a:ext cx="80" cy="40"/>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sp>
              <p:nvSpPr>
                <p:cNvPr id="17783" name="Rectangle 336"/>
                <p:cNvSpPr>
                  <a:spLocks noChangeArrowheads="1"/>
                </p:cNvSpPr>
                <p:nvPr/>
              </p:nvSpPr>
              <p:spPr bwMode="auto">
                <a:xfrm>
                  <a:off x="2507" y="3072"/>
                  <a:ext cx="80" cy="40"/>
                </a:xfrm>
                <a:prstGeom prst="rect">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grpSp>
          <p:sp>
            <p:nvSpPr>
              <p:cNvPr id="17777" name="Line 338"/>
              <p:cNvSpPr>
                <a:spLocks noChangeShapeType="1"/>
              </p:cNvSpPr>
              <p:nvPr/>
            </p:nvSpPr>
            <p:spPr bwMode="auto">
              <a:xfrm>
                <a:off x="3407" y="1959"/>
                <a:ext cx="1682" cy="6"/>
              </a:xfrm>
              <a:prstGeom prst="line">
                <a:avLst/>
              </a:prstGeom>
              <a:noFill/>
              <a:ln w="57150">
                <a:solidFill>
                  <a:srgbClr val="FF0000"/>
                </a:solidFill>
                <a:prstDash val="sysDot"/>
                <a:round/>
                <a:headEnd/>
                <a:tailEnd/>
              </a:ln>
            </p:spPr>
            <p:txBody>
              <a:bodyPr wrap="none" anchor="ctr"/>
              <a:lstStyle/>
              <a:p>
                <a:endParaRPr lang="zh-CN" altLang="en-US"/>
              </a:p>
            </p:txBody>
          </p:sp>
          <p:sp>
            <p:nvSpPr>
              <p:cNvPr id="17778" name="Text Box 339"/>
              <p:cNvSpPr txBox="1">
                <a:spLocks noChangeArrowheads="1"/>
              </p:cNvSpPr>
              <p:nvPr/>
            </p:nvSpPr>
            <p:spPr bwMode="auto">
              <a:xfrm>
                <a:off x="3948" y="2807"/>
                <a:ext cx="812" cy="490"/>
              </a:xfrm>
              <a:prstGeom prst="rect">
                <a:avLst/>
              </a:prstGeom>
              <a:noFill/>
              <a:ln w="9525" algn="ctr">
                <a:noFill/>
                <a:miter lim="800000"/>
                <a:headEnd/>
                <a:tailEnd/>
              </a:ln>
            </p:spPr>
            <p:txBody>
              <a:bodyPr>
                <a:spAutoFit/>
              </a:bodyPr>
              <a:lstStyle/>
              <a:p>
                <a:pPr algn="just">
                  <a:lnSpc>
                    <a:spcPct val="120000"/>
                  </a:lnSpc>
                  <a:spcBef>
                    <a:spcPct val="10000"/>
                  </a:spcBef>
                  <a:buClr>
                    <a:schemeClr val="tx1"/>
                  </a:buClr>
                  <a:buFont typeface="Symbol" pitchFamily="18" charset="2"/>
                  <a:buNone/>
                </a:pPr>
                <a:r>
                  <a:rPr lang="zh-CN" altLang="en-US" sz="800" b="1">
                    <a:ea typeface="楷体_GB2312" pitchFamily="49" charset="-122"/>
                  </a:rPr>
                  <a:t>汇聚</a:t>
                </a:r>
                <a:endParaRPr lang="en-US" altLang="zh-CN" sz="800" b="1">
                  <a:ea typeface="楷体_GB2312" pitchFamily="49" charset="-122"/>
                </a:endParaRPr>
              </a:p>
            </p:txBody>
          </p:sp>
          <p:sp>
            <p:nvSpPr>
              <p:cNvPr id="373" name="Text Box 340"/>
              <p:cNvSpPr txBox="1">
                <a:spLocks noChangeArrowheads="1"/>
              </p:cNvSpPr>
              <p:nvPr/>
            </p:nvSpPr>
            <p:spPr bwMode="auto">
              <a:xfrm>
                <a:off x="4769" y="1128"/>
                <a:ext cx="896" cy="792"/>
              </a:xfrm>
              <a:prstGeom prst="rect">
                <a:avLst/>
              </a:prstGeom>
              <a:noFill/>
              <a:ln w="9525" algn="ctr">
                <a:noFill/>
                <a:miter lim="800000"/>
                <a:headEnd/>
                <a:tailEnd/>
              </a:ln>
              <a:effectLst/>
            </p:spPr>
            <p:txBody>
              <a:bodyPr>
                <a:spAutoFit/>
              </a:bodyPr>
              <a:lstStyle/>
              <a:p>
                <a:pPr algn="just" fontAlgn="auto">
                  <a:lnSpc>
                    <a:spcPct val="120000"/>
                  </a:lnSpc>
                  <a:spcBef>
                    <a:spcPts val="0"/>
                  </a:spcBef>
                  <a:spcAft>
                    <a:spcPts val="0"/>
                  </a:spcAft>
                  <a:buClr>
                    <a:schemeClr val="tx1"/>
                  </a:buClr>
                  <a:buFont typeface="Symbol" pitchFamily="18" charset="2"/>
                  <a:buNone/>
                  <a:defRPr/>
                </a:pPr>
                <a:r>
                  <a:rPr lang="zh-CN" altLang="en-US" sz="800" b="1" dirty="0">
                    <a:ln>
                      <a:solidFill>
                        <a:srgbClr val="FF0000"/>
                      </a:solidFill>
                    </a:ln>
                    <a:latin typeface="Arial" pitchFamily="34" charset="0"/>
                    <a:ea typeface="楷体_GB2312" pitchFamily="49" charset="-122"/>
                  </a:rPr>
                  <a:t>大流</a:t>
                </a:r>
                <a:endParaRPr lang="en-US" altLang="zh-CN" sz="800" b="1" dirty="0">
                  <a:ln>
                    <a:solidFill>
                      <a:srgbClr val="FF0000"/>
                    </a:solidFill>
                  </a:ln>
                  <a:latin typeface="Arial" pitchFamily="34" charset="0"/>
                  <a:ea typeface="楷体_GB2312" pitchFamily="49" charset="-122"/>
                </a:endParaRPr>
              </a:p>
              <a:p>
                <a:pPr algn="just" fontAlgn="auto">
                  <a:lnSpc>
                    <a:spcPct val="120000"/>
                  </a:lnSpc>
                  <a:spcBef>
                    <a:spcPts val="0"/>
                  </a:spcBef>
                  <a:spcAft>
                    <a:spcPts val="0"/>
                  </a:spcAft>
                  <a:buClr>
                    <a:schemeClr val="tx1"/>
                  </a:buClr>
                  <a:buFont typeface="Symbol" pitchFamily="18" charset="2"/>
                  <a:buChar char="¾"/>
                  <a:defRPr/>
                </a:pPr>
                <a:endParaRPr lang="en-US" altLang="zh-CN" sz="800" b="1" dirty="0">
                  <a:ln>
                    <a:solidFill>
                      <a:srgbClr val="FF0000"/>
                    </a:solidFill>
                  </a:ln>
                  <a:latin typeface="Arial" pitchFamily="34" charset="0"/>
                  <a:ea typeface="楷体_GB2312" pitchFamily="49" charset="-122"/>
                </a:endParaRPr>
              </a:p>
            </p:txBody>
          </p:sp>
          <p:sp>
            <p:nvSpPr>
              <p:cNvPr id="17780" name="AutoShape 341"/>
              <p:cNvSpPr>
                <a:spLocks/>
              </p:cNvSpPr>
              <p:nvPr/>
            </p:nvSpPr>
            <p:spPr bwMode="auto">
              <a:xfrm>
                <a:off x="2882" y="1272"/>
                <a:ext cx="130" cy="1591"/>
              </a:xfrm>
              <a:prstGeom prst="rightBrace">
                <a:avLst>
                  <a:gd name="adj1" fmla="val 101987"/>
                  <a:gd name="adj2" fmla="val 50000"/>
                </a:avLst>
              </a:prstGeom>
              <a:noFill/>
              <a:ln w="9525">
                <a:solidFill>
                  <a:schemeClr val="tx1"/>
                </a:solidFill>
                <a:round/>
                <a:headEnd/>
                <a:tailEnd/>
              </a:ln>
            </p:spPr>
            <p:txBody>
              <a:bodyPr wrap="none" anchor="ctr"/>
              <a:lstStyle/>
              <a:p>
                <a:pPr algn="just">
                  <a:lnSpc>
                    <a:spcPct val="120000"/>
                  </a:lnSpc>
                  <a:spcBef>
                    <a:spcPct val="10000"/>
                  </a:spcBef>
                  <a:buClr>
                    <a:schemeClr val="tx1"/>
                  </a:buClr>
                  <a:buFont typeface="Symbol" pitchFamily="18" charset="2"/>
                  <a:buChar char="¾"/>
                </a:pPr>
                <a:endParaRPr lang="zh-CN" altLang="en-US" sz="800" b="1">
                  <a:latin typeface="Calibri" pitchFamily="34" charset="0"/>
                  <a:ea typeface="楷体_GB2312" pitchFamily="49" charset="-122"/>
                </a:endParaRPr>
              </a:p>
            </p:txBody>
          </p:sp>
        </p:grpSp>
        <p:sp>
          <p:nvSpPr>
            <p:cNvPr id="17437" name="Text Box 191"/>
            <p:cNvSpPr txBox="1">
              <a:spLocks noChangeArrowheads="1"/>
            </p:cNvSpPr>
            <p:nvPr/>
          </p:nvSpPr>
          <p:spPr bwMode="auto">
            <a:xfrm>
              <a:off x="4932362" y="4184650"/>
              <a:ext cx="4103686" cy="634057"/>
            </a:xfrm>
            <a:prstGeom prst="rect">
              <a:avLst/>
            </a:prstGeom>
            <a:noFill/>
            <a:ln w="28575">
              <a:solidFill>
                <a:srgbClr val="000099"/>
              </a:solidFill>
              <a:miter lim="800000"/>
              <a:headEnd type="none" w="med" len="sm"/>
              <a:tailEnd type="none" w="med" len="sm"/>
            </a:ln>
          </p:spPr>
          <p:txBody>
            <a:bodyPr lIns="92075" tIns="46038" rIns="92075" bIns="46038">
              <a:spAutoFit/>
            </a:bodyPr>
            <a:lstStyle/>
            <a:p>
              <a:pPr algn="just">
                <a:lnSpc>
                  <a:spcPct val="120000"/>
                </a:lnSpc>
                <a:spcBef>
                  <a:spcPct val="10000"/>
                </a:spcBef>
                <a:buClr>
                  <a:schemeClr val="tx1"/>
                </a:buClr>
                <a:buFont typeface="Symbol" pitchFamily="18" charset="2"/>
                <a:buNone/>
              </a:pPr>
              <a:r>
                <a:rPr lang="zh-CN" altLang="en-US" sz="800" b="1">
                  <a:solidFill>
                    <a:srgbClr val="000099"/>
                  </a:solidFill>
                  <a:latin typeface="Calibri" pitchFamily="34" charset="0"/>
                  <a:ea typeface="楷体_GB2312" pitchFamily="49" charset="-122"/>
                </a:rPr>
                <a:t>过去</a:t>
              </a:r>
              <a:r>
                <a:rPr lang="en-US" altLang="zh-CN" sz="800" b="1">
                  <a:solidFill>
                    <a:srgbClr val="000099"/>
                  </a:solidFill>
                  <a:latin typeface="Calibri" pitchFamily="34" charset="0"/>
                  <a:ea typeface="楷体_GB2312" pitchFamily="49" charset="-122"/>
                </a:rPr>
                <a:t>1</a:t>
              </a:r>
              <a:r>
                <a:rPr lang="zh-CN" altLang="en-US" sz="800" b="1">
                  <a:solidFill>
                    <a:srgbClr val="000099"/>
                  </a:solidFill>
                  <a:latin typeface="Calibri" pitchFamily="34" charset="0"/>
                  <a:ea typeface="楷体_GB2312" pitchFamily="49" charset="-122"/>
                </a:rPr>
                <a:t>小时接收流量最多的前</a:t>
              </a:r>
              <a:r>
                <a:rPr lang="en-US" altLang="zh-CN" sz="800" b="1">
                  <a:solidFill>
                    <a:srgbClr val="000099"/>
                  </a:solidFill>
                  <a:latin typeface="Calibri" pitchFamily="34" charset="0"/>
                  <a:ea typeface="楷体_GB2312" pitchFamily="49" charset="-122"/>
                </a:rPr>
                <a:t>10</a:t>
              </a:r>
              <a:r>
                <a:rPr lang="zh-CN" altLang="en-US" sz="800" b="1">
                  <a:solidFill>
                    <a:srgbClr val="000099"/>
                  </a:solidFill>
                  <a:latin typeface="Calibri" pitchFamily="34" charset="0"/>
                  <a:ea typeface="楷体_GB2312" pitchFamily="49" charset="-122"/>
                </a:rPr>
                <a:t>台主机是哪些？（这些主机很可能受拒绝服务攻击！）</a:t>
              </a:r>
              <a:endParaRPr lang="en-US" altLang="zh-CN" sz="800" b="1">
                <a:solidFill>
                  <a:srgbClr val="000099"/>
                </a:solidFill>
                <a:latin typeface="Calibri" pitchFamily="34" charset="0"/>
                <a:ea typeface="楷体_GB2312" pitchFamily="49" charset="-122"/>
              </a:endParaRPr>
            </a:p>
          </p:txBody>
        </p:sp>
        <p:sp>
          <p:nvSpPr>
            <p:cNvPr id="17438" name="Text Box 199"/>
            <p:cNvSpPr txBox="1">
              <a:spLocks noChangeArrowheads="1"/>
            </p:cNvSpPr>
            <p:nvPr/>
          </p:nvSpPr>
          <p:spPr bwMode="auto">
            <a:xfrm>
              <a:off x="4932362" y="5084764"/>
              <a:ext cx="4103686" cy="875201"/>
            </a:xfrm>
            <a:prstGeom prst="rect">
              <a:avLst/>
            </a:prstGeom>
            <a:solidFill>
              <a:schemeClr val="bg1"/>
            </a:solidFill>
            <a:ln w="28575">
              <a:solidFill>
                <a:srgbClr val="000099"/>
              </a:solidFill>
              <a:miter lim="800000"/>
              <a:headEnd type="none" w="med" len="sm"/>
              <a:tailEnd type="none" w="med" len="sm"/>
            </a:ln>
          </p:spPr>
          <p:txBody>
            <a:bodyPr lIns="92075" tIns="46038" rIns="92075" bIns="46038">
              <a:spAutoFit/>
            </a:bodyPr>
            <a:lstStyle/>
            <a:p>
              <a:pPr algn="just">
                <a:lnSpc>
                  <a:spcPct val="120000"/>
                </a:lnSpc>
                <a:spcBef>
                  <a:spcPct val="10000"/>
                </a:spcBef>
                <a:buClr>
                  <a:schemeClr val="tx1"/>
                </a:buClr>
                <a:buFont typeface="Symbol" pitchFamily="18" charset="2"/>
                <a:buNone/>
              </a:pPr>
              <a:r>
                <a:rPr lang="zh-CN" altLang="en-US" sz="800" b="1">
                  <a:solidFill>
                    <a:srgbClr val="000099"/>
                  </a:solidFill>
                  <a:latin typeface="Calibri" pitchFamily="34" charset="0"/>
                  <a:ea typeface="楷体_GB2312" pitchFamily="49" charset="-122"/>
                </a:rPr>
                <a:t>最近</a:t>
              </a:r>
              <a:r>
                <a:rPr lang="en-US" altLang="zh-CN" sz="800" b="1">
                  <a:solidFill>
                    <a:srgbClr val="000099"/>
                  </a:solidFill>
                  <a:latin typeface="Calibri" pitchFamily="34" charset="0"/>
                  <a:ea typeface="楷体_GB2312" pitchFamily="49" charset="-122"/>
                </a:rPr>
                <a:t>1</a:t>
              </a:r>
              <a:r>
                <a:rPr lang="zh-CN" altLang="en-US" sz="800" b="1">
                  <a:solidFill>
                    <a:srgbClr val="000099"/>
                  </a:solidFill>
                  <a:latin typeface="Calibri" pitchFamily="34" charset="0"/>
                  <a:ea typeface="楷体_GB2312" pitchFamily="49" charset="-122"/>
                </a:rPr>
                <a:t>个月对外发送流量最多的前</a:t>
              </a:r>
              <a:r>
                <a:rPr lang="en-US" altLang="zh-CN" sz="800" b="1">
                  <a:solidFill>
                    <a:srgbClr val="000099"/>
                  </a:solidFill>
                  <a:latin typeface="Calibri" pitchFamily="34" charset="0"/>
                  <a:ea typeface="楷体_GB2312" pitchFamily="49" charset="-122"/>
                </a:rPr>
                <a:t>100</a:t>
              </a:r>
              <a:r>
                <a:rPr lang="zh-CN" altLang="en-US" sz="800" b="1">
                  <a:solidFill>
                    <a:srgbClr val="000099"/>
                  </a:solidFill>
                  <a:latin typeface="Calibri" pitchFamily="34" charset="0"/>
                  <a:ea typeface="楷体_GB2312" pitchFamily="49" charset="-122"/>
                </a:rPr>
                <a:t>台主机是哪些？（这些主机很可能受病毒感染或者僵死网络控制！）</a:t>
              </a:r>
              <a:endParaRPr lang="en-US" altLang="zh-CN" sz="800" b="1">
                <a:solidFill>
                  <a:srgbClr val="000099"/>
                </a:solidFill>
                <a:latin typeface="Calibri" pitchFamily="34" charset="0"/>
                <a:ea typeface="楷体_GB2312" pitchFamily="49" charset="-122"/>
              </a:endParaRPr>
            </a:p>
          </p:txBody>
        </p:sp>
        <p:sp>
          <p:nvSpPr>
            <p:cNvPr id="33" name="左箭头 32"/>
            <p:cNvSpPr/>
            <p:nvPr/>
          </p:nvSpPr>
          <p:spPr>
            <a:xfrm rot="1150813">
              <a:off x="3854063" y="4332242"/>
              <a:ext cx="1081732" cy="14278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buClr>
                  <a:schemeClr val="tx1"/>
                </a:buClr>
                <a:buFont typeface="Symbol" pitchFamily="18" charset="2"/>
                <a:buChar char="¾"/>
                <a:defRPr/>
              </a:pPr>
              <a:endParaRPr lang="zh-CN" altLang="en-US" sz="800"/>
            </a:p>
          </p:txBody>
        </p:sp>
        <p:sp>
          <p:nvSpPr>
            <p:cNvPr id="34" name="TextBox 33"/>
            <p:cNvSpPr txBox="1"/>
            <p:nvPr/>
          </p:nvSpPr>
          <p:spPr>
            <a:xfrm>
              <a:off x="4355976" y="4588443"/>
              <a:ext cx="792088" cy="391862"/>
            </a:xfrm>
            <a:prstGeom prst="rect">
              <a:avLst/>
            </a:prstGeom>
            <a:noFill/>
          </p:spPr>
          <p:txBody>
            <a:bodyPr>
              <a:spAutoFit/>
            </a:bodyPr>
            <a:lstStyle/>
            <a:p>
              <a:pPr algn="just" fontAlgn="auto">
                <a:lnSpc>
                  <a:spcPct val="120000"/>
                </a:lnSpc>
                <a:spcBef>
                  <a:spcPts val="0"/>
                </a:spcBef>
                <a:spcAft>
                  <a:spcPts val="0"/>
                </a:spcAft>
                <a:buClr>
                  <a:schemeClr val="tx1"/>
                </a:buClr>
                <a:buFont typeface="Symbol" pitchFamily="18" charset="2"/>
                <a:buNone/>
                <a:defRPr/>
              </a:pPr>
              <a:r>
                <a:rPr lang="zh-CN" altLang="en-US" sz="800" dirty="0">
                  <a:ln>
                    <a:solidFill>
                      <a:srgbClr val="FF0000"/>
                    </a:solidFill>
                  </a:ln>
                  <a:latin typeface="+mn-lt"/>
                  <a:ea typeface="+mn-ea"/>
                </a:rPr>
                <a:t>查询</a:t>
              </a:r>
            </a:p>
          </p:txBody>
        </p:sp>
        <p:grpSp>
          <p:nvGrpSpPr>
            <p:cNvPr id="17441" name="Group 256"/>
            <p:cNvGrpSpPr>
              <a:grpSpLocks/>
            </p:cNvGrpSpPr>
            <p:nvPr/>
          </p:nvGrpSpPr>
          <p:grpSpPr bwMode="auto">
            <a:xfrm>
              <a:off x="2098675" y="5078411"/>
              <a:ext cx="279400" cy="163512"/>
              <a:chOff x="2832" y="2209"/>
              <a:chExt cx="388" cy="239"/>
            </a:xfrm>
          </p:grpSpPr>
          <p:sp>
            <p:nvSpPr>
              <p:cNvPr id="17445" name="Oval 257"/>
              <p:cNvSpPr>
                <a:spLocks noChangeArrowheads="1"/>
              </p:cNvSpPr>
              <p:nvPr/>
            </p:nvSpPr>
            <p:spPr bwMode="auto">
              <a:xfrm>
                <a:off x="2833" y="2321"/>
                <a:ext cx="387" cy="127"/>
              </a:xfrm>
              <a:prstGeom prst="ellipse">
                <a:avLst/>
              </a:prstGeom>
              <a:solidFill>
                <a:srgbClr val="0078AA"/>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446" name="Rectangle 258"/>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447" name="Rectangle 259"/>
              <p:cNvSpPr>
                <a:spLocks noChangeArrowheads="1"/>
              </p:cNvSpPr>
              <p:nvPr/>
            </p:nvSpPr>
            <p:spPr bwMode="auto">
              <a:xfrm>
                <a:off x="2832" y="2289"/>
                <a:ext cx="387" cy="112"/>
              </a:xfrm>
              <a:prstGeom prst="rect">
                <a:avLst/>
              </a:prstGeom>
              <a:solidFill>
                <a:srgbClr val="0078AA"/>
              </a:solidFill>
              <a:ln w="9525">
                <a:noFill/>
                <a:miter lim="800000"/>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sp>
            <p:nvSpPr>
              <p:cNvPr id="17448" name="Oval 260"/>
              <p:cNvSpPr>
                <a:spLocks noChangeArrowheads="1"/>
              </p:cNvSpPr>
              <p:nvPr/>
            </p:nvSpPr>
            <p:spPr bwMode="auto">
              <a:xfrm>
                <a:off x="2833" y="2209"/>
                <a:ext cx="387" cy="158"/>
              </a:xfrm>
              <a:prstGeom prst="ellipse">
                <a:avLst/>
              </a:prstGeom>
              <a:solidFill>
                <a:srgbClr val="00B4FF"/>
              </a:solidFill>
              <a:ln w="3175">
                <a:solidFill>
                  <a:srgbClr val="AAE6FF"/>
                </a:solidFill>
                <a:round/>
                <a:headEnd/>
                <a:tailEnd/>
              </a:ln>
            </p:spPr>
            <p:txBody>
              <a:bodyPr/>
              <a:lstStyle/>
              <a:p>
                <a:pPr algn="just">
                  <a:lnSpc>
                    <a:spcPct val="120000"/>
                  </a:lnSpc>
                  <a:spcBef>
                    <a:spcPct val="10000"/>
                  </a:spcBef>
                  <a:buClr>
                    <a:schemeClr val="tx1"/>
                  </a:buClr>
                  <a:buFont typeface="Symbol" pitchFamily="18" charset="2"/>
                  <a:buChar char="¾"/>
                </a:pPr>
                <a:endParaRPr lang="zh-CN" altLang="en-US" sz="800">
                  <a:latin typeface="Calibri" pitchFamily="34" charset="0"/>
                  <a:ea typeface="楷体_GB2312" pitchFamily="49" charset="-122"/>
                </a:endParaRPr>
              </a:p>
            </p:txBody>
          </p:sp>
          <p:grpSp>
            <p:nvGrpSpPr>
              <p:cNvPr id="17449" name="Group 261"/>
              <p:cNvGrpSpPr>
                <a:grpSpLocks/>
              </p:cNvGrpSpPr>
              <p:nvPr/>
            </p:nvGrpSpPr>
            <p:grpSpPr bwMode="auto">
              <a:xfrm>
                <a:off x="2891" y="2228"/>
                <a:ext cx="269" cy="120"/>
                <a:chOff x="2891" y="2228"/>
                <a:chExt cx="269" cy="120"/>
              </a:xfrm>
            </p:grpSpPr>
            <p:grpSp>
              <p:nvGrpSpPr>
                <p:cNvPr id="17452" name="Group 262"/>
                <p:cNvGrpSpPr>
                  <a:grpSpLocks/>
                </p:cNvGrpSpPr>
                <p:nvPr/>
              </p:nvGrpSpPr>
              <p:grpSpPr bwMode="auto">
                <a:xfrm>
                  <a:off x="2891" y="2228"/>
                  <a:ext cx="266" cy="117"/>
                  <a:chOff x="2891" y="2228"/>
                  <a:chExt cx="266" cy="117"/>
                </a:xfrm>
              </p:grpSpPr>
              <p:sp>
                <p:nvSpPr>
                  <p:cNvPr id="17462" name="Freeform 263"/>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463" name="Freeform 264"/>
                  <p:cNvSpPr>
                    <a:spLocks/>
                  </p:cNvSpPr>
                  <p:nvPr/>
                </p:nvSpPr>
                <p:spPr bwMode="auto">
                  <a:xfrm>
                    <a:off x="3030" y="2230"/>
                    <a:ext cx="127" cy="51"/>
                  </a:xfrm>
                  <a:custGeom>
                    <a:avLst/>
                    <a:gdLst>
                      <a:gd name="T0" fmla="*/ 0 w 127"/>
                      <a:gd name="T1" fmla="*/ 40 h 51"/>
                      <a:gd name="T2" fmla="*/ 28 w 127"/>
                      <a:gd name="T3" fmla="*/ 51 h 51"/>
                      <a:gd name="T4" fmla="*/ 97 w 127"/>
                      <a:gd name="T5" fmla="*/ 17 h 51"/>
                      <a:gd name="T6" fmla="*/ 127 w 127"/>
                      <a:gd name="T7" fmla="*/ 28 h 51"/>
                      <a:gd name="T8" fmla="*/ 111 w 127"/>
                      <a:gd name="T9" fmla="*/ 0 h 51"/>
                      <a:gd name="T10" fmla="*/ 31 w 127"/>
                      <a:gd name="T11" fmla="*/ 0 h 51"/>
                      <a:gd name="T12" fmla="*/ 64 w 127"/>
                      <a:gd name="T13" fmla="*/ 9 h 51"/>
                      <a:gd name="T14" fmla="*/ 0 w 127"/>
                      <a:gd name="T15" fmla="*/ 40 h 51"/>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1"/>
                      <a:gd name="T26" fmla="*/ 127 w 127"/>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1">
                        <a:moveTo>
                          <a:pt x="0" y="40"/>
                        </a:moveTo>
                        <a:lnTo>
                          <a:pt x="28" y="51"/>
                        </a:lnTo>
                        <a:lnTo>
                          <a:pt x="97" y="17"/>
                        </a:lnTo>
                        <a:lnTo>
                          <a:pt x="127" y="28"/>
                        </a:lnTo>
                        <a:lnTo>
                          <a:pt x="111" y="0"/>
                        </a:lnTo>
                        <a:lnTo>
                          <a:pt x="31" y="0"/>
                        </a:lnTo>
                        <a:lnTo>
                          <a:pt x="64" y="9"/>
                        </a:lnTo>
                        <a:lnTo>
                          <a:pt x="0" y="40"/>
                        </a:lnTo>
                        <a:close/>
                      </a:path>
                    </a:pathLst>
                  </a:custGeom>
                  <a:solidFill>
                    <a:srgbClr val="000000"/>
                  </a:solidFill>
                  <a:ln w="9525">
                    <a:noFill/>
                    <a:round/>
                    <a:headEnd/>
                    <a:tailEnd/>
                  </a:ln>
                </p:spPr>
                <p:txBody>
                  <a:bodyPr/>
                  <a:lstStyle/>
                  <a:p>
                    <a:endParaRPr lang="zh-CN" altLang="en-US" sz="800"/>
                  </a:p>
                </p:txBody>
              </p:sp>
              <p:sp>
                <p:nvSpPr>
                  <p:cNvPr id="17464" name="Freeform 265"/>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465" name="Freeform 266"/>
                  <p:cNvSpPr>
                    <a:spLocks/>
                  </p:cNvSpPr>
                  <p:nvPr/>
                </p:nvSpPr>
                <p:spPr bwMode="auto">
                  <a:xfrm>
                    <a:off x="2891" y="2289"/>
                    <a:ext cx="127" cy="54"/>
                  </a:xfrm>
                  <a:custGeom>
                    <a:avLst/>
                    <a:gdLst>
                      <a:gd name="T0" fmla="*/ 127 w 127"/>
                      <a:gd name="T1" fmla="*/ 12 h 54"/>
                      <a:gd name="T2" fmla="*/ 99 w 127"/>
                      <a:gd name="T3" fmla="*/ 0 h 54"/>
                      <a:gd name="T4" fmla="*/ 33 w 127"/>
                      <a:gd name="T5" fmla="*/ 34 h 54"/>
                      <a:gd name="T6" fmla="*/ 0 w 127"/>
                      <a:gd name="T7" fmla="*/ 23 h 54"/>
                      <a:gd name="T8" fmla="*/ 16 w 127"/>
                      <a:gd name="T9" fmla="*/ 54 h 54"/>
                      <a:gd name="T10" fmla="*/ 99 w 127"/>
                      <a:gd name="T11" fmla="*/ 54 h 54"/>
                      <a:gd name="T12" fmla="*/ 64 w 127"/>
                      <a:gd name="T13" fmla="*/ 42 h 54"/>
                      <a:gd name="T14" fmla="*/ 127 w 127"/>
                      <a:gd name="T15" fmla="*/ 12 h 54"/>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4"/>
                      <a:gd name="T26" fmla="*/ 127 w 12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4">
                        <a:moveTo>
                          <a:pt x="127" y="12"/>
                        </a:moveTo>
                        <a:lnTo>
                          <a:pt x="99" y="0"/>
                        </a:lnTo>
                        <a:lnTo>
                          <a:pt x="33" y="34"/>
                        </a:lnTo>
                        <a:lnTo>
                          <a:pt x="0" y="23"/>
                        </a:lnTo>
                        <a:lnTo>
                          <a:pt x="16" y="54"/>
                        </a:lnTo>
                        <a:lnTo>
                          <a:pt x="99" y="54"/>
                        </a:lnTo>
                        <a:lnTo>
                          <a:pt x="64" y="42"/>
                        </a:lnTo>
                        <a:lnTo>
                          <a:pt x="127" y="12"/>
                        </a:lnTo>
                        <a:close/>
                      </a:path>
                    </a:pathLst>
                  </a:custGeom>
                  <a:solidFill>
                    <a:srgbClr val="000000"/>
                  </a:solidFill>
                  <a:ln w="9525">
                    <a:noFill/>
                    <a:round/>
                    <a:headEnd/>
                    <a:tailEnd/>
                  </a:ln>
                </p:spPr>
                <p:txBody>
                  <a:bodyPr/>
                  <a:lstStyle/>
                  <a:p>
                    <a:endParaRPr lang="zh-CN" altLang="en-US" sz="800"/>
                  </a:p>
                </p:txBody>
              </p:sp>
              <p:sp>
                <p:nvSpPr>
                  <p:cNvPr id="17466" name="Freeform 267"/>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467" name="Freeform 268"/>
                  <p:cNvSpPr>
                    <a:spLocks/>
                  </p:cNvSpPr>
                  <p:nvPr/>
                </p:nvSpPr>
                <p:spPr bwMode="auto">
                  <a:xfrm>
                    <a:off x="2898" y="2228"/>
                    <a:ext cx="127" cy="50"/>
                  </a:xfrm>
                  <a:custGeom>
                    <a:avLst/>
                    <a:gdLst>
                      <a:gd name="T0" fmla="*/ 0 w 127"/>
                      <a:gd name="T1" fmla="*/ 11 h 50"/>
                      <a:gd name="T2" fmla="*/ 28 w 127"/>
                      <a:gd name="T3" fmla="*/ 0 h 50"/>
                      <a:gd name="T4" fmla="*/ 97 w 127"/>
                      <a:gd name="T5" fmla="*/ 30 h 50"/>
                      <a:gd name="T6" fmla="*/ 127 w 127"/>
                      <a:gd name="T7" fmla="*/ 22 h 50"/>
                      <a:gd name="T8" fmla="*/ 111 w 127"/>
                      <a:gd name="T9" fmla="*/ 50 h 50"/>
                      <a:gd name="T10" fmla="*/ 31 w 127"/>
                      <a:gd name="T11" fmla="*/ 50 h 50"/>
                      <a:gd name="T12" fmla="*/ 64 w 127"/>
                      <a:gd name="T13" fmla="*/ 42 h 50"/>
                      <a:gd name="T14" fmla="*/ 0 w 127"/>
                      <a:gd name="T15" fmla="*/ 11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0" y="11"/>
                        </a:moveTo>
                        <a:lnTo>
                          <a:pt x="28" y="0"/>
                        </a:lnTo>
                        <a:lnTo>
                          <a:pt x="97" y="30"/>
                        </a:lnTo>
                        <a:lnTo>
                          <a:pt x="127" y="22"/>
                        </a:lnTo>
                        <a:lnTo>
                          <a:pt x="111" y="50"/>
                        </a:lnTo>
                        <a:lnTo>
                          <a:pt x="31" y="50"/>
                        </a:lnTo>
                        <a:lnTo>
                          <a:pt x="64" y="42"/>
                        </a:lnTo>
                        <a:lnTo>
                          <a:pt x="0" y="11"/>
                        </a:lnTo>
                        <a:close/>
                      </a:path>
                    </a:pathLst>
                  </a:custGeom>
                  <a:solidFill>
                    <a:srgbClr val="000000"/>
                  </a:solidFill>
                  <a:ln w="9525">
                    <a:noFill/>
                    <a:round/>
                    <a:headEnd/>
                    <a:tailEnd/>
                  </a:ln>
                </p:spPr>
                <p:txBody>
                  <a:bodyPr/>
                  <a:lstStyle/>
                  <a:p>
                    <a:endParaRPr lang="zh-CN" altLang="en-US" sz="800"/>
                  </a:p>
                </p:txBody>
              </p:sp>
              <p:sp>
                <p:nvSpPr>
                  <p:cNvPr id="17468" name="Freeform 269"/>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sp>
                <p:nvSpPr>
                  <p:cNvPr id="17469" name="Freeform 270"/>
                  <p:cNvSpPr>
                    <a:spLocks/>
                  </p:cNvSpPr>
                  <p:nvPr/>
                </p:nvSpPr>
                <p:spPr bwMode="auto">
                  <a:xfrm>
                    <a:off x="3025" y="2295"/>
                    <a:ext cx="128" cy="50"/>
                  </a:xfrm>
                  <a:custGeom>
                    <a:avLst/>
                    <a:gdLst>
                      <a:gd name="T0" fmla="*/ 128 w 128"/>
                      <a:gd name="T1" fmla="*/ 39 h 50"/>
                      <a:gd name="T2" fmla="*/ 99 w 128"/>
                      <a:gd name="T3" fmla="*/ 50 h 50"/>
                      <a:gd name="T4" fmla="*/ 33 w 128"/>
                      <a:gd name="T5" fmla="*/ 17 h 50"/>
                      <a:gd name="T6" fmla="*/ 0 w 128"/>
                      <a:gd name="T7" fmla="*/ 28 h 50"/>
                      <a:gd name="T8" fmla="*/ 17 w 128"/>
                      <a:gd name="T9" fmla="*/ 0 h 50"/>
                      <a:gd name="T10" fmla="*/ 99 w 128"/>
                      <a:gd name="T11" fmla="*/ 0 h 50"/>
                      <a:gd name="T12" fmla="*/ 64 w 128"/>
                      <a:gd name="T13" fmla="*/ 8 h 50"/>
                      <a:gd name="T14" fmla="*/ 128 w 128"/>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0"/>
                      <a:gd name="T26" fmla="*/ 128 w 128"/>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0">
                        <a:moveTo>
                          <a:pt x="128" y="39"/>
                        </a:moveTo>
                        <a:lnTo>
                          <a:pt x="99" y="50"/>
                        </a:lnTo>
                        <a:lnTo>
                          <a:pt x="33" y="17"/>
                        </a:lnTo>
                        <a:lnTo>
                          <a:pt x="0" y="28"/>
                        </a:lnTo>
                        <a:lnTo>
                          <a:pt x="17" y="0"/>
                        </a:lnTo>
                        <a:lnTo>
                          <a:pt x="99" y="0"/>
                        </a:lnTo>
                        <a:lnTo>
                          <a:pt x="64" y="8"/>
                        </a:lnTo>
                        <a:lnTo>
                          <a:pt x="128" y="39"/>
                        </a:lnTo>
                        <a:close/>
                      </a:path>
                    </a:pathLst>
                  </a:custGeom>
                  <a:solidFill>
                    <a:srgbClr val="000000"/>
                  </a:solidFill>
                  <a:ln w="9525">
                    <a:noFill/>
                    <a:round/>
                    <a:headEnd/>
                    <a:tailEnd/>
                  </a:ln>
                </p:spPr>
                <p:txBody>
                  <a:bodyPr/>
                  <a:lstStyle/>
                  <a:p>
                    <a:endParaRPr lang="zh-CN" altLang="en-US" sz="800"/>
                  </a:p>
                </p:txBody>
              </p:sp>
            </p:grpSp>
            <p:grpSp>
              <p:nvGrpSpPr>
                <p:cNvPr id="17453" name="Group 271"/>
                <p:cNvGrpSpPr>
                  <a:grpSpLocks/>
                </p:cNvGrpSpPr>
                <p:nvPr/>
              </p:nvGrpSpPr>
              <p:grpSpPr bwMode="auto">
                <a:xfrm>
                  <a:off x="2893" y="2230"/>
                  <a:ext cx="267" cy="118"/>
                  <a:chOff x="2893" y="2230"/>
                  <a:chExt cx="267" cy="118"/>
                </a:xfrm>
              </p:grpSpPr>
              <p:sp>
                <p:nvSpPr>
                  <p:cNvPr id="17454" name="Freeform 272"/>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455" name="Freeform 273"/>
                  <p:cNvSpPr>
                    <a:spLocks/>
                  </p:cNvSpPr>
                  <p:nvPr/>
                </p:nvSpPr>
                <p:spPr bwMode="auto">
                  <a:xfrm>
                    <a:off x="3032" y="2233"/>
                    <a:ext cx="128" cy="51"/>
                  </a:xfrm>
                  <a:custGeom>
                    <a:avLst/>
                    <a:gdLst>
                      <a:gd name="T0" fmla="*/ 0 w 128"/>
                      <a:gd name="T1" fmla="*/ 39 h 51"/>
                      <a:gd name="T2" fmla="*/ 29 w 128"/>
                      <a:gd name="T3" fmla="*/ 51 h 51"/>
                      <a:gd name="T4" fmla="*/ 97 w 128"/>
                      <a:gd name="T5" fmla="*/ 17 h 51"/>
                      <a:gd name="T6" fmla="*/ 128 w 128"/>
                      <a:gd name="T7" fmla="*/ 28 h 51"/>
                      <a:gd name="T8" fmla="*/ 111 w 128"/>
                      <a:gd name="T9" fmla="*/ 0 h 51"/>
                      <a:gd name="T10" fmla="*/ 31 w 128"/>
                      <a:gd name="T11" fmla="*/ 0 h 51"/>
                      <a:gd name="T12" fmla="*/ 64 w 128"/>
                      <a:gd name="T13" fmla="*/ 9 h 51"/>
                      <a:gd name="T14" fmla="*/ 0 w 128"/>
                      <a:gd name="T15" fmla="*/ 39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39"/>
                        </a:moveTo>
                        <a:lnTo>
                          <a:pt x="29" y="51"/>
                        </a:lnTo>
                        <a:lnTo>
                          <a:pt x="97" y="17"/>
                        </a:lnTo>
                        <a:lnTo>
                          <a:pt x="128" y="28"/>
                        </a:lnTo>
                        <a:lnTo>
                          <a:pt x="111" y="0"/>
                        </a:lnTo>
                        <a:lnTo>
                          <a:pt x="31" y="0"/>
                        </a:lnTo>
                        <a:lnTo>
                          <a:pt x="64" y="9"/>
                        </a:lnTo>
                        <a:lnTo>
                          <a:pt x="0" y="39"/>
                        </a:lnTo>
                        <a:close/>
                      </a:path>
                    </a:pathLst>
                  </a:custGeom>
                  <a:solidFill>
                    <a:srgbClr val="FFFFFF"/>
                  </a:solidFill>
                  <a:ln w="9525">
                    <a:noFill/>
                    <a:round/>
                    <a:headEnd/>
                    <a:tailEnd/>
                  </a:ln>
                </p:spPr>
                <p:txBody>
                  <a:bodyPr/>
                  <a:lstStyle/>
                  <a:p>
                    <a:endParaRPr lang="zh-CN" altLang="en-US" sz="800"/>
                  </a:p>
                </p:txBody>
              </p:sp>
              <p:sp>
                <p:nvSpPr>
                  <p:cNvPr id="17456" name="Freeform 274"/>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457" name="Freeform 275"/>
                  <p:cNvSpPr>
                    <a:spLocks/>
                  </p:cNvSpPr>
                  <p:nvPr/>
                </p:nvSpPr>
                <p:spPr bwMode="auto">
                  <a:xfrm>
                    <a:off x="2893" y="2292"/>
                    <a:ext cx="128" cy="53"/>
                  </a:xfrm>
                  <a:custGeom>
                    <a:avLst/>
                    <a:gdLst>
                      <a:gd name="T0" fmla="*/ 128 w 128"/>
                      <a:gd name="T1" fmla="*/ 11 h 53"/>
                      <a:gd name="T2" fmla="*/ 99 w 128"/>
                      <a:gd name="T3" fmla="*/ 0 h 53"/>
                      <a:gd name="T4" fmla="*/ 33 w 128"/>
                      <a:gd name="T5" fmla="*/ 34 h 53"/>
                      <a:gd name="T6" fmla="*/ 0 w 128"/>
                      <a:gd name="T7" fmla="*/ 23 h 53"/>
                      <a:gd name="T8" fmla="*/ 17 w 128"/>
                      <a:gd name="T9" fmla="*/ 53 h 53"/>
                      <a:gd name="T10" fmla="*/ 99 w 128"/>
                      <a:gd name="T11" fmla="*/ 53 h 53"/>
                      <a:gd name="T12" fmla="*/ 64 w 128"/>
                      <a:gd name="T13" fmla="*/ 42 h 53"/>
                      <a:gd name="T14" fmla="*/ 128 w 128"/>
                      <a:gd name="T15" fmla="*/ 11 h 53"/>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3"/>
                      <a:gd name="T26" fmla="*/ 128 w 128"/>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3">
                        <a:moveTo>
                          <a:pt x="128" y="11"/>
                        </a:moveTo>
                        <a:lnTo>
                          <a:pt x="99" y="0"/>
                        </a:lnTo>
                        <a:lnTo>
                          <a:pt x="33" y="34"/>
                        </a:lnTo>
                        <a:lnTo>
                          <a:pt x="0" y="23"/>
                        </a:lnTo>
                        <a:lnTo>
                          <a:pt x="17" y="53"/>
                        </a:lnTo>
                        <a:lnTo>
                          <a:pt x="99" y="53"/>
                        </a:lnTo>
                        <a:lnTo>
                          <a:pt x="64" y="42"/>
                        </a:lnTo>
                        <a:lnTo>
                          <a:pt x="128" y="11"/>
                        </a:lnTo>
                        <a:close/>
                      </a:path>
                    </a:pathLst>
                  </a:custGeom>
                  <a:solidFill>
                    <a:srgbClr val="FFFFFF"/>
                  </a:solidFill>
                  <a:ln w="9525">
                    <a:noFill/>
                    <a:round/>
                    <a:headEnd/>
                    <a:tailEnd/>
                  </a:ln>
                </p:spPr>
                <p:txBody>
                  <a:bodyPr/>
                  <a:lstStyle/>
                  <a:p>
                    <a:endParaRPr lang="zh-CN" altLang="en-US" sz="800"/>
                  </a:p>
                </p:txBody>
              </p:sp>
              <p:sp>
                <p:nvSpPr>
                  <p:cNvPr id="17458" name="Freeform 276"/>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459" name="Freeform 277"/>
                  <p:cNvSpPr>
                    <a:spLocks/>
                  </p:cNvSpPr>
                  <p:nvPr/>
                </p:nvSpPr>
                <p:spPr bwMode="auto">
                  <a:xfrm>
                    <a:off x="2900" y="2230"/>
                    <a:ext cx="128" cy="51"/>
                  </a:xfrm>
                  <a:custGeom>
                    <a:avLst/>
                    <a:gdLst>
                      <a:gd name="T0" fmla="*/ 0 w 128"/>
                      <a:gd name="T1" fmla="*/ 12 h 51"/>
                      <a:gd name="T2" fmla="*/ 29 w 128"/>
                      <a:gd name="T3" fmla="*/ 0 h 51"/>
                      <a:gd name="T4" fmla="*/ 97 w 128"/>
                      <a:gd name="T5" fmla="*/ 31 h 51"/>
                      <a:gd name="T6" fmla="*/ 128 w 128"/>
                      <a:gd name="T7" fmla="*/ 23 h 51"/>
                      <a:gd name="T8" fmla="*/ 111 w 128"/>
                      <a:gd name="T9" fmla="*/ 51 h 51"/>
                      <a:gd name="T10" fmla="*/ 31 w 128"/>
                      <a:gd name="T11" fmla="*/ 51 h 51"/>
                      <a:gd name="T12" fmla="*/ 64 w 128"/>
                      <a:gd name="T13" fmla="*/ 42 h 51"/>
                      <a:gd name="T14" fmla="*/ 0 w 128"/>
                      <a:gd name="T15" fmla="*/ 12 h 51"/>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51"/>
                      <a:gd name="T26" fmla="*/ 128 w 128"/>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51">
                        <a:moveTo>
                          <a:pt x="0" y="12"/>
                        </a:moveTo>
                        <a:lnTo>
                          <a:pt x="29" y="0"/>
                        </a:lnTo>
                        <a:lnTo>
                          <a:pt x="97" y="31"/>
                        </a:lnTo>
                        <a:lnTo>
                          <a:pt x="128" y="23"/>
                        </a:lnTo>
                        <a:lnTo>
                          <a:pt x="111" y="51"/>
                        </a:lnTo>
                        <a:lnTo>
                          <a:pt x="31" y="51"/>
                        </a:lnTo>
                        <a:lnTo>
                          <a:pt x="64" y="42"/>
                        </a:lnTo>
                        <a:lnTo>
                          <a:pt x="0" y="12"/>
                        </a:lnTo>
                        <a:close/>
                      </a:path>
                    </a:pathLst>
                  </a:custGeom>
                  <a:solidFill>
                    <a:srgbClr val="FFFFFF"/>
                  </a:solidFill>
                  <a:ln w="9525">
                    <a:noFill/>
                    <a:round/>
                    <a:headEnd/>
                    <a:tailEnd/>
                  </a:ln>
                </p:spPr>
                <p:txBody>
                  <a:bodyPr/>
                  <a:lstStyle/>
                  <a:p>
                    <a:endParaRPr lang="zh-CN" altLang="en-US" sz="800"/>
                  </a:p>
                </p:txBody>
              </p:sp>
              <p:sp>
                <p:nvSpPr>
                  <p:cNvPr id="17460" name="Freeform 278"/>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sp>
                <p:nvSpPr>
                  <p:cNvPr id="17461" name="Freeform 279"/>
                  <p:cNvSpPr>
                    <a:spLocks/>
                  </p:cNvSpPr>
                  <p:nvPr/>
                </p:nvSpPr>
                <p:spPr bwMode="auto">
                  <a:xfrm>
                    <a:off x="3028" y="2298"/>
                    <a:ext cx="127" cy="50"/>
                  </a:xfrm>
                  <a:custGeom>
                    <a:avLst/>
                    <a:gdLst>
                      <a:gd name="T0" fmla="*/ 127 w 127"/>
                      <a:gd name="T1" fmla="*/ 39 h 50"/>
                      <a:gd name="T2" fmla="*/ 99 w 127"/>
                      <a:gd name="T3" fmla="*/ 50 h 50"/>
                      <a:gd name="T4" fmla="*/ 33 w 127"/>
                      <a:gd name="T5" fmla="*/ 17 h 50"/>
                      <a:gd name="T6" fmla="*/ 0 w 127"/>
                      <a:gd name="T7" fmla="*/ 28 h 50"/>
                      <a:gd name="T8" fmla="*/ 16 w 127"/>
                      <a:gd name="T9" fmla="*/ 0 h 50"/>
                      <a:gd name="T10" fmla="*/ 99 w 127"/>
                      <a:gd name="T11" fmla="*/ 0 h 50"/>
                      <a:gd name="T12" fmla="*/ 63 w 127"/>
                      <a:gd name="T13" fmla="*/ 8 h 50"/>
                      <a:gd name="T14" fmla="*/ 127 w 127"/>
                      <a:gd name="T15" fmla="*/ 39 h 50"/>
                      <a:gd name="T16" fmla="*/ 0 60000 65536"/>
                      <a:gd name="T17" fmla="*/ 0 60000 65536"/>
                      <a:gd name="T18" fmla="*/ 0 60000 65536"/>
                      <a:gd name="T19" fmla="*/ 0 60000 65536"/>
                      <a:gd name="T20" fmla="*/ 0 60000 65536"/>
                      <a:gd name="T21" fmla="*/ 0 60000 65536"/>
                      <a:gd name="T22" fmla="*/ 0 60000 65536"/>
                      <a:gd name="T23" fmla="*/ 0 60000 65536"/>
                      <a:gd name="T24" fmla="*/ 0 w 127"/>
                      <a:gd name="T25" fmla="*/ 0 h 50"/>
                      <a:gd name="T26" fmla="*/ 127 w 12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7" h="50">
                        <a:moveTo>
                          <a:pt x="127" y="39"/>
                        </a:moveTo>
                        <a:lnTo>
                          <a:pt x="99" y="50"/>
                        </a:lnTo>
                        <a:lnTo>
                          <a:pt x="33" y="17"/>
                        </a:lnTo>
                        <a:lnTo>
                          <a:pt x="0" y="28"/>
                        </a:lnTo>
                        <a:lnTo>
                          <a:pt x="16" y="0"/>
                        </a:lnTo>
                        <a:lnTo>
                          <a:pt x="99" y="0"/>
                        </a:lnTo>
                        <a:lnTo>
                          <a:pt x="63" y="8"/>
                        </a:lnTo>
                        <a:lnTo>
                          <a:pt x="127" y="39"/>
                        </a:lnTo>
                        <a:close/>
                      </a:path>
                    </a:pathLst>
                  </a:custGeom>
                  <a:solidFill>
                    <a:srgbClr val="FFFFFF"/>
                  </a:solidFill>
                  <a:ln w="9525">
                    <a:noFill/>
                    <a:round/>
                    <a:headEnd/>
                    <a:tailEnd/>
                  </a:ln>
                </p:spPr>
                <p:txBody>
                  <a:bodyPr/>
                  <a:lstStyle/>
                  <a:p>
                    <a:endParaRPr lang="zh-CN" altLang="en-US" sz="800"/>
                  </a:p>
                </p:txBody>
              </p:sp>
            </p:grpSp>
          </p:grpSp>
          <p:sp>
            <p:nvSpPr>
              <p:cNvPr id="17450" name="Line 280"/>
              <p:cNvSpPr>
                <a:spLocks noChangeShapeType="1"/>
              </p:cNvSpPr>
              <p:nvPr/>
            </p:nvSpPr>
            <p:spPr bwMode="auto">
              <a:xfrm>
                <a:off x="2832" y="2287"/>
                <a:ext cx="1" cy="112"/>
              </a:xfrm>
              <a:prstGeom prst="line">
                <a:avLst/>
              </a:prstGeom>
              <a:noFill/>
              <a:ln w="3175">
                <a:solidFill>
                  <a:srgbClr val="AAE6FF"/>
                </a:solidFill>
                <a:round/>
                <a:headEnd/>
                <a:tailEnd/>
              </a:ln>
            </p:spPr>
            <p:txBody>
              <a:bodyPr/>
              <a:lstStyle/>
              <a:p>
                <a:endParaRPr lang="zh-CN" altLang="en-US"/>
              </a:p>
            </p:txBody>
          </p:sp>
          <p:sp>
            <p:nvSpPr>
              <p:cNvPr id="17451" name="Line 281"/>
              <p:cNvSpPr>
                <a:spLocks noChangeShapeType="1"/>
              </p:cNvSpPr>
              <p:nvPr/>
            </p:nvSpPr>
            <p:spPr bwMode="auto">
              <a:xfrm>
                <a:off x="3219" y="2287"/>
                <a:ext cx="1" cy="112"/>
              </a:xfrm>
              <a:prstGeom prst="line">
                <a:avLst/>
              </a:prstGeom>
              <a:noFill/>
              <a:ln w="3175">
                <a:solidFill>
                  <a:srgbClr val="AAE6FF"/>
                </a:solidFill>
                <a:round/>
                <a:headEnd/>
                <a:tailEnd/>
              </a:ln>
            </p:spPr>
            <p:txBody>
              <a:bodyPr/>
              <a:lstStyle/>
              <a:p>
                <a:endParaRPr lang="zh-CN" altLang="en-US"/>
              </a:p>
            </p:txBody>
          </p:sp>
        </p:grpSp>
        <p:sp>
          <p:nvSpPr>
            <p:cNvPr id="17442" name="TextBox 569"/>
            <p:cNvSpPr txBox="1">
              <a:spLocks noChangeArrowheads="1"/>
            </p:cNvSpPr>
            <p:nvPr/>
          </p:nvSpPr>
          <p:spPr bwMode="auto">
            <a:xfrm>
              <a:off x="5572124" y="1646239"/>
              <a:ext cx="215900" cy="391862"/>
            </a:xfrm>
            <a:prstGeom prst="rect">
              <a:avLst/>
            </a:prstGeom>
            <a:noFill/>
            <a:ln w="9525">
              <a:noFill/>
              <a:miter lim="800000"/>
              <a:headEnd/>
              <a:tailEnd/>
            </a:ln>
          </p:spPr>
          <p:txBody>
            <a:bodyPr>
              <a:spAutoFit/>
            </a:bodyPr>
            <a:lstStyle/>
            <a:p>
              <a:pPr algn="just">
                <a:lnSpc>
                  <a:spcPct val="120000"/>
                </a:lnSpc>
                <a:spcBef>
                  <a:spcPct val="10000"/>
                </a:spcBef>
                <a:buClr>
                  <a:schemeClr val="tx1"/>
                </a:buClr>
                <a:buFont typeface="Symbol" pitchFamily="18" charset="2"/>
                <a:buNone/>
              </a:pPr>
              <a:r>
                <a:rPr lang="en-US" altLang="zh-CN" sz="800">
                  <a:ea typeface="楷体_GB2312" pitchFamily="49" charset="-122"/>
                </a:rPr>
                <a:t>+</a:t>
              </a:r>
              <a:endParaRPr lang="zh-CN" altLang="en-US" sz="800">
                <a:ea typeface="楷体_GB2312" pitchFamily="49" charset="-122"/>
              </a:endParaRPr>
            </a:p>
          </p:txBody>
        </p:sp>
        <p:sp>
          <p:nvSpPr>
            <p:cNvPr id="17443" name="TextBox 570"/>
            <p:cNvSpPr txBox="1">
              <a:spLocks noChangeArrowheads="1"/>
            </p:cNvSpPr>
            <p:nvPr/>
          </p:nvSpPr>
          <p:spPr bwMode="auto">
            <a:xfrm>
              <a:off x="5572124" y="1963738"/>
              <a:ext cx="215900" cy="391862"/>
            </a:xfrm>
            <a:prstGeom prst="rect">
              <a:avLst/>
            </a:prstGeom>
            <a:noFill/>
            <a:ln w="9525">
              <a:noFill/>
              <a:miter lim="800000"/>
              <a:headEnd/>
              <a:tailEnd/>
            </a:ln>
          </p:spPr>
          <p:txBody>
            <a:bodyPr>
              <a:spAutoFit/>
            </a:bodyPr>
            <a:lstStyle/>
            <a:p>
              <a:pPr algn="just">
                <a:lnSpc>
                  <a:spcPct val="120000"/>
                </a:lnSpc>
                <a:spcBef>
                  <a:spcPct val="10000"/>
                </a:spcBef>
                <a:buClr>
                  <a:schemeClr val="tx1"/>
                </a:buClr>
                <a:buFont typeface="Symbol" pitchFamily="18" charset="2"/>
                <a:buNone/>
              </a:pPr>
              <a:r>
                <a:rPr lang="en-US" altLang="zh-CN" sz="800">
                  <a:ea typeface="楷体_GB2312" pitchFamily="49" charset="-122"/>
                </a:rPr>
                <a:t>+</a:t>
              </a:r>
              <a:endParaRPr lang="zh-CN" altLang="en-US" sz="800">
                <a:ea typeface="楷体_GB2312" pitchFamily="49" charset="-122"/>
              </a:endParaRPr>
            </a:p>
          </p:txBody>
        </p:sp>
        <p:sp>
          <p:nvSpPr>
            <p:cNvPr id="17444" name="TextBox 571"/>
            <p:cNvSpPr txBox="1">
              <a:spLocks noChangeArrowheads="1"/>
            </p:cNvSpPr>
            <p:nvPr/>
          </p:nvSpPr>
          <p:spPr bwMode="auto">
            <a:xfrm>
              <a:off x="5572124" y="2370138"/>
              <a:ext cx="215900" cy="391862"/>
            </a:xfrm>
            <a:prstGeom prst="rect">
              <a:avLst/>
            </a:prstGeom>
            <a:noFill/>
            <a:ln w="9525">
              <a:noFill/>
              <a:miter lim="800000"/>
              <a:headEnd/>
              <a:tailEnd/>
            </a:ln>
          </p:spPr>
          <p:txBody>
            <a:bodyPr>
              <a:spAutoFit/>
            </a:bodyPr>
            <a:lstStyle/>
            <a:p>
              <a:pPr algn="just">
                <a:lnSpc>
                  <a:spcPct val="120000"/>
                </a:lnSpc>
                <a:spcBef>
                  <a:spcPct val="10000"/>
                </a:spcBef>
                <a:buClr>
                  <a:schemeClr val="tx1"/>
                </a:buClr>
                <a:buFont typeface="Symbol" pitchFamily="18" charset="2"/>
                <a:buNone/>
              </a:pPr>
              <a:r>
                <a:rPr lang="en-US" altLang="zh-CN" sz="800">
                  <a:ea typeface="楷体_GB2312" pitchFamily="49" charset="-122"/>
                </a:rPr>
                <a:t>+</a:t>
              </a:r>
              <a:endParaRPr lang="zh-CN" altLang="en-US" sz="800">
                <a:ea typeface="楷体_GB2312" pitchFamily="49" charset="-122"/>
              </a:endParaRPr>
            </a:p>
          </p:txBody>
        </p:sp>
      </p:grpSp>
      <p:sp>
        <p:nvSpPr>
          <p:cNvPr id="530" name="Rectangle 3"/>
          <p:cNvSpPr txBox="1">
            <a:spLocks noChangeArrowheads="1"/>
          </p:cNvSpPr>
          <p:nvPr/>
        </p:nvSpPr>
        <p:spPr bwMode="auto">
          <a:xfrm>
            <a:off x="142875" y="1000125"/>
            <a:ext cx="8786813" cy="2714625"/>
          </a:xfrm>
          <a:prstGeom prst="rect">
            <a:avLst/>
          </a:prstGeom>
          <a:noFill/>
          <a:ln w="9525">
            <a:noFill/>
            <a:miter lim="800000"/>
            <a:headEnd/>
            <a:tailEnd/>
          </a:ln>
        </p:spPr>
        <p:txBody>
          <a:bodyPr/>
          <a:lstStyle/>
          <a:p>
            <a:pPr marL="452438" indent="-452438">
              <a:lnSpc>
                <a:spcPts val="3200"/>
              </a:lnSpc>
              <a:spcBef>
                <a:spcPts val="600"/>
              </a:spcBef>
              <a:buClr>
                <a:schemeClr val="tx1"/>
              </a:buClr>
              <a:buFont typeface="Wingdings" pitchFamily="2" charset="2"/>
              <a:buBlip>
                <a:blip r:embed="rId2"/>
              </a:buBlip>
              <a:defRPr/>
            </a:pPr>
            <a:r>
              <a:rPr lang="zh-CN" altLang="en-US" sz="2800" b="1" kern="0" dirty="0">
                <a:solidFill>
                  <a:srgbClr val="10296F"/>
                </a:solidFill>
                <a:latin typeface="+mn-lt"/>
                <a:ea typeface="宋体" charset="-122"/>
              </a:rPr>
              <a:t>高速网络监控及实时大数据流处理</a:t>
            </a:r>
          </a:p>
          <a:p>
            <a:pPr marL="717550" lvl="1" indent="-317500">
              <a:lnSpc>
                <a:spcPts val="3200"/>
              </a:lnSpc>
              <a:spcBef>
                <a:spcPts val="600"/>
              </a:spcBef>
              <a:spcAft>
                <a:spcPts val="600"/>
              </a:spcAft>
              <a:buClr>
                <a:schemeClr val="tx1"/>
              </a:buClr>
              <a:buSzPct val="100000"/>
              <a:buFont typeface="Wingdings" pitchFamily="2" charset="2"/>
              <a:buBlip>
                <a:blip r:embed="rId3"/>
              </a:buBlip>
              <a:defRPr/>
            </a:pPr>
            <a:r>
              <a:rPr lang="zh-CN" altLang="en-US" sz="2200" b="1" kern="0" dirty="0">
                <a:solidFill>
                  <a:srgbClr val="C00000"/>
                </a:solidFill>
                <a:latin typeface="宋体" pitchFamily="2" charset="-122"/>
                <a:ea typeface="宋体" charset="-122"/>
              </a:rPr>
              <a:t>高速骨干网监控：</a:t>
            </a:r>
            <a:r>
              <a:rPr lang="zh-CN" altLang="en-US" sz="2200" b="1" kern="0" dirty="0">
                <a:solidFill>
                  <a:schemeClr val="tx2"/>
                </a:solidFill>
                <a:latin typeface="宋体" pitchFamily="2" charset="-122"/>
                <a:ea typeface="宋体" charset="-122"/>
              </a:rPr>
              <a:t>研究不同监测点数据分布式存储、多监测点的实时感知和关联挖掘、快速应对大规模网络安全攻击等问题</a:t>
            </a:r>
            <a:endParaRPr lang="en-US" altLang="zh-CN" sz="2200" b="1" kern="0" dirty="0">
              <a:solidFill>
                <a:schemeClr val="tx2"/>
              </a:solidFill>
              <a:latin typeface="宋体" pitchFamily="2" charset="-122"/>
              <a:ea typeface="宋体" charset="-122"/>
            </a:endParaRPr>
          </a:p>
          <a:p>
            <a:pPr marL="717550" lvl="1" indent="-317500">
              <a:lnSpc>
                <a:spcPts val="3200"/>
              </a:lnSpc>
              <a:spcBef>
                <a:spcPts val="600"/>
              </a:spcBef>
              <a:spcAft>
                <a:spcPts val="600"/>
              </a:spcAft>
              <a:buClr>
                <a:schemeClr val="tx1"/>
              </a:buClr>
              <a:buSzPct val="100000"/>
              <a:buFont typeface="Wingdings" pitchFamily="2" charset="2"/>
              <a:buBlip>
                <a:blip r:embed="rId3"/>
              </a:buBlip>
              <a:defRPr/>
            </a:pPr>
            <a:r>
              <a:rPr lang="zh-CN" altLang="en-US" sz="2200" b="1" kern="0" dirty="0">
                <a:solidFill>
                  <a:srgbClr val="C00000"/>
                </a:solidFill>
                <a:latin typeface="宋体" pitchFamily="2" charset="-122"/>
                <a:ea typeface="宋体" charset="-122"/>
              </a:rPr>
              <a:t>实时大数据流处理：</a:t>
            </a:r>
            <a:r>
              <a:rPr lang="zh-CN" altLang="en-US" sz="2200" b="1" kern="0" dirty="0">
                <a:solidFill>
                  <a:schemeClr val="tx2"/>
                </a:solidFill>
                <a:latin typeface="宋体" pitchFamily="2" charset="-122"/>
                <a:ea typeface="宋体" charset="-122"/>
              </a:rPr>
              <a:t>研究流处理模式的大数据实时处理通用架构，及大数据实时处理中的异构数据抽取和集成算法和数据分析模型</a:t>
            </a:r>
            <a:endParaRPr lang="en-US" altLang="zh-CN" sz="2200" b="1" kern="0" dirty="0">
              <a:solidFill>
                <a:schemeClr val="tx2"/>
              </a:solidFill>
              <a:latin typeface="宋体" pitchFamily="2" charset="-122"/>
              <a:ea typeface="宋体"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877050" y="188913"/>
            <a:ext cx="2133600" cy="476250"/>
          </a:xfrm>
        </p:spPr>
        <p:txBody>
          <a:bodyPr/>
          <a:lstStyle/>
          <a:p>
            <a:pPr algn="r"/>
            <a:fld id="{4CBD903E-534C-4F93-A565-BAE18640D1AD}" type="slidenum">
              <a:rPr lang="en-US" altLang="zh-CN"/>
              <a:pPr algn="r"/>
              <a:t>18</a:t>
            </a:fld>
            <a:endParaRPr lang="en-US" altLang="zh-CN"/>
          </a:p>
        </p:txBody>
      </p:sp>
      <p:sp>
        <p:nvSpPr>
          <p:cNvPr id="18435" name="Rectangle 3"/>
          <p:cNvSpPr>
            <a:spLocks noGrp="1" noChangeArrowheads="1"/>
          </p:cNvSpPr>
          <p:nvPr>
            <p:ph type="body" idx="1"/>
          </p:nvPr>
        </p:nvSpPr>
        <p:spPr>
          <a:xfrm>
            <a:off x="285750" y="981075"/>
            <a:ext cx="8572500" cy="5805488"/>
          </a:xfrm>
        </p:spPr>
        <p:txBody>
          <a:bodyPr/>
          <a:lstStyle/>
          <a:p>
            <a:pPr marL="452438" indent="-452438">
              <a:lnSpc>
                <a:spcPts val="3200"/>
              </a:lnSpc>
              <a:spcBef>
                <a:spcPts val="600"/>
              </a:spcBef>
              <a:buFont typeface="Wingdings" pitchFamily="2" charset="2"/>
              <a:buBlip>
                <a:blip r:embed="rId2"/>
              </a:buBlip>
            </a:pPr>
            <a:r>
              <a:rPr>
                <a:solidFill>
                  <a:srgbClr val="10296F"/>
                </a:solidFill>
                <a:ea typeface="宋体" pitchFamily="2" charset="-122"/>
              </a:rPr>
              <a:t>高速网络监控及实时大数据流处理</a:t>
            </a:r>
          </a:p>
          <a:p>
            <a:pPr marL="717550" lvl="1" indent="-317500" eaLnBrk="1" hangingPunct="1">
              <a:lnSpc>
                <a:spcPts val="3200"/>
              </a:lnSpc>
              <a:spcBef>
                <a:spcPts val="1200"/>
              </a:spcBef>
              <a:spcAft>
                <a:spcPts val="600"/>
              </a:spcAft>
              <a:buClr>
                <a:schemeClr val="tx1"/>
              </a:buClr>
              <a:buSzPct val="100000"/>
              <a:buFont typeface="Wingdings" pitchFamily="2" charset="2"/>
              <a:buBlip>
                <a:blip r:embed="rId3"/>
              </a:buBlip>
            </a:pPr>
            <a:r>
              <a:rPr lang="zh-CN" altLang="en-US" b="1" smtClean="0">
                <a:latin typeface="Times New Roman" pitchFamily="18" charset="0"/>
                <a:ea typeface="宋体" pitchFamily="2" charset="-122"/>
                <a:cs typeface="Times New Roman" pitchFamily="18" charset="0"/>
              </a:rPr>
              <a:t>设计、建设和管理“</a:t>
            </a:r>
            <a:r>
              <a:rPr lang="zh-CN" altLang="en-US" b="1" smtClean="0">
                <a:solidFill>
                  <a:srgbClr val="C00000"/>
                </a:solidFill>
                <a:ea typeface="宋体" pitchFamily="2" charset="-122"/>
              </a:rPr>
              <a:t>深海</a:t>
            </a:r>
            <a:r>
              <a:rPr lang="en-US" altLang="zh-CN" b="1" smtClean="0">
                <a:solidFill>
                  <a:srgbClr val="C00000"/>
                </a:solidFill>
                <a:ea typeface="宋体" pitchFamily="2" charset="-122"/>
              </a:rPr>
              <a:t>-</a:t>
            </a:r>
            <a:r>
              <a:rPr lang="zh-CN" altLang="en-US" b="1" smtClean="0">
                <a:solidFill>
                  <a:srgbClr val="C00000"/>
                </a:solidFill>
                <a:ea typeface="宋体" pitchFamily="2" charset="-122"/>
              </a:rPr>
              <a:t>南开大学大数据平台</a:t>
            </a:r>
            <a:r>
              <a:rPr lang="zh-CN" altLang="en-US" b="1" smtClean="0">
                <a:latin typeface="Times New Roman" pitchFamily="18" charset="0"/>
                <a:ea typeface="宋体" pitchFamily="2" charset="-122"/>
              </a:rPr>
              <a:t>”</a:t>
            </a:r>
            <a:endParaRPr lang="en-US" altLang="zh-CN" b="1" smtClean="0">
              <a:latin typeface="Times New Roman" pitchFamily="18" charset="0"/>
              <a:ea typeface="宋体" pitchFamily="2" charset="-122"/>
            </a:endParaRPr>
          </a:p>
          <a:p>
            <a:pPr marL="717550" lvl="1" indent="-317500" eaLnBrk="1" hangingPunct="1">
              <a:lnSpc>
                <a:spcPts val="3200"/>
              </a:lnSpc>
              <a:spcBef>
                <a:spcPts val="600"/>
              </a:spcBef>
              <a:spcAft>
                <a:spcPts val="600"/>
              </a:spcAft>
              <a:buClr>
                <a:schemeClr val="tx1"/>
              </a:buClr>
              <a:buSzPct val="100000"/>
              <a:buFont typeface="Wingdings" pitchFamily="2" charset="2"/>
              <a:buBlip>
                <a:blip r:embed="rId3"/>
              </a:buBlip>
            </a:pPr>
            <a:r>
              <a:rPr lang="zh-CN" altLang="en-US" b="1" smtClean="0">
                <a:latin typeface="Times New Roman" pitchFamily="18" charset="0"/>
                <a:ea typeface="宋体" pitchFamily="2" charset="-122"/>
              </a:rPr>
              <a:t>承担项目</a:t>
            </a:r>
            <a:endParaRPr lang="en-US" altLang="zh-CN" b="1" smtClean="0">
              <a:latin typeface="Times New Roman" pitchFamily="18" charset="0"/>
              <a:ea typeface="宋体" pitchFamily="2" charset="-122"/>
            </a:endParaRPr>
          </a:p>
          <a:p>
            <a:pPr marL="1117600" lvl="2" indent="-317500" eaLnBrk="1" hangingPunct="1">
              <a:lnSpc>
                <a:spcPts val="3400"/>
              </a:lnSpc>
              <a:spcBef>
                <a:spcPct val="0"/>
              </a:spcBef>
              <a:buClr>
                <a:schemeClr val="tx1"/>
              </a:buClr>
              <a:buSzPct val="100000"/>
              <a:buFont typeface="Verdana" pitchFamily="34" charset="0"/>
              <a:buChar char="−"/>
            </a:pPr>
            <a:r>
              <a:rPr lang="zh-CN" altLang="en-US" sz="2000" b="1" smtClean="0">
                <a:solidFill>
                  <a:schemeClr val="tx1"/>
                </a:solidFill>
                <a:ea typeface="宋体" pitchFamily="2" charset="-122"/>
              </a:rPr>
              <a:t>天津科技支撑项目：面向多种类型大数据的实时检测与深度分析</a:t>
            </a:r>
            <a:endParaRPr lang="en-US" altLang="zh-CN" sz="2000" b="1" smtClean="0">
              <a:solidFill>
                <a:schemeClr val="tx1"/>
              </a:solidFill>
              <a:ea typeface="宋体" pitchFamily="2" charset="-122"/>
            </a:endParaRPr>
          </a:p>
          <a:p>
            <a:pPr marL="1117600" lvl="2" indent="-317500" eaLnBrk="1" hangingPunct="1">
              <a:lnSpc>
                <a:spcPts val="3400"/>
              </a:lnSpc>
              <a:spcBef>
                <a:spcPct val="0"/>
              </a:spcBef>
              <a:buClr>
                <a:schemeClr val="tx1"/>
              </a:buClr>
              <a:buSzPct val="100000"/>
              <a:buFont typeface="Verdana" pitchFamily="34" charset="0"/>
              <a:buChar char="−"/>
            </a:pPr>
            <a:r>
              <a:rPr lang="zh-CN" altLang="en-US" sz="2000" b="1" smtClean="0">
                <a:solidFill>
                  <a:schemeClr val="tx1"/>
                </a:solidFill>
                <a:ea typeface="宋体" pitchFamily="2" charset="-122"/>
              </a:rPr>
              <a:t>国家自然科学基金项目：面向高速网络监控的并行频繁项挖掘及</a:t>
            </a:r>
            <a:r>
              <a:rPr lang="en-US" altLang="en-US" sz="2000" b="1" smtClean="0">
                <a:solidFill>
                  <a:schemeClr val="tx1"/>
                </a:solidFill>
                <a:ea typeface="宋体" pitchFamily="2" charset="-122"/>
              </a:rPr>
              <a:t>GPU</a:t>
            </a:r>
            <a:r>
              <a:rPr lang="zh-CN" altLang="en-US" sz="2000" b="1" smtClean="0">
                <a:solidFill>
                  <a:schemeClr val="tx1"/>
                </a:solidFill>
                <a:ea typeface="宋体" pitchFamily="2" charset="-122"/>
              </a:rPr>
              <a:t>优化关键技术研究</a:t>
            </a:r>
            <a:endParaRPr lang="en-US" altLang="zh-CN" sz="2000" b="1" smtClean="0">
              <a:solidFill>
                <a:schemeClr val="tx1"/>
              </a:solidFill>
              <a:ea typeface="宋体" pitchFamily="2" charset="-122"/>
            </a:endParaRPr>
          </a:p>
          <a:p>
            <a:pPr marL="1117600" lvl="2" indent="-317500" eaLnBrk="1" hangingPunct="1">
              <a:lnSpc>
                <a:spcPts val="3400"/>
              </a:lnSpc>
              <a:spcBef>
                <a:spcPct val="0"/>
              </a:spcBef>
              <a:buClr>
                <a:schemeClr val="tx1"/>
              </a:buClr>
              <a:buSzPct val="100000"/>
              <a:buFont typeface="Verdana" pitchFamily="34" charset="0"/>
              <a:buChar char="−"/>
            </a:pPr>
            <a:r>
              <a:rPr lang="zh-CN" altLang="en-US" sz="2000" b="1" smtClean="0">
                <a:solidFill>
                  <a:schemeClr val="tx1"/>
                </a:solidFill>
                <a:ea typeface="宋体" pitchFamily="2" charset="-122"/>
              </a:rPr>
              <a:t>国家</a:t>
            </a:r>
            <a:r>
              <a:rPr lang="en-US" altLang="zh-CN" sz="2000" b="1" smtClean="0">
                <a:solidFill>
                  <a:schemeClr val="tx1"/>
                </a:solidFill>
                <a:ea typeface="宋体" pitchFamily="2" charset="-122"/>
              </a:rPr>
              <a:t>242</a:t>
            </a:r>
            <a:r>
              <a:rPr lang="zh-CN" altLang="en-US" sz="2000" b="1" smtClean="0">
                <a:solidFill>
                  <a:schemeClr val="tx1"/>
                </a:solidFill>
                <a:ea typeface="宋体" pitchFamily="2" charset="-122"/>
              </a:rPr>
              <a:t>项目</a:t>
            </a:r>
            <a:endParaRPr lang="en-US" altLang="zh-CN" sz="2000" b="1" smtClean="0">
              <a:solidFill>
                <a:schemeClr val="tx1"/>
              </a:solidFill>
              <a:ea typeface="宋体" pitchFamily="2" charset="-122"/>
            </a:endParaRPr>
          </a:p>
          <a:p>
            <a:pPr marL="1117600" lvl="2" indent="-317500" eaLnBrk="1" hangingPunct="1">
              <a:lnSpc>
                <a:spcPts val="3400"/>
              </a:lnSpc>
              <a:spcBef>
                <a:spcPct val="0"/>
              </a:spcBef>
              <a:buClr>
                <a:schemeClr val="tx1"/>
              </a:buClr>
              <a:buSzPct val="100000"/>
              <a:buFont typeface="Verdana" pitchFamily="34" charset="0"/>
              <a:buChar char="−"/>
            </a:pPr>
            <a:r>
              <a:rPr lang="zh-CN" altLang="en-US" sz="2000" b="1" smtClean="0">
                <a:solidFill>
                  <a:schemeClr val="tx1"/>
                </a:solidFill>
                <a:ea typeface="宋体" pitchFamily="2" charset="-122"/>
              </a:rPr>
              <a:t>多项横向项目（与中科院信息工程研究所合作）</a:t>
            </a:r>
            <a:endParaRPr lang="en-US" altLang="zh-CN" sz="2000" b="1" smtClean="0">
              <a:solidFill>
                <a:schemeClr val="tx1"/>
              </a:solidFill>
              <a:ea typeface="宋体" pitchFamily="2" charset="-122"/>
            </a:endParaRPr>
          </a:p>
          <a:p>
            <a:pPr marL="717550" lvl="1" indent="-317500" eaLnBrk="1" hangingPunct="1">
              <a:lnSpc>
                <a:spcPts val="3200"/>
              </a:lnSpc>
              <a:spcBef>
                <a:spcPts val="600"/>
              </a:spcBef>
              <a:spcAft>
                <a:spcPts val="600"/>
              </a:spcAft>
              <a:buClr>
                <a:schemeClr val="tx1"/>
              </a:buClr>
              <a:buSzPct val="100000"/>
              <a:buFont typeface="Wingdings" pitchFamily="2" charset="2"/>
              <a:buBlip>
                <a:blip r:embed="rId3"/>
              </a:buBlip>
            </a:pPr>
            <a:r>
              <a:rPr lang="zh-CN" altLang="en-US" b="1" smtClean="0">
                <a:latin typeface="Times New Roman" pitchFamily="18" charset="0"/>
                <a:ea typeface="宋体" pitchFamily="2" charset="-122"/>
              </a:rPr>
              <a:t>与中科院信息工程研究所深度合作</a:t>
            </a:r>
            <a:endParaRPr lang="en-US" altLang="zh-CN" b="1" smtClean="0">
              <a:latin typeface="Times New Roman" pitchFamily="18" charset="0"/>
              <a:ea typeface="宋体" pitchFamily="2" charset="-122"/>
            </a:endParaRPr>
          </a:p>
          <a:p>
            <a:pPr marL="1117600" lvl="2" indent="-317500" eaLnBrk="1" hangingPunct="1">
              <a:lnSpc>
                <a:spcPts val="3400"/>
              </a:lnSpc>
              <a:spcBef>
                <a:spcPct val="0"/>
              </a:spcBef>
              <a:buClr>
                <a:schemeClr val="tx1"/>
              </a:buClr>
              <a:buSzPct val="100000"/>
              <a:buFont typeface="Verdana" pitchFamily="34" charset="0"/>
              <a:buChar char="−"/>
            </a:pPr>
            <a:r>
              <a:rPr lang="zh-CN" altLang="en-US" sz="2000" b="1" smtClean="0">
                <a:solidFill>
                  <a:schemeClr val="tx1"/>
                </a:solidFill>
                <a:ea typeface="宋体" pitchFamily="2" charset="-122"/>
              </a:rPr>
              <a:t>项目合作：国家主干网为科研提供了良好的实验环境</a:t>
            </a:r>
            <a:endParaRPr lang="en-US" altLang="zh-CN" sz="2000" b="1" smtClean="0">
              <a:solidFill>
                <a:schemeClr val="tx1"/>
              </a:solidFill>
              <a:ea typeface="宋体" pitchFamily="2" charset="-122"/>
            </a:endParaRPr>
          </a:p>
          <a:p>
            <a:pPr marL="1117600" lvl="2" indent="-317500" eaLnBrk="1" hangingPunct="1">
              <a:lnSpc>
                <a:spcPts val="3400"/>
              </a:lnSpc>
              <a:spcBef>
                <a:spcPct val="0"/>
              </a:spcBef>
              <a:buClr>
                <a:schemeClr val="tx1"/>
              </a:buClr>
              <a:buSzPct val="100000"/>
              <a:buFont typeface="Verdana" pitchFamily="34" charset="0"/>
              <a:buChar char="−"/>
            </a:pPr>
            <a:r>
              <a:rPr lang="zh-CN" altLang="en-US" sz="2000" b="1" smtClean="0">
                <a:solidFill>
                  <a:schemeClr val="tx1"/>
                </a:solidFill>
                <a:ea typeface="宋体" pitchFamily="2" charset="-122"/>
              </a:rPr>
              <a:t>联合招收博士研究生</a:t>
            </a:r>
            <a:endParaRPr lang="en-US" altLang="zh-CN" sz="2000" b="1" smtClean="0">
              <a:solidFill>
                <a:schemeClr val="tx1"/>
              </a:solidFill>
              <a:ea typeface="宋体" pitchFamily="2" charset="-122"/>
            </a:endParaRPr>
          </a:p>
          <a:p>
            <a:pPr marL="717550" lvl="1" indent="-317500" eaLnBrk="1" hangingPunct="1">
              <a:lnSpc>
                <a:spcPts val="3200"/>
              </a:lnSpc>
              <a:spcBef>
                <a:spcPts val="600"/>
              </a:spcBef>
              <a:spcAft>
                <a:spcPts val="600"/>
              </a:spcAft>
              <a:buClr>
                <a:schemeClr val="tx1"/>
              </a:buClr>
              <a:buSzPct val="100000"/>
              <a:buFont typeface="Wingdings" pitchFamily="2" charset="2"/>
              <a:buNone/>
            </a:pPr>
            <a:endParaRPr lang="en-US" altLang="zh-CN" sz="2200" b="1" smtClean="0">
              <a:latin typeface="Times New Roman" pitchFamily="18" charset="0"/>
              <a:ea typeface="宋体" pitchFamily="2" charset="-122"/>
            </a:endParaRPr>
          </a:p>
        </p:txBody>
      </p:sp>
      <p:sp>
        <p:nvSpPr>
          <p:cNvPr id="7" name="标题 1"/>
          <p:cNvSpPr txBox="1">
            <a:spLocks/>
          </p:cNvSpPr>
          <p:nvPr/>
        </p:nvSpPr>
        <p:spPr bwMode="white">
          <a:xfrm>
            <a:off x="479425" y="44450"/>
            <a:ext cx="5821363"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ea typeface="宋体" charset="-122"/>
              </a:rPr>
              <a:t>研究方向一（续）</a:t>
            </a:r>
          </a:p>
        </p:txBody>
      </p:sp>
      <p:pic>
        <p:nvPicPr>
          <p:cNvPr id="80898" name="Picture 2"/>
          <p:cNvPicPr>
            <a:picLocks noChangeAspect="1" noChangeArrowheads="1"/>
          </p:cNvPicPr>
          <p:nvPr/>
        </p:nvPicPr>
        <p:blipFill>
          <a:blip r:embed="rId4" cstate="print"/>
          <a:srcRect/>
          <a:stretch>
            <a:fillRect/>
          </a:stretch>
        </p:blipFill>
        <p:spPr bwMode="auto">
          <a:xfrm>
            <a:off x="0" y="928688"/>
            <a:ext cx="4446588" cy="5929312"/>
          </a:xfrm>
          <a:prstGeom prst="rect">
            <a:avLst/>
          </a:prstGeom>
          <a:noFill/>
          <a:ln w="9525">
            <a:noFill/>
            <a:miter lim="800000"/>
            <a:headEnd/>
            <a:tailEnd/>
          </a:ln>
        </p:spPr>
      </p:pic>
      <p:pic>
        <p:nvPicPr>
          <p:cNvPr id="80899" name="Picture 3"/>
          <p:cNvPicPr>
            <a:picLocks noChangeAspect="1" noChangeArrowheads="1"/>
          </p:cNvPicPr>
          <p:nvPr/>
        </p:nvPicPr>
        <p:blipFill>
          <a:blip r:embed="rId5" cstate="print"/>
          <a:srcRect/>
          <a:stretch>
            <a:fillRect/>
          </a:stretch>
        </p:blipFill>
        <p:spPr bwMode="auto">
          <a:xfrm>
            <a:off x="2286000" y="1357313"/>
            <a:ext cx="6858000"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0899"/>
                                        </p:tgtEl>
                                        <p:attrNameLst>
                                          <p:attrName>style.visibility</p:attrName>
                                        </p:attrNameLst>
                                      </p:cBhvr>
                                      <p:to>
                                        <p:strVal val="visible"/>
                                      </p:to>
                                    </p:set>
                                    <p:anim calcmode="lin" valueType="num">
                                      <p:cBhvr additive="base">
                                        <p:cTn id="12" dur="500" fill="hold"/>
                                        <p:tgtEl>
                                          <p:spTgt spid="80899"/>
                                        </p:tgtEl>
                                        <p:attrNameLst>
                                          <p:attrName>ppt_x</p:attrName>
                                        </p:attrNameLst>
                                      </p:cBhvr>
                                      <p:tavLst>
                                        <p:tav tm="0">
                                          <p:val>
                                            <p:strVal val="#ppt_x"/>
                                          </p:val>
                                        </p:tav>
                                        <p:tav tm="100000">
                                          <p:val>
                                            <p:strVal val="#ppt_x"/>
                                          </p:val>
                                        </p:tav>
                                      </p:tavLst>
                                    </p:anim>
                                    <p:anim calcmode="lin" valueType="num">
                                      <p:cBhvr additive="base">
                                        <p:cTn id="13" dur="500" fill="hold"/>
                                        <p:tgtEl>
                                          <p:spTgt spid="80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877050" y="188913"/>
            <a:ext cx="2133600" cy="476250"/>
          </a:xfrm>
        </p:spPr>
        <p:txBody>
          <a:bodyPr/>
          <a:lstStyle/>
          <a:p>
            <a:pPr algn="r"/>
            <a:fld id="{6B638725-928B-441F-A371-F7C738431DB3}" type="slidenum">
              <a:rPr lang="en-US" altLang="zh-CN"/>
              <a:pPr algn="r"/>
              <a:t>19</a:t>
            </a:fld>
            <a:endParaRPr lang="en-US" altLang="zh-CN"/>
          </a:p>
        </p:txBody>
      </p:sp>
      <p:sp>
        <p:nvSpPr>
          <p:cNvPr id="19459" name="Rectangle 3"/>
          <p:cNvSpPr>
            <a:spLocks noGrp="1" noChangeArrowheads="1"/>
          </p:cNvSpPr>
          <p:nvPr>
            <p:ph type="body" idx="1"/>
          </p:nvPr>
        </p:nvSpPr>
        <p:spPr>
          <a:xfrm>
            <a:off x="285750" y="981075"/>
            <a:ext cx="8501063" cy="5734050"/>
          </a:xfrm>
        </p:spPr>
        <p:txBody>
          <a:bodyPr/>
          <a:lstStyle/>
          <a:p>
            <a:pPr marL="452438" indent="-452438" eaLnBrk="1" hangingPunct="1">
              <a:lnSpc>
                <a:spcPts val="3600"/>
              </a:lnSpc>
              <a:spcBef>
                <a:spcPts val="600"/>
              </a:spcBef>
              <a:buFont typeface="Symbol" pitchFamily="18" charset="2"/>
              <a:buBlip>
                <a:blip r:embed="rId2"/>
              </a:buBlip>
            </a:pPr>
            <a:r>
              <a:rPr dirty="0">
                <a:solidFill>
                  <a:srgbClr val="000099"/>
                </a:solidFill>
                <a:latin typeface="宋体" pitchFamily="2" charset="-122"/>
                <a:ea typeface="宋体" pitchFamily="2" charset="-122"/>
              </a:rPr>
              <a:t>移动群智感知的关键技术与应用</a:t>
            </a:r>
            <a:endParaRPr lang="en-US" altLang="zh-CN" dirty="0">
              <a:solidFill>
                <a:srgbClr val="000099"/>
              </a:solidFill>
              <a:latin typeface="宋体" pitchFamily="2" charset="-122"/>
              <a:ea typeface="宋体" pitchFamily="2" charset="-122"/>
            </a:endParaRPr>
          </a:p>
          <a:p>
            <a:pPr marL="717550" lvl="1" indent="-317500" eaLnBrk="1" hangingPunct="1">
              <a:lnSpc>
                <a:spcPts val="3600"/>
              </a:lnSpc>
              <a:spcBef>
                <a:spcPts val="600"/>
              </a:spcBef>
              <a:buClr>
                <a:schemeClr val="tx1"/>
              </a:buClr>
              <a:buSzPct val="100000"/>
              <a:buFont typeface="Wingdings" pitchFamily="2" charset="2"/>
              <a:buBlip>
                <a:blip r:embed="rId3"/>
              </a:buBlip>
            </a:pPr>
            <a:r>
              <a:rPr lang="zh-CN" altLang="en-US" b="1" dirty="0" smtClean="0">
                <a:latin typeface="Times New Roman" pitchFamily="18" charset="0"/>
                <a:ea typeface="宋体" pitchFamily="2" charset="-122"/>
                <a:cs typeface="Times New Roman" pitchFamily="18" charset="0"/>
              </a:rPr>
              <a:t>基于</a:t>
            </a:r>
            <a:r>
              <a:rPr lang="en-US" altLang="zh-CN" b="1" dirty="0" smtClean="0">
                <a:latin typeface="Times New Roman" pitchFamily="18" charset="0"/>
                <a:ea typeface="宋体" pitchFamily="2" charset="-122"/>
                <a:cs typeface="Times New Roman" pitchFamily="18" charset="0"/>
              </a:rPr>
              <a:t>D2D</a:t>
            </a:r>
            <a:r>
              <a:rPr lang="zh-CN" altLang="en-US" b="1" dirty="0" smtClean="0">
                <a:latin typeface="Times New Roman" pitchFamily="18" charset="0"/>
                <a:ea typeface="宋体" pitchFamily="2" charset="-122"/>
                <a:cs typeface="Times New Roman" pitchFamily="18" charset="0"/>
              </a:rPr>
              <a:t>环境，及云平台相结合的移动群智感关键技术</a:t>
            </a:r>
            <a:endParaRPr lang="en-US" altLang="zh-CN" b="1" dirty="0" smtClean="0">
              <a:latin typeface="Times New Roman" pitchFamily="18" charset="0"/>
              <a:ea typeface="宋体" pitchFamily="2" charset="-122"/>
              <a:cs typeface="Times New Roman" pitchFamily="18" charset="0"/>
            </a:endParaRPr>
          </a:p>
          <a:p>
            <a:pPr marL="1117600" lvl="2" indent="-317500" eaLnBrk="1" hangingPunct="1">
              <a:lnSpc>
                <a:spcPts val="3600"/>
              </a:lnSpc>
              <a:spcBef>
                <a:spcPct val="0"/>
              </a:spcBef>
              <a:buClr>
                <a:schemeClr val="tx1"/>
              </a:buClr>
              <a:buSzPct val="100000"/>
              <a:buFontTx/>
              <a:buChar char="−"/>
            </a:pPr>
            <a:r>
              <a:rPr lang="zh-CN" altLang="en-US" sz="2000" b="1" dirty="0" smtClean="0">
                <a:solidFill>
                  <a:schemeClr val="tx1"/>
                </a:solidFill>
                <a:ea typeface="宋体" pitchFamily="2" charset="-122"/>
              </a:rPr>
              <a:t>移动智能终端传感数据手机和预处理</a:t>
            </a:r>
            <a:endParaRPr lang="en-US" altLang="zh-CN" sz="2000" b="1" dirty="0" smtClean="0">
              <a:solidFill>
                <a:schemeClr val="tx1"/>
              </a:solidFill>
              <a:ea typeface="宋体" pitchFamily="2" charset="-122"/>
            </a:endParaRPr>
          </a:p>
          <a:p>
            <a:pPr marL="1117600" lvl="2" indent="-317500" eaLnBrk="1" hangingPunct="1">
              <a:lnSpc>
                <a:spcPts val="3600"/>
              </a:lnSpc>
              <a:spcBef>
                <a:spcPct val="0"/>
              </a:spcBef>
              <a:buClr>
                <a:schemeClr val="tx1"/>
              </a:buClr>
              <a:buSzPct val="100000"/>
              <a:buFontTx/>
              <a:buChar char="−"/>
            </a:pPr>
            <a:r>
              <a:rPr lang="en-US" altLang="zh-CN" sz="2000" b="1" dirty="0" smtClean="0">
                <a:solidFill>
                  <a:schemeClr val="tx1"/>
                </a:solidFill>
                <a:ea typeface="宋体" pitchFamily="2" charset="-122"/>
              </a:rPr>
              <a:t>D2D</a:t>
            </a:r>
            <a:r>
              <a:rPr lang="zh-CN" altLang="en-US" sz="2000" b="1" dirty="0" smtClean="0">
                <a:solidFill>
                  <a:schemeClr val="tx1"/>
                </a:solidFill>
                <a:ea typeface="宋体" pitchFamily="2" charset="-122"/>
              </a:rPr>
              <a:t>模式的移动智能终端传感数据的传输与汇聚</a:t>
            </a:r>
            <a:endParaRPr lang="en-US" altLang="zh-CN" sz="2000" b="1" dirty="0" smtClean="0">
              <a:solidFill>
                <a:schemeClr val="tx1"/>
              </a:solidFill>
              <a:ea typeface="宋体" pitchFamily="2" charset="-122"/>
            </a:endParaRPr>
          </a:p>
          <a:p>
            <a:pPr marL="1117600" lvl="2" indent="-317500" eaLnBrk="1" hangingPunct="1">
              <a:lnSpc>
                <a:spcPts val="3600"/>
              </a:lnSpc>
              <a:spcBef>
                <a:spcPct val="0"/>
              </a:spcBef>
              <a:buClr>
                <a:schemeClr val="tx1"/>
              </a:buClr>
              <a:buSzPct val="100000"/>
              <a:buFontTx/>
              <a:buChar char="−"/>
            </a:pPr>
            <a:r>
              <a:rPr lang="en-US" altLang="zh-CN" sz="2000" b="1" dirty="0" smtClean="0">
                <a:solidFill>
                  <a:schemeClr val="tx1"/>
                </a:solidFill>
                <a:ea typeface="宋体" pitchFamily="2" charset="-122"/>
              </a:rPr>
              <a:t>D2D</a:t>
            </a:r>
            <a:r>
              <a:rPr lang="zh-CN" altLang="en-US" sz="2000" b="1" dirty="0" smtClean="0">
                <a:solidFill>
                  <a:schemeClr val="tx1"/>
                </a:solidFill>
                <a:ea typeface="宋体" pitchFamily="2" charset="-122"/>
              </a:rPr>
              <a:t>模式及云结合模式</a:t>
            </a:r>
            <a:r>
              <a:rPr lang="zh-CN" altLang="en-US" sz="2000" dirty="0" smtClean="0">
                <a:solidFill>
                  <a:srgbClr val="000099"/>
                </a:solidFill>
                <a:latin typeface="宋体" pitchFamily="2" charset="-122"/>
                <a:ea typeface="宋体" pitchFamily="2" charset="-122"/>
              </a:rPr>
              <a:t>群智感知</a:t>
            </a:r>
            <a:r>
              <a:rPr lang="zh-CN" altLang="en-US" sz="2000" b="1" dirty="0" smtClean="0">
                <a:solidFill>
                  <a:schemeClr val="tx1"/>
                </a:solidFill>
                <a:ea typeface="宋体" pitchFamily="2" charset="-122"/>
              </a:rPr>
              <a:t>任务调度</a:t>
            </a:r>
            <a:endParaRPr lang="en-US" altLang="zh-CN" sz="2000" b="1" dirty="0" smtClean="0">
              <a:solidFill>
                <a:schemeClr val="tx1"/>
              </a:solidFill>
              <a:ea typeface="宋体" pitchFamily="2" charset="-122"/>
            </a:endParaRPr>
          </a:p>
          <a:p>
            <a:pPr marL="1117600" lvl="2" indent="-317500" eaLnBrk="1" hangingPunct="1">
              <a:lnSpc>
                <a:spcPts val="3600"/>
              </a:lnSpc>
              <a:spcBef>
                <a:spcPct val="0"/>
              </a:spcBef>
              <a:buClr>
                <a:schemeClr val="tx1"/>
              </a:buClr>
              <a:buSzPct val="100000"/>
              <a:buFontTx/>
              <a:buChar char="−"/>
            </a:pPr>
            <a:r>
              <a:rPr lang="zh-CN" altLang="en-US" sz="2000" b="1" dirty="0" smtClean="0">
                <a:solidFill>
                  <a:schemeClr val="tx1"/>
                </a:solidFill>
                <a:ea typeface="宋体" pitchFamily="2" charset="-122"/>
              </a:rPr>
              <a:t>云端数据的处理和深度挖掘</a:t>
            </a:r>
            <a:endParaRPr lang="en-US" altLang="zh-CN" sz="2000" b="1" dirty="0" smtClean="0">
              <a:solidFill>
                <a:schemeClr val="tx1"/>
              </a:solidFill>
              <a:ea typeface="宋体" pitchFamily="2" charset="-122"/>
            </a:endParaRPr>
          </a:p>
          <a:p>
            <a:pPr marL="1117600" lvl="2" indent="-317500" eaLnBrk="1" hangingPunct="1">
              <a:lnSpc>
                <a:spcPts val="3600"/>
              </a:lnSpc>
              <a:spcBef>
                <a:spcPct val="0"/>
              </a:spcBef>
              <a:buClr>
                <a:schemeClr val="tx1"/>
              </a:buClr>
              <a:buSzPct val="100000"/>
              <a:buFont typeface="Verdana" pitchFamily="34" charset="0"/>
              <a:buChar char="−"/>
            </a:pPr>
            <a:r>
              <a:rPr lang="zh-CN" altLang="en-US" sz="2000" b="1" dirty="0" smtClean="0">
                <a:solidFill>
                  <a:schemeClr val="tx1"/>
                </a:solidFill>
                <a:ea typeface="宋体" pitchFamily="2" charset="-122"/>
              </a:rPr>
              <a:t>激励机制和数据的可信性、数据的隐私保护</a:t>
            </a:r>
            <a:endParaRPr lang="en-US" altLang="zh-CN" sz="2000" b="1" dirty="0" smtClean="0">
              <a:solidFill>
                <a:schemeClr val="tx1"/>
              </a:solidFill>
              <a:ea typeface="宋体" pitchFamily="2" charset="-122"/>
            </a:endParaRPr>
          </a:p>
          <a:p>
            <a:pPr marL="717550" lvl="1" indent="-317500" eaLnBrk="1" hangingPunct="1">
              <a:lnSpc>
                <a:spcPts val="3600"/>
              </a:lnSpc>
              <a:spcBef>
                <a:spcPts val="600"/>
              </a:spcBef>
              <a:buClr>
                <a:schemeClr val="tx1"/>
              </a:buClr>
              <a:buSzPct val="100000"/>
              <a:buFont typeface="Wingdings" pitchFamily="2" charset="2"/>
              <a:buBlip>
                <a:blip r:embed="rId3"/>
              </a:buBlip>
            </a:pPr>
            <a:r>
              <a:rPr lang="zh-CN" altLang="en-US" b="1" dirty="0" smtClean="0">
                <a:latin typeface="Times New Roman" pitchFamily="18" charset="0"/>
                <a:ea typeface="宋体" pitchFamily="2" charset="-122"/>
              </a:rPr>
              <a:t>移动群智感应用</a:t>
            </a:r>
            <a:endParaRPr lang="en-US" altLang="zh-CN" b="1" dirty="0" smtClean="0">
              <a:latin typeface="Times New Roman" pitchFamily="18" charset="0"/>
              <a:ea typeface="宋体" pitchFamily="2" charset="-122"/>
            </a:endParaRPr>
          </a:p>
          <a:p>
            <a:pPr marL="1117600" lvl="2" indent="-317500" eaLnBrk="1" hangingPunct="1">
              <a:lnSpc>
                <a:spcPts val="3600"/>
              </a:lnSpc>
              <a:spcBef>
                <a:spcPct val="0"/>
              </a:spcBef>
              <a:buClr>
                <a:schemeClr val="tx1"/>
              </a:buClr>
              <a:buSzPct val="100000"/>
              <a:buFont typeface="Verdana" pitchFamily="34" charset="0"/>
              <a:buChar char="−"/>
            </a:pPr>
            <a:r>
              <a:rPr lang="zh-CN" altLang="en-US" sz="2000" b="1" dirty="0" smtClean="0">
                <a:latin typeface="Times New Roman" pitchFamily="18" charset="0"/>
                <a:ea typeface="宋体" pitchFamily="2" charset="-122"/>
              </a:rPr>
              <a:t>交通状况监测</a:t>
            </a:r>
            <a:endParaRPr lang="en-US" altLang="zh-CN" sz="2000" b="1" dirty="0" smtClean="0">
              <a:latin typeface="Times New Roman" pitchFamily="18" charset="0"/>
              <a:ea typeface="宋体" pitchFamily="2" charset="-122"/>
            </a:endParaRPr>
          </a:p>
          <a:p>
            <a:pPr marL="1117600" lvl="2" indent="-317500" eaLnBrk="1" hangingPunct="1">
              <a:lnSpc>
                <a:spcPts val="3600"/>
              </a:lnSpc>
              <a:spcBef>
                <a:spcPct val="0"/>
              </a:spcBef>
              <a:buClr>
                <a:schemeClr val="tx1"/>
              </a:buClr>
              <a:buSzPct val="100000"/>
              <a:buFont typeface="Verdana" pitchFamily="34" charset="0"/>
              <a:buChar char="−"/>
            </a:pPr>
            <a:r>
              <a:rPr lang="zh-CN" altLang="en-US" sz="2000" b="1" dirty="0" smtClean="0">
                <a:latin typeface="Times New Roman" pitchFamily="18" charset="0"/>
                <a:ea typeface="宋体" pitchFamily="2" charset="-122"/>
              </a:rPr>
              <a:t>环境监测</a:t>
            </a:r>
            <a:endParaRPr lang="en-US" altLang="zh-CN" sz="2000" b="1" dirty="0" smtClean="0">
              <a:latin typeface="Times New Roman" pitchFamily="18" charset="0"/>
              <a:ea typeface="宋体" pitchFamily="2" charset="-122"/>
            </a:endParaRPr>
          </a:p>
          <a:p>
            <a:pPr marL="1117600" lvl="2" indent="-317500" eaLnBrk="1" hangingPunct="1">
              <a:lnSpc>
                <a:spcPts val="3600"/>
              </a:lnSpc>
              <a:spcBef>
                <a:spcPct val="0"/>
              </a:spcBef>
              <a:buClr>
                <a:schemeClr val="tx1"/>
              </a:buClr>
              <a:buSzPct val="100000"/>
              <a:buFont typeface="Verdana" pitchFamily="34" charset="0"/>
              <a:buChar char="−"/>
            </a:pPr>
            <a:r>
              <a:rPr lang="zh-CN" altLang="en-US" sz="2000" b="1" dirty="0" smtClean="0">
                <a:latin typeface="Times New Roman" pitchFamily="18" charset="0"/>
                <a:ea typeface="宋体" pitchFamily="2" charset="-122"/>
              </a:rPr>
              <a:t>公众服务</a:t>
            </a:r>
            <a:endParaRPr lang="en-US" altLang="zh-CN" sz="2000" b="1" dirty="0" smtClean="0">
              <a:latin typeface="Times New Roman" pitchFamily="18" charset="0"/>
              <a:ea typeface="宋体" pitchFamily="2" charset="-122"/>
            </a:endParaRPr>
          </a:p>
          <a:p>
            <a:pPr marL="1117600" lvl="2" indent="-317500" eaLnBrk="1" hangingPunct="1">
              <a:lnSpc>
                <a:spcPts val="3600"/>
              </a:lnSpc>
              <a:spcBef>
                <a:spcPct val="0"/>
              </a:spcBef>
              <a:buClr>
                <a:schemeClr val="tx1"/>
              </a:buClr>
              <a:buSzPct val="100000"/>
              <a:buFont typeface="Verdana" pitchFamily="34" charset="0"/>
              <a:buChar char="−"/>
            </a:pPr>
            <a:r>
              <a:rPr lang="en-US" altLang="zh-CN" sz="2000" b="1" dirty="0" smtClean="0">
                <a:latin typeface="Times New Roman" pitchFamily="18" charset="0"/>
                <a:ea typeface="宋体" pitchFamily="2" charset="-122"/>
              </a:rPr>
              <a:t>……</a:t>
            </a:r>
          </a:p>
        </p:txBody>
      </p:sp>
      <p:sp>
        <p:nvSpPr>
          <p:cNvPr id="7" name="标题 1"/>
          <p:cNvSpPr txBox="1">
            <a:spLocks/>
          </p:cNvSpPr>
          <p:nvPr/>
        </p:nvSpPr>
        <p:spPr bwMode="white">
          <a:xfrm>
            <a:off x="479425" y="44450"/>
            <a:ext cx="5821363"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ea typeface="宋体" charset="-122"/>
              </a:rPr>
              <a:t>研究方向二</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179388" y="0"/>
            <a:ext cx="5821362" cy="914400"/>
          </a:xfrm>
        </p:spPr>
        <p:txBody>
          <a:bodyPr/>
          <a:lstStyle/>
          <a:p>
            <a:pPr eaLnBrk="1" hangingPunct="1"/>
            <a:r>
              <a:rPr lang="zh-CN" altLang="en-US" sz="3600" smtClean="0">
                <a:ea typeface="宋体" pitchFamily="2" charset="-122"/>
              </a:rPr>
              <a:t>提  纲</a:t>
            </a:r>
          </a:p>
        </p:txBody>
      </p:sp>
      <p:sp>
        <p:nvSpPr>
          <p:cNvPr id="26" name="AutoShape 5"/>
          <p:cNvSpPr>
            <a:spLocks noChangeArrowheads="1"/>
          </p:cNvSpPr>
          <p:nvPr/>
        </p:nvSpPr>
        <p:spPr bwMode="auto">
          <a:xfrm>
            <a:off x="1214438" y="4071938"/>
            <a:ext cx="6629400" cy="714375"/>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latinLnBrk="1"/>
            <a:r>
              <a:rPr kumimoji="1" lang="zh-CN" altLang="en-US" sz="2400" b="1">
                <a:solidFill>
                  <a:srgbClr val="FFFFFF"/>
                </a:solidFill>
                <a:latin typeface="Comic Sans MS" pitchFamily="66" charset="0"/>
                <a:ea typeface="Gulim" pitchFamily="34" charset="-127"/>
              </a:rPr>
              <a:t> 合作交流与学术活动</a:t>
            </a:r>
            <a:endParaRPr kumimoji="1" lang="en-US" altLang="zh-CN" sz="2400" b="1">
              <a:solidFill>
                <a:srgbClr val="FFFFFF"/>
              </a:solidFill>
              <a:latin typeface="Comic Sans MS" pitchFamily="66" charset="0"/>
              <a:ea typeface="Gulim" pitchFamily="34" charset="-127"/>
            </a:endParaRPr>
          </a:p>
        </p:txBody>
      </p:sp>
      <p:sp>
        <p:nvSpPr>
          <p:cNvPr id="5" name="AutoShape 7"/>
          <p:cNvSpPr>
            <a:spLocks noChangeArrowheads="1"/>
          </p:cNvSpPr>
          <p:nvPr/>
        </p:nvSpPr>
        <p:spPr bwMode="auto">
          <a:xfrm>
            <a:off x="1214438" y="3000375"/>
            <a:ext cx="6605587" cy="714375"/>
          </a:xfrm>
          <a:prstGeom prst="roundRect">
            <a:avLst>
              <a:gd name="adj" fmla="val 16667"/>
            </a:avLst>
          </a:prstGeom>
          <a:gradFill rotWithShape="1">
            <a:gsLst>
              <a:gs pos="0">
                <a:srgbClr val="3B003B"/>
              </a:gs>
              <a:gs pos="50000">
                <a:srgbClr val="800080"/>
              </a:gs>
              <a:gs pos="100000">
                <a:srgbClr val="3B003B"/>
              </a:gs>
            </a:gsLst>
            <a:lin ang="5400000" scaled="1"/>
          </a:gradFill>
          <a:ln w="38100">
            <a:solidFill>
              <a:schemeClr val="bg1"/>
            </a:solidFill>
            <a:round/>
            <a:headEnd/>
            <a:tailEnd/>
          </a:ln>
          <a:effectLst>
            <a:outerShdw dist="107763" dir="2700000" algn="ctr" rotWithShape="0">
              <a:srgbClr val="808080">
                <a:alpha val="50000"/>
              </a:srgbClr>
            </a:outerShdw>
          </a:effectLst>
        </p:spPr>
        <p:txBody>
          <a:bodyPr wrap="none" anchor="ctr"/>
          <a:lstStyle/>
          <a:p>
            <a:pPr latinLnBrk="1"/>
            <a:r>
              <a:rPr kumimoji="1" lang="ko-KR" altLang="en-US" sz="2400">
                <a:latin typeface="Arial" charset="0"/>
                <a:ea typeface="Gulim" pitchFamily="34" charset="-127"/>
              </a:rPr>
              <a:t>  </a:t>
            </a:r>
            <a:r>
              <a:rPr kumimoji="1" lang="zh-CN" altLang="en-US" sz="2400" b="1">
                <a:solidFill>
                  <a:schemeClr val="bg1"/>
                </a:solidFill>
                <a:latin typeface="Arial" charset="0"/>
                <a:ea typeface="Gulim" pitchFamily="34" charset="-127"/>
              </a:rPr>
              <a:t>计算机学科科研体系</a:t>
            </a:r>
            <a:endParaRPr kumimoji="1" lang="en-US" altLang="zh-CN" sz="2400" b="1">
              <a:solidFill>
                <a:schemeClr val="bg1"/>
              </a:solidFill>
              <a:latin typeface="Arial" charset="0"/>
              <a:ea typeface="Gulim" pitchFamily="34" charset="-127"/>
            </a:endParaRPr>
          </a:p>
        </p:txBody>
      </p:sp>
      <p:sp>
        <p:nvSpPr>
          <p:cNvPr id="6" name="AutoShape 7"/>
          <p:cNvSpPr>
            <a:spLocks noChangeArrowheads="1"/>
          </p:cNvSpPr>
          <p:nvPr/>
        </p:nvSpPr>
        <p:spPr bwMode="auto">
          <a:xfrm>
            <a:off x="1214438" y="1928813"/>
            <a:ext cx="6605587" cy="714375"/>
          </a:xfrm>
          <a:prstGeom prst="roundRect">
            <a:avLst>
              <a:gd name="adj" fmla="val 16667"/>
            </a:avLst>
          </a:prstGeom>
          <a:solidFill>
            <a:srgbClr val="800000"/>
          </a:solidFill>
          <a:ln w="38100">
            <a:solidFill>
              <a:schemeClr val="bg1"/>
            </a:solidFill>
            <a:round/>
            <a:headEnd/>
            <a:tailEnd/>
          </a:ln>
          <a:effectLst>
            <a:outerShdw dist="107763" dir="2700000" algn="ctr" rotWithShape="0">
              <a:srgbClr val="808080">
                <a:alpha val="50000"/>
              </a:srgbClr>
            </a:outerShdw>
          </a:effectLst>
        </p:spPr>
        <p:txBody>
          <a:bodyPr wrap="none" anchor="ctr"/>
          <a:lstStyle/>
          <a:p>
            <a:pPr latinLnBrk="1"/>
            <a:r>
              <a:rPr kumimoji="1" lang="zh-CN" altLang="en-US" sz="2400" b="1">
                <a:solidFill>
                  <a:srgbClr val="FFFFFF"/>
                </a:solidFill>
                <a:latin typeface="Arial" charset="0"/>
                <a:ea typeface="Gulim" pitchFamily="34" charset="-127"/>
              </a:rPr>
              <a:t> 计算机科学与信息安全系</a:t>
            </a:r>
            <a:r>
              <a:rPr kumimoji="1" lang="zh-CN" altLang="en-US" sz="2400" b="1">
                <a:solidFill>
                  <a:srgbClr val="FFFFFF"/>
                </a:solidFill>
                <a:latin typeface="Comic Sans MS" pitchFamily="66" charset="0"/>
                <a:ea typeface="Gulim" pitchFamily="34" charset="-127"/>
              </a:rPr>
              <a:t>概况</a:t>
            </a:r>
            <a:endParaRPr kumimoji="1" lang="en-US" altLang="zh-CN" sz="2400" b="1">
              <a:solidFill>
                <a:srgbClr val="FFFFFF"/>
              </a:solidFill>
              <a:latin typeface="Comic Sans MS" pitchFamily="66" charset="0"/>
              <a:ea typeface="Gulim" pitchFamily="34" charset="-127"/>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877050" y="188913"/>
            <a:ext cx="2133600" cy="476250"/>
          </a:xfrm>
        </p:spPr>
        <p:txBody>
          <a:bodyPr/>
          <a:lstStyle/>
          <a:p>
            <a:pPr algn="r"/>
            <a:fld id="{1A558CA7-83B0-48D6-8A7B-7A62E80D90A9}" type="slidenum">
              <a:rPr lang="en-US" altLang="zh-CN"/>
              <a:pPr algn="r"/>
              <a:t>20</a:t>
            </a:fld>
            <a:endParaRPr lang="en-US" altLang="zh-CN"/>
          </a:p>
        </p:txBody>
      </p:sp>
      <p:sp>
        <p:nvSpPr>
          <p:cNvPr id="20483" name="Rectangle 3"/>
          <p:cNvSpPr>
            <a:spLocks noGrp="1" noChangeArrowheads="1"/>
          </p:cNvSpPr>
          <p:nvPr>
            <p:ph type="body" idx="1"/>
          </p:nvPr>
        </p:nvSpPr>
        <p:spPr>
          <a:xfrm>
            <a:off x="142875" y="1571625"/>
            <a:ext cx="6000750" cy="5286375"/>
          </a:xfrm>
        </p:spPr>
        <p:txBody>
          <a:bodyPr/>
          <a:lstStyle/>
          <a:p>
            <a:pPr marL="717550" lvl="1" indent="-317500" eaLnBrk="1" hangingPunct="1">
              <a:lnSpc>
                <a:spcPts val="2900"/>
              </a:lnSpc>
              <a:spcBef>
                <a:spcPts val="600"/>
              </a:spcBef>
              <a:buClr>
                <a:schemeClr val="tx1"/>
              </a:buClr>
              <a:buSzPct val="100000"/>
              <a:buFont typeface="Wingdings" pitchFamily="2" charset="2"/>
              <a:buBlip>
                <a:blip r:embed="rId2"/>
              </a:buBlip>
            </a:pPr>
            <a:r>
              <a:rPr lang="zh-CN" altLang="en-US" sz="2200" b="1" smtClean="0">
                <a:solidFill>
                  <a:srgbClr val="C00000"/>
                </a:solidFill>
                <a:ea typeface="宋体" pitchFamily="2" charset="-122"/>
              </a:rPr>
              <a:t>高速公路环境中：</a:t>
            </a:r>
            <a:r>
              <a:rPr lang="zh-CN" altLang="en-US" sz="2200" b="1" smtClean="0">
                <a:ea typeface="宋体" pitchFamily="2" charset="-122"/>
              </a:rPr>
              <a:t>针对道路交通安全信息的传输和道路交通信息的收集和传播问题进行研究，有效地提高了广播消息的接收率和无线通道的利用率</a:t>
            </a:r>
            <a:endParaRPr lang="en-US" altLang="zh-CN" sz="2200" b="1" smtClean="0">
              <a:ea typeface="宋体" pitchFamily="2" charset="-122"/>
            </a:endParaRPr>
          </a:p>
          <a:p>
            <a:pPr marL="717550" lvl="1" indent="-317500" eaLnBrk="1" hangingPunct="1">
              <a:lnSpc>
                <a:spcPts val="2900"/>
              </a:lnSpc>
              <a:spcBef>
                <a:spcPts val="600"/>
              </a:spcBef>
              <a:buClr>
                <a:schemeClr val="tx1"/>
              </a:buClr>
              <a:buSzPct val="100000"/>
              <a:buFont typeface="Wingdings" pitchFamily="2" charset="2"/>
              <a:buBlip>
                <a:blip r:embed="rId2"/>
              </a:buBlip>
            </a:pPr>
            <a:r>
              <a:rPr lang="zh-CN" altLang="en-US" sz="2200" b="1" smtClean="0">
                <a:solidFill>
                  <a:srgbClr val="C00000"/>
                </a:solidFill>
                <a:ea typeface="宋体" pitchFamily="2" charset="-122"/>
              </a:rPr>
              <a:t>城市道路交通环境中：</a:t>
            </a:r>
            <a:r>
              <a:rPr lang="zh-CN" altLang="en-US" sz="2200" b="1" smtClean="0">
                <a:ea typeface="宋体" pitchFamily="2" charset="-122"/>
              </a:rPr>
              <a:t>针对城市道路拥塞探测和数据传输问题进行研究，提出了多种广播通信模型，有效地扩展了道路信息的收集范围</a:t>
            </a:r>
            <a:endParaRPr lang="en-US" altLang="zh-CN" sz="2200" b="1" smtClean="0">
              <a:solidFill>
                <a:srgbClr val="000099"/>
              </a:solidFill>
              <a:latin typeface="宋体" pitchFamily="2" charset="-122"/>
              <a:ea typeface="宋体" pitchFamily="2" charset="-122"/>
            </a:endParaRPr>
          </a:p>
          <a:p>
            <a:pPr marL="717550" lvl="1" indent="-317500" eaLnBrk="1" hangingPunct="1">
              <a:lnSpc>
                <a:spcPts val="2900"/>
              </a:lnSpc>
              <a:spcBef>
                <a:spcPts val="600"/>
              </a:spcBef>
              <a:buClr>
                <a:schemeClr val="tx1"/>
              </a:buClr>
              <a:buSzPct val="100000"/>
              <a:buFont typeface="Wingdings" pitchFamily="2" charset="2"/>
              <a:buBlip>
                <a:blip r:embed="rId2"/>
              </a:buBlip>
            </a:pPr>
            <a:r>
              <a:rPr lang="zh-CN" altLang="en-US" sz="2200" b="1" smtClean="0">
                <a:ea typeface="宋体" pitchFamily="2" charset="-122"/>
              </a:rPr>
              <a:t>承担教育部博士点基金项目</a:t>
            </a:r>
            <a:r>
              <a:rPr lang="zh-CN" altLang="en-US" sz="2200" smtClean="0">
                <a:latin typeface="Arial Unicode MS" pitchFamily="34" charset="-122"/>
                <a:ea typeface="Arial Unicode MS" pitchFamily="34" charset="-122"/>
                <a:cs typeface="Arial Unicode MS" pitchFamily="34" charset="-122"/>
              </a:rPr>
              <a:t>“</a:t>
            </a:r>
            <a:r>
              <a:rPr lang="zh-CN" altLang="en-US" sz="2200" smtClean="0">
                <a:solidFill>
                  <a:srgbClr val="0033CC"/>
                </a:solidFill>
                <a:latin typeface="Arial Unicode MS" pitchFamily="34" charset="-122"/>
                <a:ea typeface="Arial Unicode MS" pitchFamily="34" charset="-122"/>
                <a:cs typeface="Arial Unicode MS" pitchFamily="34" charset="-122"/>
              </a:rPr>
              <a:t>面向城市交通拥塞探测的车载自组织网络数据传输关键技术研究”</a:t>
            </a:r>
            <a:endParaRPr lang="en-US" altLang="zh-CN" sz="2200" smtClean="0">
              <a:solidFill>
                <a:srgbClr val="0033CC"/>
              </a:solidFill>
              <a:latin typeface="Arial Unicode MS" pitchFamily="34" charset="-122"/>
              <a:ea typeface="Arial Unicode MS" pitchFamily="34" charset="-122"/>
              <a:cs typeface="Arial Unicode MS" pitchFamily="34" charset="-122"/>
            </a:endParaRPr>
          </a:p>
          <a:p>
            <a:pPr marL="717550" lvl="1" indent="-317500" eaLnBrk="1" hangingPunct="1">
              <a:lnSpc>
                <a:spcPts val="2900"/>
              </a:lnSpc>
              <a:spcBef>
                <a:spcPts val="600"/>
              </a:spcBef>
              <a:buClr>
                <a:schemeClr val="tx1"/>
              </a:buClr>
              <a:buSzPct val="100000"/>
              <a:buFont typeface="Wingdings" pitchFamily="2" charset="2"/>
              <a:buBlip>
                <a:blip r:embed="rId2"/>
              </a:buBlip>
            </a:pPr>
            <a:r>
              <a:rPr lang="zh-CN" altLang="en-US" sz="2200" b="1" smtClean="0">
                <a:solidFill>
                  <a:srgbClr val="000000"/>
                </a:solidFill>
                <a:ea typeface="宋体" pitchFamily="2" charset="-122"/>
                <a:cs typeface="Times New Roman" pitchFamily="18" charset="0"/>
              </a:rPr>
              <a:t>研究成果发表在</a:t>
            </a:r>
            <a:r>
              <a:rPr lang="en-US" altLang="zh-CN" sz="2200" b="1" smtClean="0">
                <a:solidFill>
                  <a:srgbClr val="C00000"/>
                </a:solidFill>
                <a:ea typeface="宋体" pitchFamily="2" charset="-122"/>
                <a:cs typeface="Times New Roman" pitchFamily="18" charset="0"/>
              </a:rPr>
              <a:t>VTC</a:t>
            </a:r>
            <a:r>
              <a:rPr lang="zh-CN" altLang="en-US" sz="2200" b="1" smtClean="0">
                <a:solidFill>
                  <a:srgbClr val="C00000"/>
                </a:solidFill>
                <a:ea typeface="宋体" pitchFamily="2" charset="-122"/>
                <a:cs typeface="Times New Roman" pitchFamily="18" charset="0"/>
              </a:rPr>
              <a:t>、</a:t>
            </a:r>
            <a:r>
              <a:rPr lang="en-US" altLang="zh-CN" sz="2200" b="1" smtClean="0">
                <a:solidFill>
                  <a:srgbClr val="C00000"/>
                </a:solidFill>
                <a:ea typeface="宋体" pitchFamily="2" charset="-122"/>
                <a:cs typeface="Times New Roman" pitchFamily="18" charset="0"/>
              </a:rPr>
              <a:t>MUM</a:t>
            </a:r>
            <a:r>
              <a:rPr lang="zh-CN" altLang="en-US" sz="2200" b="1" smtClean="0">
                <a:solidFill>
                  <a:srgbClr val="C00000"/>
                </a:solidFill>
                <a:ea typeface="宋体" pitchFamily="2" charset="-122"/>
                <a:cs typeface="Times New Roman" pitchFamily="18" charset="0"/>
              </a:rPr>
              <a:t>、</a:t>
            </a:r>
            <a:r>
              <a:rPr lang="en-US" altLang="zh-CN" sz="2200" b="1" smtClean="0">
                <a:solidFill>
                  <a:srgbClr val="C00000"/>
                </a:solidFill>
                <a:ea typeface="宋体" pitchFamily="2" charset="-122"/>
                <a:cs typeface="Times New Roman" pitchFamily="18" charset="0"/>
              </a:rPr>
              <a:t>NAS</a:t>
            </a:r>
            <a:r>
              <a:rPr lang="zh-CN" altLang="en-US" sz="2200" b="1" smtClean="0">
                <a:ea typeface="宋体" pitchFamily="2" charset="-122"/>
                <a:cs typeface="Times New Roman" pitchFamily="18" charset="0"/>
              </a:rPr>
              <a:t>等高水平国际会议上</a:t>
            </a:r>
            <a:endParaRPr lang="en-US" altLang="zh-CN" sz="2200" b="1" smtClean="0">
              <a:ea typeface="宋体" pitchFamily="2" charset="-122"/>
              <a:cs typeface="Times New Roman" pitchFamily="18" charset="0"/>
            </a:endParaRPr>
          </a:p>
          <a:p>
            <a:pPr marL="717550" lvl="1" indent="-317500" eaLnBrk="1" hangingPunct="1">
              <a:lnSpc>
                <a:spcPts val="3000"/>
              </a:lnSpc>
              <a:spcBef>
                <a:spcPts val="600"/>
              </a:spcBef>
              <a:spcAft>
                <a:spcPts val="600"/>
              </a:spcAft>
              <a:buClr>
                <a:schemeClr val="tx1"/>
              </a:buClr>
              <a:buSzPct val="100000"/>
              <a:buFont typeface="Wingdings" pitchFamily="2" charset="2"/>
              <a:buBlip>
                <a:blip r:embed="rId2"/>
              </a:buBlip>
            </a:pPr>
            <a:endParaRPr lang="en-US" altLang="zh-CN" sz="2000" b="1" smtClean="0">
              <a:solidFill>
                <a:srgbClr val="000099"/>
              </a:solidFill>
              <a:latin typeface="宋体" pitchFamily="2" charset="-122"/>
              <a:ea typeface="宋体" pitchFamily="2" charset="-122"/>
            </a:endParaRPr>
          </a:p>
          <a:p>
            <a:pPr marL="717550" lvl="1" indent="-317500" eaLnBrk="1" hangingPunct="1">
              <a:spcBef>
                <a:spcPts val="600"/>
              </a:spcBef>
              <a:buClr>
                <a:schemeClr val="tx1"/>
              </a:buClr>
              <a:buSzPct val="100000"/>
              <a:buFont typeface="Wingdings" pitchFamily="2" charset="2"/>
              <a:buBlip>
                <a:blip r:embed="rId2"/>
              </a:buBlip>
            </a:pPr>
            <a:endParaRPr lang="en-US" altLang="zh-CN" sz="2000" b="1" smtClean="0">
              <a:solidFill>
                <a:srgbClr val="000099"/>
              </a:solidFill>
              <a:latin typeface="宋体" pitchFamily="2" charset="-122"/>
              <a:ea typeface="宋体" pitchFamily="2" charset="-122"/>
            </a:endParaRPr>
          </a:p>
          <a:p>
            <a:pPr marL="1117600" lvl="2" indent="-317500" eaLnBrk="1" hangingPunct="1">
              <a:spcBef>
                <a:spcPts val="600"/>
              </a:spcBef>
              <a:buClr>
                <a:schemeClr val="tx1"/>
              </a:buClr>
              <a:buFont typeface="宋体" pitchFamily="2" charset="-122"/>
              <a:buChar char="―"/>
            </a:pPr>
            <a:endParaRPr lang="en-US" altLang="zh-CN" sz="1600" b="1" smtClean="0">
              <a:solidFill>
                <a:schemeClr val="tx1"/>
              </a:solidFill>
              <a:latin typeface="宋体" pitchFamily="2" charset="-122"/>
              <a:ea typeface="宋体" pitchFamily="2" charset="-122"/>
            </a:endParaRPr>
          </a:p>
        </p:txBody>
      </p:sp>
      <p:sp>
        <p:nvSpPr>
          <p:cNvPr id="7" name="标题 1"/>
          <p:cNvSpPr txBox="1">
            <a:spLocks/>
          </p:cNvSpPr>
          <p:nvPr/>
        </p:nvSpPr>
        <p:spPr bwMode="white">
          <a:xfrm>
            <a:off x="479425" y="44450"/>
            <a:ext cx="5821363"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ea typeface="宋体" charset="-122"/>
              </a:rPr>
              <a:t>研究方向三</a:t>
            </a:r>
          </a:p>
        </p:txBody>
      </p:sp>
      <p:pic>
        <p:nvPicPr>
          <p:cNvPr id="20485" name="图片 3" descr="C:\Users\xuyuwei\Desktop\第二篇论文图片\Intersection2.jpg"/>
          <p:cNvPicPr>
            <a:picLocks noChangeAspect="1" noChangeArrowheads="1"/>
          </p:cNvPicPr>
          <p:nvPr/>
        </p:nvPicPr>
        <p:blipFill>
          <a:blip r:embed="rId3" cstate="print"/>
          <a:srcRect/>
          <a:stretch>
            <a:fillRect/>
          </a:stretch>
        </p:blipFill>
        <p:spPr bwMode="auto">
          <a:xfrm>
            <a:off x="6143625" y="4286250"/>
            <a:ext cx="2838450" cy="2286000"/>
          </a:xfrm>
          <a:prstGeom prst="rect">
            <a:avLst/>
          </a:prstGeom>
          <a:noFill/>
          <a:ln w="9525">
            <a:noFill/>
            <a:miter lim="800000"/>
            <a:headEnd/>
            <a:tailEnd/>
          </a:ln>
        </p:spPr>
      </p:pic>
      <p:sp>
        <p:nvSpPr>
          <p:cNvPr id="9" name="Rectangle 3"/>
          <p:cNvSpPr txBox="1">
            <a:spLocks noChangeArrowheads="1"/>
          </p:cNvSpPr>
          <p:nvPr/>
        </p:nvSpPr>
        <p:spPr bwMode="auto">
          <a:xfrm>
            <a:off x="214313" y="1062038"/>
            <a:ext cx="7358062" cy="723900"/>
          </a:xfrm>
          <a:prstGeom prst="rect">
            <a:avLst/>
          </a:prstGeom>
          <a:noFill/>
          <a:ln w="9525">
            <a:noFill/>
            <a:miter lim="800000"/>
            <a:headEnd/>
            <a:tailEnd/>
          </a:ln>
        </p:spPr>
        <p:txBody>
          <a:bodyPr/>
          <a:lstStyle/>
          <a:p>
            <a:pPr marL="452438" indent="-452438">
              <a:lnSpc>
                <a:spcPts val="3000"/>
              </a:lnSpc>
              <a:spcBef>
                <a:spcPts val="600"/>
              </a:spcBef>
              <a:spcAft>
                <a:spcPts val="600"/>
              </a:spcAft>
              <a:buClr>
                <a:schemeClr val="tx1"/>
              </a:buClr>
              <a:buFont typeface="Symbol" pitchFamily="18" charset="2"/>
              <a:buBlip>
                <a:blip r:embed="rId4"/>
              </a:buBlip>
              <a:defRPr/>
            </a:pPr>
            <a:r>
              <a:rPr lang="zh-CN" altLang="en-US" sz="2800" b="1" kern="0" dirty="0">
                <a:solidFill>
                  <a:srgbClr val="000099"/>
                </a:solidFill>
                <a:latin typeface="宋体" pitchFamily="2" charset="-122"/>
                <a:ea typeface="宋体" charset="-122"/>
              </a:rPr>
              <a:t>车载无线自组织网络数据传输与应用研究</a:t>
            </a:r>
            <a:endParaRPr lang="en-US" altLang="zh-CN" sz="2800" b="1" kern="0" dirty="0">
              <a:solidFill>
                <a:srgbClr val="000099"/>
              </a:solidFill>
              <a:latin typeface="宋体" pitchFamily="2" charset="-122"/>
              <a:ea typeface="宋体" charset="-122"/>
            </a:endParaRPr>
          </a:p>
          <a:p>
            <a:pPr marL="717550" lvl="1" indent="-317500">
              <a:spcBef>
                <a:spcPts val="600"/>
              </a:spcBef>
              <a:buClr>
                <a:schemeClr val="tx1"/>
              </a:buClr>
              <a:buSzPct val="100000"/>
              <a:buFont typeface="Wingdings" pitchFamily="2" charset="2"/>
              <a:buBlip>
                <a:blip r:embed="rId2"/>
              </a:buBlip>
              <a:defRPr/>
            </a:pPr>
            <a:endParaRPr lang="en-US" altLang="zh-CN" sz="2000" b="1" kern="0" dirty="0">
              <a:solidFill>
                <a:srgbClr val="000099"/>
              </a:solidFill>
              <a:latin typeface="宋体" pitchFamily="2" charset="-122"/>
              <a:ea typeface="宋体" charset="-122"/>
            </a:endParaRPr>
          </a:p>
          <a:p>
            <a:pPr marL="1117600" lvl="2" indent="-317500">
              <a:spcBef>
                <a:spcPts val="600"/>
              </a:spcBef>
              <a:buClr>
                <a:schemeClr val="tx1"/>
              </a:buClr>
              <a:buSzPct val="60000"/>
              <a:buFont typeface="宋体" pitchFamily="2" charset="-122"/>
              <a:buChar char="―"/>
              <a:defRPr/>
            </a:pPr>
            <a:endParaRPr lang="en-US" altLang="zh-CN" sz="1600" b="1" kern="0" dirty="0">
              <a:latin typeface="宋体" pitchFamily="2" charset="-122"/>
              <a:ea typeface="宋体" charset="-122"/>
            </a:endParaRPr>
          </a:p>
        </p:txBody>
      </p:sp>
      <p:pic>
        <p:nvPicPr>
          <p:cNvPr id="20487" name="图片 4" descr="[Pic][2"/>
          <p:cNvPicPr>
            <a:picLocks noChangeAspect="1" noChangeArrowheads="1"/>
          </p:cNvPicPr>
          <p:nvPr/>
        </p:nvPicPr>
        <p:blipFill>
          <a:blip r:embed="rId5" cstate="print"/>
          <a:srcRect/>
          <a:stretch>
            <a:fillRect/>
          </a:stretch>
        </p:blipFill>
        <p:spPr bwMode="auto">
          <a:xfrm>
            <a:off x="6151563" y="1698625"/>
            <a:ext cx="2857500" cy="2286000"/>
          </a:xfrm>
          <a:prstGeom prst="rect">
            <a:avLst/>
          </a:prstGeom>
          <a:solidFill>
            <a:srgbClr val="FFFFCC"/>
          </a:solid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877050" y="188913"/>
            <a:ext cx="2133600" cy="476250"/>
          </a:xfrm>
        </p:spPr>
        <p:txBody>
          <a:bodyPr/>
          <a:lstStyle/>
          <a:p>
            <a:pPr algn="r"/>
            <a:fld id="{2A642B9F-6AAF-48FF-9441-2D0715E451C3}" type="slidenum">
              <a:rPr lang="en-US" altLang="zh-CN"/>
              <a:pPr algn="r"/>
              <a:t>21</a:t>
            </a:fld>
            <a:endParaRPr lang="en-US" altLang="zh-CN"/>
          </a:p>
        </p:txBody>
      </p:sp>
      <p:sp>
        <p:nvSpPr>
          <p:cNvPr id="21507" name="Rectangle 3"/>
          <p:cNvSpPr>
            <a:spLocks noGrp="1" noChangeArrowheads="1"/>
          </p:cNvSpPr>
          <p:nvPr>
            <p:ph type="body" idx="1"/>
          </p:nvPr>
        </p:nvSpPr>
        <p:spPr>
          <a:xfrm>
            <a:off x="142875" y="1071563"/>
            <a:ext cx="6000750" cy="5429250"/>
          </a:xfrm>
        </p:spPr>
        <p:txBody>
          <a:bodyPr/>
          <a:lstStyle/>
          <a:p>
            <a:pPr marL="452438" indent="-452438" eaLnBrk="1" hangingPunct="1">
              <a:lnSpc>
                <a:spcPts val="3000"/>
              </a:lnSpc>
              <a:spcBef>
                <a:spcPts val="600"/>
              </a:spcBef>
              <a:spcAft>
                <a:spcPts val="600"/>
              </a:spcAft>
              <a:buFont typeface="Symbol" pitchFamily="18" charset="2"/>
              <a:buBlip>
                <a:blip r:embed="rId2"/>
              </a:buBlip>
            </a:pPr>
            <a:r>
              <a:rPr>
                <a:solidFill>
                  <a:srgbClr val="000099"/>
                </a:solidFill>
                <a:latin typeface="宋体" pitchFamily="2" charset="-122"/>
                <a:ea typeface="宋体" pitchFamily="2" charset="-122"/>
              </a:rPr>
              <a:t>移动终端与情景感知研究</a:t>
            </a:r>
            <a:endParaRPr lang="en-US">
              <a:solidFill>
                <a:srgbClr val="000099"/>
              </a:solidFill>
              <a:latin typeface="宋体" pitchFamily="2" charset="-122"/>
              <a:ea typeface="宋体" pitchFamily="2" charset="-122"/>
            </a:endParaRPr>
          </a:p>
          <a:p>
            <a:pPr marL="717550" lvl="1" indent="-317500" eaLnBrk="1" hangingPunct="1">
              <a:lnSpc>
                <a:spcPts val="3200"/>
              </a:lnSpc>
              <a:spcBef>
                <a:spcPts val="600"/>
              </a:spcBef>
              <a:buClr>
                <a:schemeClr val="tx1"/>
              </a:buClr>
              <a:buSzPct val="100000"/>
              <a:buFont typeface="Wingdings" pitchFamily="2" charset="2"/>
              <a:buBlip>
                <a:blip r:embed="rId3"/>
              </a:buBlip>
            </a:pPr>
            <a:r>
              <a:rPr lang="zh-CN" altLang="en-US" sz="2200" b="1" smtClean="0">
                <a:solidFill>
                  <a:srgbClr val="C00000"/>
                </a:solidFill>
                <a:ea typeface="宋体" pitchFamily="2" charset="-122"/>
              </a:rPr>
              <a:t>移动智能终端低能耗定位方法</a:t>
            </a:r>
            <a:r>
              <a:rPr lang="zh-CN" altLang="en-US" sz="2200" b="1" smtClean="0">
                <a:solidFill>
                  <a:srgbClr val="000099"/>
                </a:solidFill>
                <a:latin typeface="宋体" pitchFamily="2" charset="-122"/>
                <a:ea typeface="宋体" pitchFamily="2" charset="-122"/>
              </a:rPr>
              <a:t>：基于移动智能终端中的惯性传感器，</a:t>
            </a:r>
            <a:r>
              <a:rPr lang="zh-CN" sz="2200" b="1" smtClean="0">
                <a:ea typeface="宋体" pitchFamily="2" charset="-122"/>
              </a:rPr>
              <a:t>扩展智能手机定位功能的覆盖范围</a:t>
            </a:r>
            <a:r>
              <a:rPr lang="zh-CN" altLang="en-US" sz="2200" b="1" smtClean="0">
                <a:ea typeface="宋体" pitchFamily="2" charset="-122"/>
              </a:rPr>
              <a:t>（室内、室外）</a:t>
            </a:r>
            <a:r>
              <a:rPr lang="zh-CN" sz="2200" b="1" smtClean="0">
                <a:ea typeface="宋体" pitchFamily="2" charset="-122"/>
              </a:rPr>
              <a:t>、提高定位精确度、降低电池电量消耗</a:t>
            </a:r>
            <a:endParaRPr lang="en-US" altLang="zh-CN" sz="2200" b="1" smtClean="0">
              <a:solidFill>
                <a:srgbClr val="000099"/>
              </a:solidFill>
              <a:latin typeface="宋体" pitchFamily="2" charset="-122"/>
              <a:ea typeface="宋体" pitchFamily="2" charset="-122"/>
            </a:endParaRPr>
          </a:p>
          <a:p>
            <a:pPr marL="717550" lvl="1" indent="-317500" eaLnBrk="1" hangingPunct="1">
              <a:lnSpc>
                <a:spcPts val="3200"/>
              </a:lnSpc>
              <a:spcBef>
                <a:spcPts val="1800"/>
              </a:spcBef>
              <a:buClr>
                <a:schemeClr val="tx1"/>
              </a:buClr>
              <a:buSzPct val="100000"/>
              <a:buFont typeface="Wingdings" pitchFamily="2" charset="2"/>
              <a:buBlip>
                <a:blip r:embed="rId3"/>
              </a:buBlip>
            </a:pPr>
            <a:r>
              <a:rPr lang="zh-CN" altLang="en-US" sz="2200" b="1" smtClean="0">
                <a:ea typeface="宋体" pitchFamily="2" charset="-122"/>
              </a:rPr>
              <a:t>承担教育部博士点基金项目</a:t>
            </a:r>
            <a:r>
              <a:rPr lang="zh-CN" altLang="en-US" sz="2200" smtClean="0">
                <a:latin typeface="Arial Unicode MS" pitchFamily="34" charset="-122"/>
                <a:ea typeface="Arial Unicode MS" pitchFamily="34" charset="-122"/>
                <a:cs typeface="Arial Unicode MS" pitchFamily="34" charset="-122"/>
              </a:rPr>
              <a:t>“</a:t>
            </a:r>
            <a:r>
              <a:rPr lang="zh-CN" altLang="en-US" sz="2200" smtClean="0">
                <a:solidFill>
                  <a:srgbClr val="0033CC"/>
                </a:solidFill>
                <a:latin typeface="Arial Unicode MS" pitchFamily="34" charset="-122"/>
                <a:ea typeface="Arial Unicode MS" pitchFamily="34" charset="-122"/>
                <a:cs typeface="Arial Unicode MS" pitchFamily="34" charset="-122"/>
              </a:rPr>
              <a:t>基于多传感器融合低能耗的智能手机定位方法研究”</a:t>
            </a:r>
            <a:endParaRPr lang="en-US" altLang="zh-CN" sz="2200" smtClean="0">
              <a:solidFill>
                <a:srgbClr val="0033CC"/>
              </a:solidFill>
              <a:latin typeface="Arial Unicode MS" pitchFamily="34" charset="-122"/>
              <a:ea typeface="Arial Unicode MS" pitchFamily="34" charset="-122"/>
              <a:cs typeface="Arial Unicode MS" pitchFamily="34" charset="-122"/>
            </a:endParaRPr>
          </a:p>
          <a:p>
            <a:pPr marL="717550" lvl="1" indent="-317500" eaLnBrk="1" hangingPunct="1">
              <a:lnSpc>
                <a:spcPts val="3200"/>
              </a:lnSpc>
              <a:spcBef>
                <a:spcPts val="1800"/>
              </a:spcBef>
              <a:buClr>
                <a:schemeClr val="tx1"/>
              </a:buClr>
              <a:buSzPct val="100000"/>
              <a:buFont typeface="Wingdings" pitchFamily="2" charset="2"/>
              <a:buBlip>
                <a:blip r:embed="rId3"/>
              </a:buBlip>
            </a:pPr>
            <a:r>
              <a:rPr lang="zh-CN" altLang="en-US" sz="2200" b="1" smtClean="0">
                <a:solidFill>
                  <a:srgbClr val="000000"/>
                </a:solidFill>
                <a:ea typeface="宋体" pitchFamily="2" charset="-122"/>
                <a:cs typeface="Times New Roman" pitchFamily="18" charset="0"/>
              </a:rPr>
              <a:t>研究成果发表在</a:t>
            </a:r>
            <a:r>
              <a:rPr lang="en-US" altLang="zh-CN" sz="2200" smtClean="0">
                <a:solidFill>
                  <a:srgbClr val="C00000"/>
                </a:solidFill>
                <a:ea typeface="宋体" pitchFamily="2" charset="-122"/>
                <a:cs typeface="Times New Roman" pitchFamily="18" charset="0"/>
              </a:rPr>
              <a:t>Interational Journal of Ad Hoc and Ubiquitous Computing</a:t>
            </a:r>
            <a:r>
              <a:rPr lang="zh-CN" altLang="en-US" sz="2200" b="1" smtClean="0">
                <a:solidFill>
                  <a:srgbClr val="C00000"/>
                </a:solidFill>
                <a:ea typeface="宋体" pitchFamily="2" charset="-122"/>
                <a:cs typeface="Times New Roman" pitchFamily="18" charset="0"/>
              </a:rPr>
              <a:t>（</a:t>
            </a:r>
            <a:r>
              <a:rPr lang="en-US" altLang="zh-CN" sz="2200" b="1" smtClean="0">
                <a:solidFill>
                  <a:srgbClr val="C00000"/>
                </a:solidFill>
                <a:ea typeface="宋体" pitchFamily="2" charset="-122"/>
                <a:cs typeface="Times New Roman" pitchFamily="18" charset="0"/>
              </a:rPr>
              <a:t>IJAHUC</a:t>
            </a:r>
            <a:r>
              <a:rPr lang="zh-CN" altLang="en-US" sz="2200" b="1" smtClean="0">
                <a:solidFill>
                  <a:srgbClr val="C00000"/>
                </a:solidFill>
                <a:ea typeface="宋体" pitchFamily="2" charset="-122"/>
                <a:cs typeface="Times New Roman" pitchFamily="18" charset="0"/>
              </a:rPr>
              <a:t>）、</a:t>
            </a:r>
            <a:r>
              <a:rPr lang="en-US" altLang="zh-CN" sz="2200" b="1" smtClean="0">
                <a:solidFill>
                  <a:srgbClr val="C00000"/>
                </a:solidFill>
                <a:ea typeface="宋体" pitchFamily="2" charset="-122"/>
                <a:cs typeface="Times New Roman" pitchFamily="18" charset="0"/>
              </a:rPr>
              <a:t>ICCCN</a:t>
            </a:r>
            <a:r>
              <a:rPr lang="zh-CN" altLang="en-US" sz="2200" b="1" smtClean="0">
                <a:solidFill>
                  <a:srgbClr val="C00000"/>
                </a:solidFill>
                <a:ea typeface="宋体" pitchFamily="2" charset="-122"/>
                <a:cs typeface="Times New Roman" pitchFamily="18" charset="0"/>
              </a:rPr>
              <a:t>、</a:t>
            </a:r>
            <a:r>
              <a:rPr lang="en-US" altLang="zh-CN" sz="2200" b="1" smtClean="0">
                <a:solidFill>
                  <a:srgbClr val="C00000"/>
                </a:solidFill>
                <a:ea typeface="宋体" pitchFamily="2" charset="-122"/>
                <a:cs typeface="Times New Roman" pitchFamily="18" charset="0"/>
              </a:rPr>
              <a:t>CIT</a:t>
            </a:r>
            <a:r>
              <a:rPr lang="zh-CN" altLang="en-US" sz="2200" b="1" smtClean="0">
                <a:ea typeface="宋体" pitchFamily="2" charset="-122"/>
                <a:cs typeface="Times New Roman" pitchFamily="18" charset="0"/>
              </a:rPr>
              <a:t>等高水平国际会议和期刊上</a:t>
            </a:r>
            <a:endParaRPr lang="en-US" altLang="zh-CN" sz="2200" b="1" smtClean="0">
              <a:ea typeface="宋体" pitchFamily="2" charset="-122"/>
              <a:cs typeface="Times New Roman" pitchFamily="18" charset="0"/>
            </a:endParaRPr>
          </a:p>
          <a:p>
            <a:pPr marL="717550" lvl="1" indent="-317500" eaLnBrk="1" hangingPunct="1">
              <a:lnSpc>
                <a:spcPts val="3200"/>
              </a:lnSpc>
              <a:spcBef>
                <a:spcPts val="600"/>
              </a:spcBef>
              <a:buClr>
                <a:schemeClr val="tx1"/>
              </a:buClr>
              <a:buSzPct val="100000"/>
              <a:buFont typeface="Wingdings" pitchFamily="2" charset="2"/>
              <a:buBlip>
                <a:blip r:embed="rId3"/>
              </a:buBlip>
            </a:pPr>
            <a:endParaRPr lang="en-US" altLang="zh-CN" sz="2200" b="1" smtClean="0">
              <a:ea typeface="宋体" pitchFamily="2" charset="-122"/>
            </a:endParaRPr>
          </a:p>
        </p:txBody>
      </p:sp>
      <p:sp>
        <p:nvSpPr>
          <p:cNvPr id="7" name="标题 1"/>
          <p:cNvSpPr txBox="1">
            <a:spLocks/>
          </p:cNvSpPr>
          <p:nvPr/>
        </p:nvSpPr>
        <p:spPr bwMode="white">
          <a:xfrm>
            <a:off x="479425" y="44450"/>
            <a:ext cx="5821363"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ea typeface="宋体" charset="-122"/>
              </a:rPr>
              <a:t>研究方向四</a:t>
            </a:r>
          </a:p>
        </p:txBody>
      </p:sp>
      <p:pic>
        <p:nvPicPr>
          <p:cNvPr id="21509" name="Picture 5"/>
          <p:cNvPicPr>
            <a:picLocks noChangeAspect="1" noChangeArrowheads="1"/>
          </p:cNvPicPr>
          <p:nvPr/>
        </p:nvPicPr>
        <p:blipFill>
          <a:blip r:embed="rId4" cstate="print"/>
          <a:srcRect/>
          <a:stretch>
            <a:fillRect/>
          </a:stretch>
        </p:blipFill>
        <p:spPr bwMode="auto">
          <a:xfrm>
            <a:off x="6300788" y="1071563"/>
            <a:ext cx="2486025" cy="2309812"/>
          </a:xfrm>
          <a:prstGeom prst="rect">
            <a:avLst/>
          </a:prstGeom>
          <a:noFill/>
          <a:ln w="9525">
            <a:noFill/>
            <a:miter lim="800000"/>
            <a:headEnd/>
            <a:tailEnd/>
          </a:ln>
        </p:spPr>
      </p:pic>
      <p:sp>
        <p:nvSpPr>
          <p:cNvPr id="21510" name="椭圆 13"/>
          <p:cNvSpPr>
            <a:spLocks noChangeArrowheads="1"/>
          </p:cNvSpPr>
          <p:nvPr/>
        </p:nvSpPr>
        <p:spPr bwMode="auto">
          <a:xfrm>
            <a:off x="6572250" y="4286250"/>
            <a:ext cx="571500" cy="571500"/>
          </a:xfrm>
          <a:prstGeom prst="ellipse">
            <a:avLst/>
          </a:prstGeom>
          <a:noFill/>
          <a:ln w="25400" algn="ctr">
            <a:solidFill>
              <a:srgbClr val="FF0000"/>
            </a:solidFill>
            <a:round/>
            <a:headEnd/>
            <a:tailEnd/>
          </a:ln>
        </p:spPr>
        <p:txBody>
          <a:bodyPr/>
          <a:lstStyle/>
          <a:p>
            <a:pPr eaLnBrk="0" hangingPunct="0"/>
            <a:endParaRPr lang="zh-CN" altLang="en-US"/>
          </a:p>
        </p:txBody>
      </p:sp>
      <p:pic>
        <p:nvPicPr>
          <p:cNvPr id="21511" name="Picture 3"/>
          <p:cNvPicPr>
            <a:picLocks noChangeAspect="1" noChangeArrowheads="1"/>
          </p:cNvPicPr>
          <p:nvPr/>
        </p:nvPicPr>
        <p:blipFill>
          <a:blip r:embed="rId5" cstate="print"/>
          <a:srcRect/>
          <a:stretch>
            <a:fillRect/>
          </a:stretch>
        </p:blipFill>
        <p:spPr bwMode="auto">
          <a:xfrm>
            <a:off x="6286500" y="3500438"/>
            <a:ext cx="2500313" cy="3001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877050" y="188913"/>
            <a:ext cx="2133600" cy="476250"/>
          </a:xfrm>
        </p:spPr>
        <p:txBody>
          <a:bodyPr/>
          <a:lstStyle/>
          <a:p>
            <a:pPr algn="r"/>
            <a:fld id="{26CE2438-31AA-43DF-B095-F5D46E473952}" type="slidenum">
              <a:rPr lang="en-US" altLang="zh-CN"/>
              <a:pPr algn="r"/>
              <a:t>22</a:t>
            </a:fld>
            <a:endParaRPr lang="en-US" altLang="zh-CN"/>
          </a:p>
        </p:txBody>
      </p:sp>
      <p:sp>
        <p:nvSpPr>
          <p:cNvPr id="22531" name="Rectangle 3"/>
          <p:cNvSpPr>
            <a:spLocks noGrp="1" noChangeArrowheads="1"/>
          </p:cNvSpPr>
          <p:nvPr>
            <p:ph type="body" idx="1"/>
          </p:nvPr>
        </p:nvSpPr>
        <p:spPr>
          <a:xfrm>
            <a:off x="142875" y="981075"/>
            <a:ext cx="6143625" cy="5734050"/>
          </a:xfrm>
        </p:spPr>
        <p:txBody>
          <a:bodyPr/>
          <a:lstStyle/>
          <a:p>
            <a:pPr marL="452438" indent="-452438" eaLnBrk="1" hangingPunct="1">
              <a:lnSpc>
                <a:spcPts val="3000"/>
              </a:lnSpc>
              <a:spcBef>
                <a:spcPts val="600"/>
              </a:spcBef>
              <a:spcAft>
                <a:spcPts val="600"/>
              </a:spcAft>
              <a:buFont typeface="Symbol" pitchFamily="18" charset="2"/>
              <a:buBlip>
                <a:blip r:embed="rId2"/>
              </a:buBlip>
            </a:pPr>
            <a:r>
              <a:rPr>
                <a:solidFill>
                  <a:srgbClr val="000099"/>
                </a:solidFill>
                <a:latin typeface="宋体" pitchFamily="2" charset="-122"/>
                <a:ea typeface="宋体" pitchFamily="2" charset="-122"/>
              </a:rPr>
              <a:t>移动终端与情景感知研究（续）</a:t>
            </a:r>
            <a:endParaRPr lang="en-US">
              <a:solidFill>
                <a:srgbClr val="000099"/>
              </a:solidFill>
              <a:latin typeface="宋体" pitchFamily="2" charset="-122"/>
              <a:ea typeface="宋体" pitchFamily="2" charset="-122"/>
            </a:endParaRPr>
          </a:p>
          <a:p>
            <a:pPr marL="717550" lvl="1" indent="-317500" eaLnBrk="1" hangingPunct="1">
              <a:lnSpc>
                <a:spcPts val="3200"/>
              </a:lnSpc>
              <a:spcBef>
                <a:spcPts val="600"/>
              </a:spcBef>
              <a:buClr>
                <a:schemeClr val="tx1"/>
              </a:buClr>
              <a:buSzPct val="100000"/>
              <a:buFont typeface="Wingdings" pitchFamily="2" charset="2"/>
              <a:buBlip>
                <a:blip r:embed="rId3"/>
              </a:buBlip>
            </a:pPr>
            <a:r>
              <a:rPr lang="zh-CN" altLang="en-US" sz="2200" b="1" smtClean="0">
                <a:solidFill>
                  <a:srgbClr val="C00000"/>
                </a:solidFill>
                <a:ea typeface="宋体" pitchFamily="2" charset="-122"/>
              </a:rPr>
              <a:t>自适应位置与用户的动作识别方法</a:t>
            </a:r>
            <a:r>
              <a:rPr lang="zh-CN" altLang="en-US" sz="2200" b="1" smtClean="0">
                <a:latin typeface="宋体" pitchFamily="2" charset="-122"/>
                <a:ea typeface="宋体" pitchFamily="2" charset="-122"/>
              </a:rPr>
              <a:t>：基于移动智能终端中的重力传感器等传感器件，识别用户动作，对用户的行为、周围环境、职业等进行推算</a:t>
            </a:r>
            <a:endParaRPr lang="en-US" altLang="zh-CN" sz="2200" b="1" smtClean="0">
              <a:ea typeface="宋体" pitchFamily="2" charset="-122"/>
            </a:endParaRPr>
          </a:p>
          <a:p>
            <a:pPr marL="717550" lvl="1" indent="-317500" eaLnBrk="1" hangingPunct="1">
              <a:lnSpc>
                <a:spcPts val="3200"/>
              </a:lnSpc>
              <a:spcBef>
                <a:spcPts val="1800"/>
              </a:spcBef>
              <a:buClr>
                <a:schemeClr val="tx1"/>
              </a:buClr>
              <a:buSzPct val="100000"/>
              <a:buFont typeface="Wingdings" pitchFamily="2" charset="2"/>
              <a:buBlip>
                <a:blip r:embed="rId3"/>
              </a:buBlip>
            </a:pPr>
            <a:r>
              <a:rPr lang="zh-CN" altLang="en-US" sz="2200" b="1" smtClean="0">
                <a:solidFill>
                  <a:srgbClr val="C00000"/>
                </a:solidFill>
                <a:ea typeface="宋体" pitchFamily="2" charset="-122"/>
              </a:rPr>
              <a:t>移动智能终端前后台任务分割与调度</a:t>
            </a:r>
            <a:r>
              <a:rPr lang="zh-CN" altLang="en-US" sz="2200" b="1" smtClean="0">
                <a:ea typeface="宋体" pitchFamily="2" charset="-122"/>
              </a:rPr>
              <a:t>：研究前后台任务分割与调度算法，减少智能终端的电量消耗、提高计算速度、降低应用响应时间</a:t>
            </a:r>
            <a:endParaRPr lang="en-US" altLang="zh-CN" sz="2200" b="1" smtClean="0">
              <a:ea typeface="宋体" pitchFamily="2" charset="-122"/>
            </a:endParaRPr>
          </a:p>
          <a:p>
            <a:pPr marL="717550" lvl="1" indent="-317500" eaLnBrk="1" hangingPunct="1">
              <a:lnSpc>
                <a:spcPts val="3200"/>
              </a:lnSpc>
              <a:spcBef>
                <a:spcPts val="1800"/>
              </a:spcBef>
              <a:buClr>
                <a:schemeClr val="tx1"/>
              </a:buClr>
              <a:buSzPct val="100000"/>
              <a:buFont typeface="Wingdings" pitchFamily="2" charset="2"/>
              <a:buBlip>
                <a:blip r:embed="rId3"/>
              </a:buBlip>
            </a:pPr>
            <a:r>
              <a:rPr lang="zh-CN" altLang="en-US" sz="2200" b="1" smtClean="0">
                <a:solidFill>
                  <a:srgbClr val="000000"/>
                </a:solidFill>
                <a:ea typeface="宋体" pitchFamily="2" charset="-122"/>
                <a:cs typeface="Times New Roman" pitchFamily="18" charset="0"/>
              </a:rPr>
              <a:t>研究成果发表在</a:t>
            </a:r>
            <a:r>
              <a:rPr lang="en-US" altLang="zh-CN" sz="2000" b="1" smtClean="0">
                <a:solidFill>
                  <a:srgbClr val="C00000"/>
                </a:solidFill>
                <a:ea typeface="宋体" pitchFamily="2" charset="-122"/>
                <a:cs typeface="Times New Roman" pitchFamily="18" charset="0"/>
              </a:rPr>
              <a:t>China Communications</a:t>
            </a:r>
            <a:r>
              <a:rPr lang="zh-CN" altLang="en-US" sz="2200" b="1" smtClean="0">
                <a:solidFill>
                  <a:srgbClr val="C00000"/>
                </a:solidFill>
                <a:ea typeface="宋体" pitchFamily="2" charset="-122"/>
                <a:cs typeface="Times New Roman" pitchFamily="18" charset="0"/>
              </a:rPr>
              <a:t>（中国通信）、</a:t>
            </a:r>
            <a:r>
              <a:rPr lang="en-US" altLang="zh-CN" sz="2200" b="1" smtClean="0">
                <a:solidFill>
                  <a:srgbClr val="C00000"/>
                </a:solidFill>
                <a:ea typeface="宋体" pitchFamily="2" charset="-122"/>
                <a:cs typeface="Times New Roman" pitchFamily="18" charset="0"/>
              </a:rPr>
              <a:t>ICA3PP</a:t>
            </a:r>
            <a:r>
              <a:rPr lang="zh-CN" altLang="en-US" sz="2200" b="1" smtClean="0">
                <a:solidFill>
                  <a:srgbClr val="C00000"/>
                </a:solidFill>
                <a:ea typeface="宋体" pitchFamily="2" charset="-122"/>
                <a:cs typeface="Times New Roman" pitchFamily="18" charset="0"/>
              </a:rPr>
              <a:t>、</a:t>
            </a:r>
            <a:r>
              <a:rPr lang="en-US" altLang="zh-CN" sz="2200" b="1" smtClean="0">
                <a:solidFill>
                  <a:srgbClr val="C00000"/>
                </a:solidFill>
                <a:ea typeface="宋体" pitchFamily="2" charset="-122"/>
                <a:cs typeface="Times New Roman" pitchFamily="18" charset="0"/>
              </a:rPr>
              <a:t>NPC</a:t>
            </a:r>
            <a:r>
              <a:rPr lang="zh-CN" altLang="en-US" sz="2200" b="1" smtClean="0">
                <a:solidFill>
                  <a:srgbClr val="C00000"/>
                </a:solidFill>
                <a:ea typeface="宋体" pitchFamily="2" charset="-122"/>
                <a:cs typeface="Times New Roman" pitchFamily="18" charset="0"/>
              </a:rPr>
              <a:t>、</a:t>
            </a:r>
            <a:r>
              <a:rPr lang="en-US" altLang="zh-CN" sz="2200" b="1" smtClean="0">
                <a:solidFill>
                  <a:srgbClr val="C00000"/>
                </a:solidFill>
                <a:ea typeface="宋体" pitchFamily="2" charset="-122"/>
                <a:cs typeface="Times New Roman" pitchFamily="18" charset="0"/>
              </a:rPr>
              <a:t>NAS</a:t>
            </a:r>
            <a:r>
              <a:rPr lang="zh-CN" altLang="en-US" sz="2200" b="1" smtClean="0">
                <a:ea typeface="宋体" pitchFamily="2" charset="-122"/>
                <a:cs typeface="Times New Roman" pitchFamily="18" charset="0"/>
              </a:rPr>
              <a:t>等高水平国际会议和期刊上</a:t>
            </a:r>
            <a:endParaRPr lang="en-US" altLang="zh-CN" sz="2200" b="1" smtClean="0">
              <a:ea typeface="宋体" pitchFamily="2" charset="-122"/>
              <a:cs typeface="Times New Roman" pitchFamily="18" charset="0"/>
            </a:endParaRPr>
          </a:p>
          <a:p>
            <a:pPr marL="717550" lvl="1" indent="-317500" eaLnBrk="1" hangingPunct="1">
              <a:lnSpc>
                <a:spcPts val="3200"/>
              </a:lnSpc>
              <a:spcBef>
                <a:spcPts val="600"/>
              </a:spcBef>
              <a:buClr>
                <a:schemeClr val="tx1"/>
              </a:buClr>
              <a:buSzPct val="100000"/>
              <a:buFont typeface="Wingdings" pitchFamily="2" charset="2"/>
              <a:buBlip>
                <a:blip r:embed="rId3"/>
              </a:buBlip>
            </a:pPr>
            <a:endParaRPr lang="en-US" altLang="zh-CN" sz="2200" b="1" smtClean="0">
              <a:ea typeface="宋体" pitchFamily="2" charset="-122"/>
            </a:endParaRPr>
          </a:p>
          <a:p>
            <a:pPr marL="717550" lvl="1" indent="-317500" eaLnBrk="1" hangingPunct="1">
              <a:lnSpc>
                <a:spcPts val="3200"/>
              </a:lnSpc>
              <a:spcBef>
                <a:spcPts val="600"/>
              </a:spcBef>
              <a:buClr>
                <a:schemeClr val="tx1"/>
              </a:buClr>
              <a:buSzPct val="100000"/>
              <a:buFont typeface="Wingdings" pitchFamily="2" charset="2"/>
              <a:buBlip>
                <a:blip r:embed="rId3"/>
              </a:buBlip>
            </a:pPr>
            <a:endParaRPr lang="en-US" altLang="zh-CN" sz="2200" b="1" smtClean="0">
              <a:ea typeface="宋体" pitchFamily="2" charset="-122"/>
            </a:endParaRPr>
          </a:p>
        </p:txBody>
      </p:sp>
      <p:sp>
        <p:nvSpPr>
          <p:cNvPr id="7" name="标题 1"/>
          <p:cNvSpPr txBox="1">
            <a:spLocks/>
          </p:cNvSpPr>
          <p:nvPr/>
        </p:nvSpPr>
        <p:spPr bwMode="white">
          <a:xfrm>
            <a:off x="479425" y="44450"/>
            <a:ext cx="5821363"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ea typeface="宋体" charset="-122"/>
              </a:rPr>
              <a:t>研究方向四（续）</a:t>
            </a:r>
          </a:p>
        </p:txBody>
      </p:sp>
      <p:pic>
        <p:nvPicPr>
          <p:cNvPr id="22533" name="Picture 2"/>
          <p:cNvPicPr>
            <a:picLocks noChangeAspect="1" noChangeArrowheads="1"/>
          </p:cNvPicPr>
          <p:nvPr/>
        </p:nvPicPr>
        <p:blipFill>
          <a:blip r:embed="rId4" cstate="print"/>
          <a:srcRect/>
          <a:stretch>
            <a:fillRect/>
          </a:stretch>
        </p:blipFill>
        <p:spPr bwMode="auto">
          <a:xfrm>
            <a:off x="6286500" y="1071563"/>
            <a:ext cx="2571750" cy="1797050"/>
          </a:xfrm>
          <a:prstGeom prst="rect">
            <a:avLst/>
          </a:prstGeom>
          <a:noFill/>
          <a:ln w="9525">
            <a:noFill/>
            <a:miter lim="800000"/>
            <a:headEnd/>
            <a:tailEnd/>
          </a:ln>
        </p:spPr>
      </p:pic>
      <p:pic>
        <p:nvPicPr>
          <p:cNvPr id="22534" name="Picture 2" descr="C:\Documents and Settings\徐敬东\桌面\TT截图未命名.bmp"/>
          <p:cNvPicPr>
            <a:picLocks noChangeAspect="1" noChangeArrowheads="1"/>
          </p:cNvPicPr>
          <p:nvPr/>
        </p:nvPicPr>
        <p:blipFill>
          <a:blip r:embed="rId5" cstate="print"/>
          <a:srcRect/>
          <a:stretch>
            <a:fillRect/>
          </a:stretch>
        </p:blipFill>
        <p:spPr bwMode="auto">
          <a:xfrm>
            <a:off x="6286500" y="3000375"/>
            <a:ext cx="2500313" cy="1827213"/>
          </a:xfrm>
          <a:prstGeom prst="rect">
            <a:avLst/>
          </a:prstGeom>
          <a:noFill/>
          <a:ln w="9525">
            <a:noFill/>
            <a:miter lim="800000"/>
            <a:headEnd/>
            <a:tailEnd/>
          </a:ln>
        </p:spPr>
      </p:pic>
      <p:pic>
        <p:nvPicPr>
          <p:cNvPr id="22535" name="Picture 3" descr="C:\Documents and Settings\徐敬东\桌面\TT截图未命名1.bmp"/>
          <p:cNvPicPr>
            <a:picLocks noChangeAspect="1" noChangeArrowheads="1"/>
          </p:cNvPicPr>
          <p:nvPr/>
        </p:nvPicPr>
        <p:blipFill>
          <a:blip r:embed="rId6" cstate="print"/>
          <a:srcRect/>
          <a:stretch>
            <a:fillRect/>
          </a:stretch>
        </p:blipFill>
        <p:spPr bwMode="auto">
          <a:xfrm>
            <a:off x="6286500" y="4929188"/>
            <a:ext cx="2493963" cy="1804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877050" y="188913"/>
            <a:ext cx="2133600" cy="476250"/>
          </a:xfrm>
        </p:spPr>
        <p:txBody>
          <a:bodyPr/>
          <a:lstStyle/>
          <a:p>
            <a:pPr algn="r"/>
            <a:fld id="{CBFBF222-F9FF-461F-94E2-99806CEDB0CF}" type="slidenum">
              <a:rPr lang="en-US" altLang="zh-CN"/>
              <a:pPr algn="r"/>
              <a:t>23</a:t>
            </a:fld>
            <a:endParaRPr lang="en-US" altLang="zh-CN"/>
          </a:p>
        </p:txBody>
      </p:sp>
      <p:sp>
        <p:nvSpPr>
          <p:cNvPr id="7" name="标题 1"/>
          <p:cNvSpPr txBox="1">
            <a:spLocks/>
          </p:cNvSpPr>
          <p:nvPr/>
        </p:nvSpPr>
        <p:spPr bwMode="white">
          <a:xfrm>
            <a:off x="479425" y="44450"/>
            <a:ext cx="5821363"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ea typeface="宋体" charset="-122"/>
              </a:rPr>
              <a:t>工程应用与横向课题</a:t>
            </a:r>
          </a:p>
        </p:txBody>
      </p:sp>
      <p:grpSp>
        <p:nvGrpSpPr>
          <p:cNvPr id="23556" name="Group 2"/>
          <p:cNvGrpSpPr>
            <a:grpSpLocks/>
          </p:cNvGrpSpPr>
          <p:nvPr/>
        </p:nvGrpSpPr>
        <p:grpSpPr bwMode="auto">
          <a:xfrm>
            <a:off x="1493838" y="5089525"/>
            <a:ext cx="3078162" cy="1411288"/>
            <a:chOff x="2700" y="12164"/>
            <a:chExt cx="5760" cy="2978"/>
          </a:xfrm>
        </p:grpSpPr>
        <p:pic>
          <p:nvPicPr>
            <p:cNvPr id="23561" name="Picture 3" descr="顶部"/>
            <p:cNvPicPr>
              <a:picLocks noChangeAspect="1" noChangeArrowheads="1"/>
            </p:cNvPicPr>
            <p:nvPr/>
          </p:nvPicPr>
          <p:blipFill>
            <a:blip r:embed="rId2" cstate="print">
              <a:clrChange>
                <a:clrFrom>
                  <a:srgbClr val="F3F3F3"/>
                </a:clrFrom>
                <a:clrTo>
                  <a:srgbClr val="F3F3F3">
                    <a:alpha val="0"/>
                  </a:srgbClr>
                </a:clrTo>
              </a:clrChange>
              <a:lum bright="12000"/>
            </a:blip>
            <a:srcRect/>
            <a:stretch>
              <a:fillRect/>
            </a:stretch>
          </p:blipFill>
          <p:spPr bwMode="auto">
            <a:xfrm>
              <a:off x="5040" y="12164"/>
              <a:ext cx="3420" cy="2978"/>
            </a:xfrm>
            <a:prstGeom prst="rect">
              <a:avLst/>
            </a:prstGeom>
            <a:noFill/>
            <a:ln w="9525">
              <a:noFill/>
              <a:miter lim="800000"/>
              <a:headEnd/>
              <a:tailEnd/>
            </a:ln>
          </p:spPr>
        </p:pic>
        <p:pic>
          <p:nvPicPr>
            <p:cNvPr id="23562" name="Picture 4" descr="http://img02.taobaocdn.com/bao/uploaded/i2/T1bV6EXgtdXXXh0s7U_014207.jpg_310x310.jpg"/>
            <p:cNvPicPr>
              <a:picLocks noChangeAspect="1" noChangeArrowheads="1"/>
            </p:cNvPicPr>
            <p:nvPr/>
          </p:nvPicPr>
          <p:blipFill>
            <a:blip r:embed="rId3" r:link="rId4" cstate="print">
              <a:clrChange>
                <a:clrFrom>
                  <a:srgbClr val="FFFFFF"/>
                </a:clrFrom>
                <a:clrTo>
                  <a:srgbClr val="FFFFFF">
                    <a:alpha val="0"/>
                  </a:srgbClr>
                </a:clrTo>
              </a:clrChange>
            </a:blip>
            <a:srcRect/>
            <a:stretch>
              <a:fillRect/>
            </a:stretch>
          </p:blipFill>
          <p:spPr bwMode="auto">
            <a:xfrm rot="-3815083">
              <a:off x="2786" y="12702"/>
              <a:ext cx="2348" cy="2520"/>
            </a:xfrm>
            <a:prstGeom prst="rect">
              <a:avLst/>
            </a:prstGeom>
            <a:noFill/>
            <a:ln w="9525">
              <a:noFill/>
              <a:miter lim="800000"/>
              <a:headEnd/>
              <a:tailEnd/>
            </a:ln>
          </p:spPr>
        </p:pic>
      </p:grpSp>
      <p:pic>
        <p:nvPicPr>
          <p:cNvPr id="23557" name="Picture 6"/>
          <p:cNvPicPr>
            <a:picLocks noChangeAspect="1" noChangeArrowheads="1"/>
          </p:cNvPicPr>
          <p:nvPr/>
        </p:nvPicPr>
        <p:blipFill>
          <a:blip r:embed="rId5" cstate="print"/>
          <a:srcRect/>
          <a:stretch>
            <a:fillRect/>
          </a:stretch>
        </p:blipFill>
        <p:spPr bwMode="auto">
          <a:xfrm>
            <a:off x="5643563" y="5357813"/>
            <a:ext cx="3390900" cy="1357312"/>
          </a:xfrm>
          <a:prstGeom prst="rect">
            <a:avLst/>
          </a:prstGeom>
          <a:noFill/>
          <a:ln w="9525">
            <a:noFill/>
            <a:miter lim="800000"/>
            <a:headEnd/>
            <a:tailEnd/>
          </a:ln>
        </p:spPr>
      </p:pic>
      <p:pic>
        <p:nvPicPr>
          <p:cNvPr id="23558" name="Picture 8"/>
          <p:cNvPicPr>
            <a:picLocks noChangeAspect="1" noChangeArrowheads="1"/>
          </p:cNvPicPr>
          <p:nvPr/>
        </p:nvPicPr>
        <p:blipFill>
          <a:blip r:embed="rId6" cstate="print"/>
          <a:srcRect/>
          <a:stretch>
            <a:fillRect/>
          </a:stretch>
        </p:blipFill>
        <p:spPr bwMode="auto">
          <a:xfrm>
            <a:off x="5618163" y="1143000"/>
            <a:ext cx="3382962" cy="2143125"/>
          </a:xfrm>
          <a:prstGeom prst="rect">
            <a:avLst/>
          </a:prstGeom>
          <a:noFill/>
          <a:ln w="9525">
            <a:noFill/>
            <a:miter lim="800000"/>
            <a:headEnd/>
            <a:tailEnd/>
          </a:ln>
        </p:spPr>
      </p:pic>
      <p:pic>
        <p:nvPicPr>
          <p:cNvPr id="23559" name="Picture 10" descr="QQ截图20130904091511"/>
          <p:cNvPicPr>
            <a:picLocks noChangeAspect="1" noChangeArrowheads="1"/>
          </p:cNvPicPr>
          <p:nvPr/>
        </p:nvPicPr>
        <p:blipFill>
          <a:blip r:embed="rId7" cstate="print"/>
          <a:srcRect/>
          <a:stretch>
            <a:fillRect/>
          </a:stretch>
        </p:blipFill>
        <p:spPr bwMode="auto">
          <a:xfrm>
            <a:off x="5643563" y="3429000"/>
            <a:ext cx="3357562" cy="1803400"/>
          </a:xfrm>
          <a:prstGeom prst="rect">
            <a:avLst/>
          </a:prstGeom>
          <a:noFill/>
          <a:ln w="9525">
            <a:noFill/>
            <a:miter lim="800000"/>
            <a:headEnd/>
            <a:tailEnd/>
          </a:ln>
        </p:spPr>
      </p:pic>
      <p:sp>
        <p:nvSpPr>
          <p:cNvPr id="537" name="Rectangle 3"/>
          <p:cNvSpPr txBox="1">
            <a:spLocks noChangeArrowheads="1"/>
          </p:cNvSpPr>
          <p:nvPr/>
        </p:nvSpPr>
        <p:spPr bwMode="auto">
          <a:xfrm>
            <a:off x="295275" y="1152525"/>
            <a:ext cx="5276850" cy="3990975"/>
          </a:xfrm>
          <a:prstGeom prst="rect">
            <a:avLst/>
          </a:prstGeom>
          <a:noFill/>
          <a:ln w="9525">
            <a:noFill/>
            <a:miter lim="800000"/>
            <a:headEnd/>
            <a:tailEnd/>
          </a:ln>
        </p:spPr>
        <p:txBody>
          <a:bodyPr/>
          <a:lstStyle/>
          <a:p>
            <a:pPr marL="452438" indent="-452438">
              <a:lnSpc>
                <a:spcPts val="3200"/>
              </a:lnSpc>
              <a:spcBef>
                <a:spcPts val="600"/>
              </a:spcBef>
              <a:buClr>
                <a:schemeClr val="tx1"/>
              </a:buClr>
              <a:buFontTx/>
              <a:buBlip>
                <a:blip r:embed="rId8"/>
              </a:buBlip>
              <a:defRPr/>
            </a:pPr>
            <a:r>
              <a:rPr lang="zh-CN" altLang="en-US" sz="2800" b="1" kern="0" dirty="0">
                <a:solidFill>
                  <a:srgbClr val="10296F"/>
                </a:solidFill>
                <a:ea typeface="宋体" charset="-122"/>
              </a:rPr>
              <a:t>智能相机信息记录系统的开发和应用</a:t>
            </a:r>
            <a:endParaRPr lang="en-US" altLang="zh-CN" sz="2200" b="1" kern="0" dirty="0">
              <a:solidFill>
                <a:schemeClr val="tx2"/>
              </a:solidFill>
              <a:latin typeface="宋体" pitchFamily="2" charset="-122"/>
              <a:ea typeface="宋体" charset="-122"/>
            </a:endParaRPr>
          </a:p>
          <a:p>
            <a:pPr marL="717550" lvl="1" indent="-317500">
              <a:lnSpc>
                <a:spcPts val="3200"/>
              </a:lnSpc>
              <a:spcBef>
                <a:spcPts val="600"/>
              </a:spcBef>
              <a:spcAft>
                <a:spcPts val="600"/>
              </a:spcAft>
              <a:buClr>
                <a:schemeClr val="tx1"/>
              </a:buClr>
              <a:buSzPct val="100000"/>
              <a:buFont typeface="Wingdings" pitchFamily="2" charset="2"/>
              <a:buBlip>
                <a:blip r:embed="rId9"/>
              </a:buBlip>
              <a:defRPr/>
            </a:pPr>
            <a:r>
              <a:rPr lang="zh-CN" altLang="en-US" sz="2200" b="1" kern="0" dirty="0">
                <a:solidFill>
                  <a:schemeClr val="tx2"/>
                </a:solidFill>
                <a:latin typeface="宋体" pitchFamily="2" charset="-122"/>
                <a:ea typeface="宋体" charset="-122"/>
              </a:rPr>
              <a:t>智能相机信息记录系统：图像和视频的拍摄位置、仰俯角、声音等信息</a:t>
            </a:r>
            <a:endParaRPr lang="en-US" altLang="zh-CN" sz="2200" b="1" kern="0" dirty="0">
              <a:solidFill>
                <a:schemeClr val="tx2"/>
              </a:solidFill>
              <a:latin typeface="宋体" pitchFamily="2" charset="-122"/>
              <a:ea typeface="宋体" charset="-122"/>
            </a:endParaRPr>
          </a:p>
          <a:p>
            <a:pPr marL="717550" lvl="1" indent="-317500">
              <a:lnSpc>
                <a:spcPts val="3200"/>
              </a:lnSpc>
              <a:spcBef>
                <a:spcPts val="600"/>
              </a:spcBef>
              <a:spcAft>
                <a:spcPts val="600"/>
              </a:spcAft>
              <a:buClr>
                <a:schemeClr val="tx1"/>
              </a:buClr>
              <a:buSzPct val="100000"/>
              <a:buFont typeface="Wingdings" pitchFamily="2" charset="2"/>
              <a:buBlip>
                <a:blip r:embed="rId9"/>
              </a:buBlip>
              <a:defRPr/>
            </a:pPr>
            <a:r>
              <a:rPr lang="zh-CN" altLang="en-US" sz="2200" b="1" kern="0" dirty="0">
                <a:solidFill>
                  <a:schemeClr val="tx2"/>
                </a:solidFill>
                <a:latin typeface="宋体" pitchFamily="2" charset="-122"/>
                <a:ea typeface="宋体" charset="-122"/>
              </a:rPr>
              <a:t>图像和视频回放系统：拍摄位置可跟随图像和视频的播放在地图上动态显示。视频播放中可将位置信息自动转发为字幕</a:t>
            </a:r>
            <a:endParaRPr lang="en-US" altLang="zh-CN" sz="2200" b="1" kern="0" dirty="0">
              <a:solidFill>
                <a:schemeClr val="tx2"/>
              </a:solidFill>
              <a:latin typeface="宋体" pitchFamily="2" charset="-122"/>
              <a:ea typeface="宋体"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并行与分布式软件技术研究室</a:t>
            </a:r>
            <a:endParaRPr lang="en-US" altLang="zh-CN" smtClean="0">
              <a:latin typeface="华文新魏" pitchFamily="2" charset="-122"/>
              <a:ea typeface="华文新魏" pitchFamily="2" charset="-122"/>
            </a:endParaRPr>
          </a:p>
        </p:txBody>
      </p:sp>
      <p:grpSp>
        <p:nvGrpSpPr>
          <p:cNvPr id="24579" name="组合 17"/>
          <p:cNvGrpSpPr>
            <a:grpSpLocks/>
          </p:cNvGrpSpPr>
          <p:nvPr/>
        </p:nvGrpSpPr>
        <p:grpSpPr bwMode="auto">
          <a:xfrm>
            <a:off x="2195513" y="1196975"/>
            <a:ext cx="4608512" cy="2725738"/>
            <a:chOff x="2771775" y="1562100"/>
            <a:chExt cx="4608537" cy="2725738"/>
          </a:xfrm>
        </p:grpSpPr>
        <p:sp>
          <p:nvSpPr>
            <p:cNvPr id="97283" name="AutoShape 3"/>
            <p:cNvSpPr>
              <a:spLocks noChangeArrowheads="1"/>
            </p:cNvSpPr>
            <p:nvPr/>
          </p:nvSpPr>
          <p:spPr bwMode="gray">
            <a:xfrm rot="10800000">
              <a:off x="2771775" y="2325688"/>
              <a:ext cx="4608537" cy="1962150"/>
            </a:xfrm>
            <a:prstGeom prst="upArrow">
              <a:avLst>
                <a:gd name="adj1" fmla="val 76291"/>
                <a:gd name="adj2" fmla="val 53948"/>
              </a:avLst>
            </a:prstGeom>
            <a:gradFill rotWithShape="1">
              <a:gsLst>
                <a:gs pos="0">
                  <a:schemeClr val="accent1"/>
                </a:gs>
                <a:gs pos="100000">
                  <a:schemeClr val="accent1">
                    <a:gamma/>
                    <a:tint val="39216"/>
                    <a:invGamma/>
                    <a:alpha val="0"/>
                  </a:schemeClr>
                </a:gs>
              </a:gsLst>
              <a:lin ang="5400000" scaled="1"/>
            </a:gradFill>
            <a:ln w="9525" algn="ctr">
              <a:noFill/>
              <a:miter lim="800000"/>
              <a:headEnd/>
              <a:tailEnd/>
            </a:ln>
            <a:effectLst/>
          </p:spPr>
          <p:txBody>
            <a:bodyPr wrap="none" anchor="ctr"/>
            <a:lstStyle/>
            <a:p>
              <a:pPr>
                <a:defRPr/>
              </a:pPr>
              <a:endParaRPr lang="zh-CN" altLang="en-US">
                <a:ea typeface="宋体" charset="-122"/>
              </a:endParaRPr>
            </a:p>
          </p:txBody>
        </p:sp>
        <p:sp>
          <p:nvSpPr>
            <p:cNvPr id="97284" name="AutoShape 4"/>
            <p:cNvSpPr>
              <a:spLocks noChangeArrowheads="1"/>
            </p:cNvSpPr>
            <p:nvPr/>
          </p:nvSpPr>
          <p:spPr bwMode="gray">
            <a:xfrm>
              <a:off x="2771775" y="1562100"/>
              <a:ext cx="4608537" cy="534988"/>
            </a:xfrm>
            <a:prstGeom prst="roundRect">
              <a:avLst>
                <a:gd name="adj" fmla="val 50000"/>
              </a:avLst>
            </a:prstGeom>
            <a:gradFill rotWithShape="1">
              <a:gsLst>
                <a:gs pos="0">
                  <a:schemeClr val="tx2"/>
                </a:gs>
                <a:gs pos="50000">
                  <a:schemeClr val="tx2">
                    <a:gamma/>
                    <a:tint val="64314"/>
                    <a:invGamma/>
                  </a:schemeClr>
                </a:gs>
                <a:gs pos="100000">
                  <a:schemeClr val="tx2"/>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000" dirty="0">
                  <a:solidFill>
                    <a:schemeClr val="bg1"/>
                  </a:solidFill>
                  <a:effectLst>
                    <a:outerShdw blurRad="38100" dist="38100" dir="2700000" algn="tl">
                      <a:srgbClr val="000000"/>
                    </a:outerShdw>
                  </a:effectLst>
                  <a:latin typeface="Verdana" pitchFamily="34" charset="0"/>
                  <a:ea typeface="宋体" charset="-122"/>
                </a:rPr>
                <a:t>实验室带头人：刘晓光教授，王刚教授</a:t>
              </a:r>
              <a:endParaRPr lang="en-US" altLang="zh-CN" sz="2000" dirty="0">
                <a:solidFill>
                  <a:schemeClr val="bg1"/>
                </a:solidFill>
                <a:effectLst>
                  <a:outerShdw blurRad="38100" dist="38100" dir="2700000" algn="tl">
                    <a:srgbClr val="000000"/>
                  </a:outerShdw>
                </a:effectLst>
                <a:latin typeface="Verdana" pitchFamily="34" charset="0"/>
                <a:ea typeface="宋体" charset="-122"/>
              </a:endParaRPr>
            </a:p>
          </p:txBody>
        </p:sp>
        <p:sp>
          <p:nvSpPr>
            <p:cNvPr id="24590" name="Text Box 5"/>
            <p:cNvSpPr txBox="1">
              <a:spLocks noChangeArrowheads="1"/>
            </p:cNvSpPr>
            <p:nvPr/>
          </p:nvSpPr>
          <p:spPr bwMode="gray">
            <a:xfrm>
              <a:off x="2771800" y="2380939"/>
              <a:ext cx="4608512" cy="1631216"/>
            </a:xfrm>
            <a:prstGeom prst="rect">
              <a:avLst/>
            </a:prstGeom>
            <a:noFill/>
            <a:ln w="9525" algn="ctr">
              <a:noFill/>
              <a:miter lim="800000"/>
              <a:headEnd/>
              <a:tailEnd/>
            </a:ln>
          </p:spPr>
          <p:txBody>
            <a:bodyPr>
              <a:spAutoFit/>
            </a:bodyPr>
            <a:lstStyle/>
            <a:p>
              <a:pPr algn="just" eaLnBrk="0" hangingPunct="0"/>
              <a:r>
                <a:rPr lang="zh-CN" altLang="en-US" sz="2000" b="1">
                  <a:latin typeface="Arial" charset="0"/>
                </a:rPr>
                <a:t>主要从事海量信息存储、并行计算、搜索引擎系统架构、生物信息学等方面的研究工作。主持和参加完成了国家</a:t>
              </a:r>
              <a:r>
                <a:rPr lang="en-US" altLang="zh-CN" sz="2000" b="1">
                  <a:latin typeface="Arial" charset="0"/>
                </a:rPr>
                <a:t>863</a:t>
              </a:r>
              <a:r>
                <a:rPr lang="zh-CN" altLang="en-US" sz="2000" b="1">
                  <a:latin typeface="Arial" charset="0"/>
                </a:rPr>
                <a:t>计划、国家自然科学基金、天津市重点基金等多项课题。</a:t>
              </a:r>
              <a:endParaRPr lang="en-US" altLang="zh-CN" sz="2000" b="1">
                <a:solidFill>
                  <a:schemeClr val="bg1"/>
                </a:solidFill>
                <a:latin typeface="Arial" charset="0"/>
              </a:endParaRPr>
            </a:p>
          </p:txBody>
        </p:sp>
      </p:grpSp>
      <p:sp>
        <p:nvSpPr>
          <p:cNvPr id="24580" name="TextBox 40"/>
          <p:cNvSpPr txBox="1">
            <a:spLocks noChangeArrowheads="1"/>
          </p:cNvSpPr>
          <p:nvPr/>
        </p:nvSpPr>
        <p:spPr bwMode="auto">
          <a:xfrm>
            <a:off x="766763" y="5935663"/>
            <a:ext cx="1717675" cy="830262"/>
          </a:xfrm>
          <a:prstGeom prst="rect">
            <a:avLst/>
          </a:prstGeom>
          <a:noFill/>
          <a:ln w="9525">
            <a:noFill/>
            <a:miter lim="800000"/>
            <a:headEnd/>
            <a:tailEnd/>
          </a:ln>
        </p:spPr>
        <p:txBody>
          <a:bodyPr>
            <a:spAutoFit/>
          </a:bodyPr>
          <a:lstStyle/>
          <a:p>
            <a:pPr algn="ctr"/>
            <a:r>
              <a:rPr lang="zh-CN" altLang="en-US" sz="1200" b="1">
                <a:latin typeface="Book Antiqua" pitchFamily="18" charset="0"/>
              </a:rPr>
              <a:t>苏明 副研究员</a:t>
            </a:r>
            <a:endParaRPr lang="en-US" altLang="zh-CN" sz="1200" b="1">
              <a:latin typeface="Book Antiqua" pitchFamily="18" charset="0"/>
            </a:endParaRPr>
          </a:p>
          <a:p>
            <a:pPr algn="just"/>
            <a:r>
              <a:rPr lang="zh-CN" altLang="en-US" sz="1200">
                <a:latin typeface="Book Antiqua" pitchFamily="18" charset="0"/>
              </a:rPr>
              <a:t>研究方向：</a:t>
            </a:r>
            <a:r>
              <a:rPr lang="zh-CN" altLang="en-US" sz="1200"/>
              <a:t>序列复杂度，信息论与编码，安全算法</a:t>
            </a:r>
            <a:r>
              <a:rPr lang="zh-CN" altLang="en-US" sz="1200">
                <a:latin typeface="Book Antiqua" pitchFamily="18" charset="0"/>
              </a:rPr>
              <a:t>等</a:t>
            </a:r>
            <a:endParaRPr lang="zh-CN" altLang="en-US">
              <a:latin typeface="Arial" charset="0"/>
            </a:endParaRPr>
          </a:p>
        </p:txBody>
      </p:sp>
      <p:sp>
        <p:nvSpPr>
          <p:cNvPr id="24581" name="TextBox 41"/>
          <p:cNvSpPr txBox="1">
            <a:spLocks noChangeArrowheads="1"/>
          </p:cNvSpPr>
          <p:nvPr/>
        </p:nvSpPr>
        <p:spPr bwMode="auto">
          <a:xfrm>
            <a:off x="3708400" y="5999163"/>
            <a:ext cx="1728788" cy="646112"/>
          </a:xfrm>
          <a:prstGeom prst="rect">
            <a:avLst/>
          </a:prstGeom>
          <a:noFill/>
          <a:ln w="9525">
            <a:noFill/>
            <a:miter lim="800000"/>
            <a:headEnd/>
            <a:tailEnd/>
          </a:ln>
        </p:spPr>
        <p:txBody>
          <a:bodyPr>
            <a:spAutoFit/>
          </a:bodyPr>
          <a:lstStyle/>
          <a:p>
            <a:pPr algn="ctr"/>
            <a:r>
              <a:rPr lang="zh-CN" altLang="en-US" sz="1200" b="1">
                <a:latin typeface="Book Antiqua" pitchFamily="18" charset="0"/>
              </a:rPr>
              <a:t>李忠伟 副教授</a:t>
            </a:r>
            <a:endParaRPr lang="en-US" altLang="zh-CN" sz="1200" b="1">
              <a:latin typeface="Book Antiqua" pitchFamily="18" charset="0"/>
            </a:endParaRPr>
          </a:p>
          <a:p>
            <a:r>
              <a:rPr lang="zh-CN" altLang="en-US" sz="1200">
                <a:latin typeface="Book Antiqua" pitchFamily="18" charset="0"/>
              </a:rPr>
              <a:t>研究方向：数据流挖掘，机器学习等</a:t>
            </a:r>
            <a:endParaRPr lang="zh-CN" altLang="en-US">
              <a:latin typeface="Arial" charset="0"/>
            </a:endParaRPr>
          </a:p>
        </p:txBody>
      </p:sp>
      <p:sp>
        <p:nvSpPr>
          <p:cNvPr id="24582" name="TextBox 42"/>
          <p:cNvSpPr txBox="1">
            <a:spLocks noChangeArrowheads="1"/>
          </p:cNvSpPr>
          <p:nvPr/>
        </p:nvSpPr>
        <p:spPr bwMode="auto">
          <a:xfrm>
            <a:off x="6516688" y="5962650"/>
            <a:ext cx="2087562" cy="646113"/>
          </a:xfrm>
          <a:prstGeom prst="rect">
            <a:avLst/>
          </a:prstGeom>
          <a:noFill/>
          <a:ln w="9525">
            <a:noFill/>
            <a:miter lim="800000"/>
            <a:headEnd/>
            <a:tailEnd/>
          </a:ln>
        </p:spPr>
        <p:txBody>
          <a:bodyPr>
            <a:spAutoFit/>
          </a:bodyPr>
          <a:lstStyle/>
          <a:p>
            <a:pPr algn="ctr"/>
            <a:r>
              <a:rPr lang="zh-CN" altLang="en-US" sz="1200" b="1">
                <a:latin typeface="Book Antiqua" pitchFamily="18" charset="0"/>
              </a:rPr>
              <a:t>任明明 博士</a:t>
            </a:r>
            <a:endParaRPr lang="en-US" altLang="zh-CN" sz="1200" b="1">
              <a:latin typeface="Book Antiqua" pitchFamily="18" charset="0"/>
            </a:endParaRPr>
          </a:p>
          <a:p>
            <a:r>
              <a:rPr lang="zh-CN" altLang="en-US" sz="1200">
                <a:latin typeface="Book Antiqua" pitchFamily="18" charset="0"/>
              </a:rPr>
              <a:t>研究方向：并行计算、复杂系统建模等</a:t>
            </a:r>
            <a:endParaRPr lang="zh-CN" altLang="en-US">
              <a:latin typeface="Arial" charset="0"/>
            </a:endParaRPr>
          </a:p>
        </p:txBody>
      </p:sp>
      <p:pic>
        <p:nvPicPr>
          <p:cNvPr id="24583" name="图片 19" descr="刘晓光教授.JPG"/>
          <p:cNvPicPr>
            <a:picLocks noChangeAspect="1"/>
          </p:cNvPicPr>
          <p:nvPr/>
        </p:nvPicPr>
        <p:blipFill>
          <a:blip r:embed="rId2" cstate="print"/>
          <a:srcRect/>
          <a:stretch>
            <a:fillRect/>
          </a:stretch>
        </p:blipFill>
        <p:spPr bwMode="auto">
          <a:xfrm>
            <a:off x="0" y="1052513"/>
            <a:ext cx="2219325" cy="1479550"/>
          </a:xfrm>
          <a:prstGeom prst="rect">
            <a:avLst/>
          </a:prstGeom>
          <a:noFill/>
          <a:ln w="9525">
            <a:noFill/>
            <a:miter lim="800000"/>
            <a:headEnd/>
            <a:tailEnd/>
          </a:ln>
        </p:spPr>
      </p:pic>
      <p:pic>
        <p:nvPicPr>
          <p:cNvPr id="24584" name="图片 22" descr="苏明副研究员.JPG"/>
          <p:cNvPicPr>
            <a:picLocks noChangeAspect="1"/>
          </p:cNvPicPr>
          <p:nvPr/>
        </p:nvPicPr>
        <p:blipFill>
          <a:blip r:embed="rId3" cstate="print"/>
          <a:srcRect/>
          <a:stretch>
            <a:fillRect/>
          </a:stretch>
        </p:blipFill>
        <p:spPr bwMode="auto">
          <a:xfrm>
            <a:off x="468313" y="4076700"/>
            <a:ext cx="2328862" cy="1749425"/>
          </a:xfrm>
          <a:prstGeom prst="rect">
            <a:avLst/>
          </a:prstGeom>
          <a:noFill/>
          <a:ln w="9525">
            <a:noFill/>
            <a:miter lim="800000"/>
            <a:headEnd/>
            <a:tailEnd/>
          </a:ln>
        </p:spPr>
      </p:pic>
      <p:pic>
        <p:nvPicPr>
          <p:cNvPr id="24585" name="图片 23" descr="李忠伟副教授.JPG"/>
          <p:cNvPicPr>
            <a:picLocks noChangeAspect="1"/>
          </p:cNvPicPr>
          <p:nvPr/>
        </p:nvPicPr>
        <p:blipFill>
          <a:blip r:embed="rId4" cstate="print"/>
          <a:srcRect/>
          <a:stretch>
            <a:fillRect/>
          </a:stretch>
        </p:blipFill>
        <p:spPr bwMode="auto">
          <a:xfrm>
            <a:off x="3419475" y="4076700"/>
            <a:ext cx="2268538" cy="1701800"/>
          </a:xfrm>
          <a:prstGeom prst="rect">
            <a:avLst/>
          </a:prstGeom>
          <a:noFill/>
          <a:ln w="9525">
            <a:noFill/>
            <a:miter lim="800000"/>
            <a:headEnd/>
            <a:tailEnd/>
          </a:ln>
        </p:spPr>
      </p:pic>
      <p:pic>
        <p:nvPicPr>
          <p:cNvPr id="24586" name="图片 24" descr="任明明博士.jpg"/>
          <p:cNvPicPr>
            <a:picLocks noChangeAspect="1"/>
          </p:cNvPicPr>
          <p:nvPr/>
        </p:nvPicPr>
        <p:blipFill>
          <a:blip r:embed="rId5" cstate="print"/>
          <a:srcRect/>
          <a:stretch>
            <a:fillRect/>
          </a:stretch>
        </p:blipFill>
        <p:spPr bwMode="auto">
          <a:xfrm>
            <a:off x="6227763" y="4076700"/>
            <a:ext cx="2563812" cy="1708150"/>
          </a:xfrm>
          <a:prstGeom prst="rect">
            <a:avLst/>
          </a:prstGeom>
          <a:noFill/>
          <a:ln w="9525">
            <a:noFill/>
            <a:miter lim="800000"/>
            <a:headEnd/>
            <a:tailEnd/>
          </a:ln>
        </p:spPr>
      </p:pic>
      <p:pic>
        <p:nvPicPr>
          <p:cNvPr id="24587" name="图片 15" descr="王刚教授.JPG"/>
          <p:cNvPicPr>
            <a:picLocks noChangeAspect="1"/>
          </p:cNvPicPr>
          <p:nvPr/>
        </p:nvPicPr>
        <p:blipFill>
          <a:blip r:embed="rId6" cstate="print"/>
          <a:srcRect/>
          <a:stretch>
            <a:fillRect/>
          </a:stretch>
        </p:blipFill>
        <p:spPr bwMode="auto">
          <a:xfrm>
            <a:off x="6861175" y="1004888"/>
            <a:ext cx="2247900" cy="15001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4"/>
          <p:cNvSpPr>
            <a:spLocks noGrp="1"/>
          </p:cNvSpPr>
          <p:nvPr>
            <p:ph type="sldNum" sz="quarter" idx="11"/>
          </p:nvPr>
        </p:nvSpPr>
        <p:spPr>
          <a:xfrm>
            <a:off x="6877050" y="188913"/>
            <a:ext cx="2133600" cy="476250"/>
          </a:xfrm>
          <a:noFill/>
        </p:spPr>
        <p:txBody>
          <a:bodyPr/>
          <a:lstStyle/>
          <a:p>
            <a:pPr algn="r"/>
            <a:fld id="{AD714AE8-6567-4F1C-A830-8A9477C40E1F}" type="slidenum">
              <a:rPr lang="en-US" altLang="zh-CN"/>
              <a:pPr algn="r"/>
              <a:t>25</a:t>
            </a:fld>
            <a:endParaRPr lang="en-US" altLang="zh-CN"/>
          </a:p>
        </p:txBody>
      </p:sp>
      <p:sp>
        <p:nvSpPr>
          <p:cNvPr id="24579" name="Rectangle 3"/>
          <p:cNvSpPr>
            <a:spLocks noGrp="1" noChangeArrowheads="1"/>
          </p:cNvSpPr>
          <p:nvPr>
            <p:ph type="body" idx="1"/>
          </p:nvPr>
        </p:nvSpPr>
        <p:spPr>
          <a:xfrm>
            <a:off x="250825" y="981075"/>
            <a:ext cx="8642350" cy="5688013"/>
          </a:xfrm>
        </p:spPr>
        <p:txBody>
          <a:bodyPr/>
          <a:lstStyle/>
          <a:p>
            <a:pPr marL="452438" indent="-452438" eaLnBrk="1" hangingPunct="1">
              <a:lnSpc>
                <a:spcPct val="135000"/>
              </a:lnSpc>
              <a:spcBef>
                <a:spcPct val="0"/>
              </a:spcBef>
              <a:buBlip>
                <a:blip r:embed="rId2"/>
              </a:buBlip>
            </a:pPr>
            <a:r>
              <a:rPr lang="zh-CN" altLang="en-US" sz="2400" dirty="0">
                <a:solidFill>
                  <a:schemeClr val="tx2"/>
                </a:solidFill>
                <a:latin typeface="Times New Roman" pitchFamily="18" charset="0"/>
                <a:ea typeface="宋体" pitchFamily="2" charset="-122"/>
                <a:cs typeface="Times New Roman" pitchFamily="18" charset="0"/>
              </a:rPr>
              <a:t>大型数据中心硬盘故障预测模型技术</a:t>
            </a:r>
            <a:endParaRPr lang="en-US" altLang="zh-CN" sz="2400" dirty="0" smtClean="0">
              <a:solidFill>
                <a:schemeClr val="tx2"/>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rgbClr val="163794"/>
              </a:buClr>
              <a:buBlip>
                <a:blip r:embed="rId3"/>
              </a:buBlip>
            </a:pPr>
            <a:r>
              <a:rPr lang="zh-CN" altLang="en-US" sz="2000" b="1" dirty="0" smtClean="0">
                <a:solidFill>
                  <a:schemeClr val="tx1"/>
                </a:solidFill>
                <a:latin typeface="Times New Roman" pitchFamily="18" charset="0"/>
                <a:ea typeface="宋体" pitchFamily="2" charset="-122"/>
                <a:cs typeface="Times New Roman" pitchFamily="18" charset="0"/>
              </a:rPr>
              <a:t>百度数据中心：</a:t>
            </a:r>
            <a:r>
              <a:rPr lang="en-US" altLang="zh-CN" sz="2000" b="1" dirty="0" smtClean="0">
                <a:solidFill>
                  <a:schemeClr val="tx1"/>
                </a:solidFill>
                <a:latin typeface="Times New Roman" pitchFamily="18" charset="0"/>
                <a:ea typeface="宋体" pitchFamily="2" charset="-122"/>
                <a:cs typeface="Times New Roman" pitchFamily="18" charset="0"/>
              </a:rPr>
              <a:t>8</a:t>
            </a:r>
            <a:r>
              <a:rPr lang="zh-CN" altLang="en-US" sz="2000" b="1" dirty="0" smtClean="0">
                <a:solidFill>
                  <a:schemeClr val="tx1"/>
                </a:solidFill>
                <a:latin typeface="Times New Roman" pitchFamily="18" charset="0"/>
                <a:ea typeface="宋体" pitchFamily="2" charset="-122"/>
                <a:cs typeface="Times New Roman" pitchFamily="18" charset="0"/>
              </a:rPr>
              <a:t>万台服务器，百万块硬盘，</a:t>
            </a:r>
            <a:r>
              <a:rPr lang="zh-CN" altLang="en-US" sz="2000" b="1" dirty="0" smtClean="0">
                <a:solidFill>
                  <a:srgbClr val="FF0000"/>
                </a:solidFill>
                <a:latin typeface="Times New Roman" pitchFamily="18" charset="0"/>
                <a:ea typeface="宋体" pitchFamily="2" charset="-122"/>
                <a:cs typeface="Times New Roman" pitchFamily="18" charset="0"/>
              </a:rPr>
              <a:t>每月更换</a:t>
            </a:r>
            <a:r>
              <a:rPr lang="en-US" altLang="zh-CN" sz="2000" b="1" dirty="0" smtClean="0">
                <a:solidFill>
                  <a:srgbClr val="FF0000"/>
                </a:solidFill>
                <a:latin typeface="Times New Roman" pitchFamily="18" charset="0"/>
                <a:ea typeface="宋体" pitchFamily="2" charset="-122"/>
                <a:cs typeface="Times New Roman" pitchFamily="18" charset="0"/>
              </a:rPr>
              <a:t>3000-4000</a:t>
            </a:r>
            <a:r>
              <a:rPr lang="zh-CN" altLang="en-US" sz="2000" b="1" dirty="0" smtClean="0">
                <a:solidFill>
                  <a:srgbClr val="FF0000"/>
                </a:solidFill>
                <a:latin typeface="Times New Roman" pitchFamily="18" charset="0"/>
                <a:ea typeface="宋体" pitchFamily="2" charset="-122"/>
                <a:cs typeface="Times New Roman" pitchFamily="18" charset="0"/>
              </a:rPr>
              <a:t>块</a:t>
            </a:r>
            <a:endParaRPr lang="en-US" altLang="zh-CN" sz="2000" b="1" dirty="0" smtClean="0">
              <a:solidFill>
                <a:srgbClr val="FF0000"/>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rgbClr val="163794"/>
              </a:buClr>
              <a:buBlip>
                <a:blip r:embed="rId3"/>
              </a:buBlip>
            </a:pPr>
            <a:r>
              <a:rPr lang="zh-CN" altLang="en-US" sz="2000" b="1" dirty="0" smtClean="0">
                <a:solidFill>
                  <a:schemeClr val="tx1"/>
                </a:solidFill>
                <a:latin typeface="Times New Roman" pitchFamily="18" charset="0"/>
                <a:ea typeface="宋体" pitchFamily="2" charset="-122"/>
                <a:cs typeface="Times New Roman" pitchFamily="18" charset="0"/>
              </a:rPr>
              <a:t>为了保障数据可靠性和可用性，每个文件保存三个副本，相对于双副本，一个机房每年平摊建设、维护成本可能多出</a:t>
            </a:r>
            <a:r>
              <a:rPr lang="zh-CN" altLang="en-US" sz="2000" b="1" dirty="0" smtClean="0">
                <a:solidFill>
                  <a:srgbClr val="FF0000"/>
                </a:solidFill>
                <a:latin typeface="Times New Roman" pitchFamily="18" charset="0"/>
                <a:ea typeface="宋体" pitchFamily="2" charset="-122"/>
                <a:cs typeface="Times New Roman" pitchFamily="18" charset="0"/>
              </a:rPr>
              <a:t>上亿元</a:t>
            </a:r>
            <a:r>
              <a:rPr lang="zh-CN" altLang="en-US" sz="2000" b="1" dirty="0" smtClean="0">
                <a:solidFill>
                  <a:schemeClr val="tx1"/>
                </a:solidFill>
                <a:latin typeface="Times New Roman" pitchFamily="18" charset="0"/>
                <a:ea typeface="宋体" pitchFamily="2" charset="-122"/>
                <a:cs typeface="Times New Roman" pitchFamily="18" charset="0"/>
              </a:rPr>
              <a:t>！</a:t>
            </a:r>
            <a:endParaRPr lang="en-US" altLang="zh-CN" sz="2000" b="1" dirty="0" smtClean="0">
              <a:solidFill>
                <a:schemeClr val="tx1"/>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rgbClr val="163794"/>
              </a:buClr>
            </a:pPr>
            <a:r>
              <a:rPr lang="zh-CN" altLang="en-US" sz="2000" b="1" dirty="0" smtClean="0">
                <a:solidFill>
                  <a:schemeClr val="tx1"/>
                </a:solidFill>
                <a:latin typeface="Times New Roman" pitchFamily="18" charset="0"/>
                <a:ea typeface="宋体" pitchFamily="2" charset="-122"/>
                <a:cs typeface="Times New Roman" pitchFamily="18" charset="0"/>
              </a:rPr>
              <a:t>解决方案：</a:t>
            </a:r>
            <a:r>
              <a:rPr lang="zh-CN" altLang="en-US" sz="2000" b="1" dirty="0" smtClean="0">
                <a:solidFill>
                  <a:srgbClr val="FF0000"/>
                </a:solidFill>
                <a:latin typeface="Times New Roman" pitchFamily="18" charset="0"/>
                <a:ea typeface="宋体" pitchFamily="2" charset="-122"/>
                <a:cs typeface="Times New Roman" pitchFamily="18" charset="0"/>
              </a:rPr>
              <a:t>主动容错！</a:t>
            </a:r>
            <a:r>
              <a:rPr lang="en-US" altLang="zh-CN" sz="2000" b="1" dirty="0" smtClean="0">
                <a:solidFill>
                  <a:schemeClr val="tx1"/>
                </a:solidFill>
                <a:latin typeface="Times New Roman" pitchFamily="18" charset="0"/>
                <a:ea typeface="宋体" pitchFamily="2" charset="-122"/>
                <a:cs typeface="Times New Roman" pitchFamily="18" charset="0"/>
              </a:rPr>
              <a:t/>
            </a:r>
            <a:br>
              <a:rPr lang="en-US" altLang="zh-CN" sz="2000" b="1" dirty="0" smtClean="0">
                <a:solidFill>
                  <a:schemeClr val="tx1"/>
                </a:solidFill>
                <a:latin typeface="Times New Roman" pitchFamily="18" charset="0"/>
                <a:ea typeface="宋体" pitchFamily="2" charset="-122"/>
                <a:cs typeface="Times New Roman" pitchFamily="18" charset="0"/>
              </a:rPr>
            </a:br>
            <a:r>
              <a:rPr lang="zh-CN" altLang="en-US" sz="2000" b="1" dirty="0" smtClean="0">
                <a:solidFill>
                  <a:schemeClr val="tx1"/>
                </a:solidFill>
                <a:latin typeface="Times New Roman" pitchFamily="18" charset="0"/>
                <a:ea typeface="宋体" pitchFamily="2" charset="-122"/>
                <a:cs typeface="Times New Roman" pitchFamily="18" charset="0"/>
              </a:rPr>
              <a:t> “发现故障</a:t>
            </a:r>
            <a:r>
              <a:rPr lang="en-US" altLang="zh-CN" sz="2000" b="1" dirty="0" smtClean="0">
                <a:solidFill>
                  <a:schemeClr val="tx1"/>
                </a:solidFill>
                <a:latin typeface="Times New Roman" pitchFamily="18" charset="0"/>
                <a:ea typeface="宋体" pitchFamily="2" charset="-122"/>
                <a:cs typeface="Times New Roman" pitchFamily="18" charset="0"/>
              </a:rPr>
              <a:t>—</a:t>
            </a:r>
            <a:r>
              <a:rPr lang="zh-CN" altLang="en-US" sz="2000" b="1" dirty="0" smtClean="0">
                <a:solidFill>
                  <a:schemeClr val="tx1"/>
                </a:solidFill>
                <a:latin typeface="Times New Roman" pitchFamily="18" charset="0"/>
                <a:ea typeface="宋体" pitchFamily="2" charset="-122"/>
                <a:cs typeface="Times New Roman" pitchFamily="18" charset="0"/>
              </a:rPr>
              <a:t>数据重构”</a:t>
            </a:r>
            <a:r>
              <a:rPr lang="en-US" altLang="zh-CN" sz="2000" b="1" dirty="0" smtClean="0">
                <a:solidFill>
                  <a:schemeClr val="tx1"/>
                </a:solidFill>
                <a:latin typeface="Times New Roman" pitchFamily="18" charset="0"/>
                <a:ea typeface="宋体" pitchFamily="2" charset="-122"/>
                <a:cs typeface="Times New Roman" pitchFamily="18" charset="0"/>
                <a:sym typeface="Wingdings" pitchFamily="2" charset="2"/>
              </a:rPr>
              <a:t></a:t>
            </a:r>
            <a:r>
              <a:rPr lang="zh-CN" altLang="en-US" sz="2000" b="1" dirty="0" smtClean="0">
                <a:solidFill>
                  <a:schemeClr val="tx1"/>
                </a:solidFill>
                <a:latin typeface="Times New Roman" pitchFamily="18" charset="0"/>
                <a:ea typeface="宋体" pitchFamily="2" charset="-122"/>
                <a:cs typeface="Times New Roman" pitchFamily="18" charset="0"/>
              </a:rPr>
              <a:t>“故障预警</a:t>
            </a:r>
            <a:r>
              <a:rPr lang="en-US" altLang="zh-CN" sz="2000" b="1" dirty="0" smtClean="0">
                <a:solidFill>
                  <a:schemeClr val="tx1"/>
                </a:solidFill>
                <a:latin typeface="Times New Roman" pitchFamily="18" charset="0"/>
                <a:ea typeface="宋体" pitchFamily="2" charset="-122"/>
                <a:cs typeface="Times New Roman" pitchFamily="18" charset="0"/>
              </a:rPr>
              <a:t>—</a:t>
            </a:r>
            <a:r>
              <a:rPr lang="zh-CN" altLang="en-US" sz="2000" b="1" dirty="0" smtClean="0">
                <a:solidFill>
                  <a:schemeClr val="tx1"/>
                </a:solidFill>
                <a:latin typeface="Times New Roman" pitchFamily="18" charset="0"/>
                <a:ea typeface="宋体" pitchFamily="2" charset="-122"/>
                <a:cs typeface="Times New Roman" pitchFamily="18" charset="0"/>
              </a:rPr>
              <a:t>预警处理”</a:t>
            </a:r>
            <a:r>
              <a:rPr lang="en-US" altLang="zh-CN" sz="2000" b="1" dirty="0" smtClean="0">
                <a:solidFill>
                  <a:schemeClr val="tx1"/>
                </a:solidFill>
                <a:latin typeface="Times New Roman" pitchFamily="18" charset="0"/>
                <a:ea typeface="宋体" pitchFamily="2" charset="-122"/>
                <a:cs typeface="Times New Roman" pitchFamily="18" charset="0"/>
              </a:rPr>
              <a:t/>
            </a:r>
            <a:br>
              <a:rPr lang="en-US" altLang="zh-CN" sz="2000" b="1" dirty="0" smtClean="0">
                <a:solidFill>
                  <a:schemeClr val="tx1"/>
                </a:solidFill>
                <a:latin typeface="Times New Roman" pitchFamily="18" charset="0"/>
                <a:ea typeface="宋体" pitchFamily="2" charset="-122"/>
                <a:cs typeface="Times New Roman" pitchFamily="18" charset="0"/>
              </a:rPr>
            </a:br>
            <a:r>
              <a:rPr lang="zh-CN" altLang="en-US" sz="2000" b="1" dirty="0" smtClean="0">
                <a:solidFill>
                  <a:schemeClr val="tx1"/>
                </a:solidFill>
                <a:latin typeface="Times New Roman" pitchFamily="18" charset="0"/>
                <a:ea typeface="宋体" pitchFamily="2" charset="-122"/>
                <a:cs typeface="Times New Roman" pitchFamily="18" charset="0"/>
              </a:rPr>
              <a:t>统计学、机器学习方法建立基于</a:t>
            </a:r>
            <a:r>
              <a:rPr lang="en-US" altLang="zh-CN" sz="2000" b="1" dirty="0" smtClean="0">
                <a:solidFill>
                  <a:schemeClr val="tx1"/>
                </a:solidFill>
                <a:latin typeface="Times New Roman" pitchFamily="18" charset="0"/>
                <a:ea typeface="宋体" pitchFamily="2" charset="-122"/>
                <a:cs typeface="Times New Roman" pitchFamily="18" charset="0"/>
              </a:rPr>
              <a:t>SMART</a:t>
            </a:r>
            <a:r>
              <a:rPr lang="zh-CN" altLang="en-US" sz="2000" b="1" dirty="0" smtClean="0">
                <a:solidFill>
                  <a:schemeClr val="tx1"/>
                </a:solidFill>
                <a:latin typeface="Times New Roman" pitchFamily="18" charset="0"/>
                <a:ea typeface="宋体" pitchFamily="2" charset="-122"/>
                <a:cs typeface="Times New Roman" pitchFamily="18" charset="0"/>
              </a:rPr>
              <a:t>信息的硬盘故障预测模型</a:t>
            </a:r>
            <a:endParaRPr lang="en-US" altLang="zh-CN" sz="2000" b="1" dirty="0" smtClean="0">
              <a:solidFill>
                <a:schemeClr val="tx1"/>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rgbClr val="163794"/>
              </a:buClr>
              <a:buFont typeface="Wingdings" pitchFamily="2" charset="2"/>
              <a:buChar char="p"/>
            </a:pPr>
            <a:r>
              <a:rPr lang="zh-CN" altLang="en-US" sz="2000" b="1" dirty="0" smtClean="0">
                <a:solidFill>
                  <a:schemeClr val="tx1"/>
                </a:solidFill>
                <a:latin typeface="Times New Roman" pitchFamily="18" charset="0"/>
                <a:ea typeface="宋体" pitchFamily="2" charset="-122"/>
                <a:cs typeface="Times New Roman" pitchFamily="18" charset="0"/>
              </a:rPr>
              <a:t>前期成果</a:t>
            </a:r>
            <a:r>
              <a:rPr lang="en-US" altLang="zh-CN" sz="2000" b="1" dirty="0" smtClean="0">
                <a:solidFill>
                  <a:schemeClr val="tx1"/>
                </a:solidFill>
                <a:latin typeface="Times New Roman" pitchFamily="18" charset="0"/>
                <a:ea typeface="宋体" pitchFamily="2" charset="-122"/>
                <a:cs typeface="Times New Roman" pitchFamily="18" charset="0"/>
              </a:rPr>
              <a:t/>
            </a:r>
            <a:br>
              <a:rPr lang="en-US" altLang="zh-CN" sz="2000" b="1" dirty="0" smtClean="0">
                <a:solidFill>
                  <a:schemeClr val="tx1"/>
                </a:solidFill>
                <a:latin typeface="Times New Roman" pitchFamily="18" charset="0"/>
                <a:ea typeface="宋体" pitchFamily="2" charset="-122"/>
                <a:cs typeface="Times New Roman" pitchFamily="18" charset="0"/>
              </a:rPr>
            </a:br>
            <a:r>
              <a:rPr lang="zh-CN" altLang="en-US" sz="1600" b="1" dirty="0" smtClean="0">
                <a:solidFill>
                  <a:schemeClr val="tx1"/>
                </a:solidFill>
                <a:latin typeface="Times New Roman" pitchFamily="18" charset="0"/>
                <a:ea typeface="宋体" pitchFamily="2" charset="-122"/>
                <a:cs typeface="Times New Roman" pitchFamily="18" charset="0"/>
              </a:rPr>
              <a:t>人工神经网络：预测</a:t>
            </a:r>
            <a:r>
              <a:rPr lang="zh-CN" altLang="en-US" sz="1600" b="1" dirty="0" smtClean="0">
                <a:solidFill>
                  <a:srgbClr val="FF0000"/>
                </a:solidFill>
                <a:latin typeface="Times New Roman" pitchFamily="18" charset="0"/>
                <a:ea typeface="宋体" pitchFamily="2" charset="-122"/>
                <a:cs typeface="Times New Roman" pitchFamily="18" charset="0"/>
              </a:rPr>
              <a:t>准确率</a:t>
            </a:r>
            <a:r>
              <a:rPr lang="en-US" altLang="zh-CN" sz="1600" b="1" dirty="0" smtClean="0">
                <a:solidFill>
                  <a:srgbClr val="FF0000"/>
                </a:solidFill>
                <a:latin typeface="Times New Roman" pitchFamily="18" charset="0"/>
                <a:ea typeface="宋体" pitchFamily="2" charset="-122"/>
                <a:cs typeface="Times New Roman" pitchFamily="18" charset="0"/>
              </a:rPr>
              <a:t>95%</a:t>
            </a:r>
            <a:r>
              <a:rPr lang="zh-CN" altLang="en-US" sz="1600" b="1" dirty="0" smtClean="0">
                <a:solidFill>
                  <a:srgbClr val="FF0000"/>
                </a:solidFill>
                <a:latin typeface="Times New Roman" pitchFamily="18" charset="0"/>
                <a:ea typeface="宋体" pitchFamily="2" charset="-122"/>
                <a:cs typeface="Times New Roman" pitchFamily="18" charset="0"/>
              </a:rPr>
              <a:t>，误报率</a:t>
            </a:r>
            <a:r>
              <a:rPr lang="en-US" altLang="zh-CN" sz="1600" b="1" dirty="0" smtClean="0">
                <a:solidFill>
                  <a:srgbClr val="FF0000"/>
                </a:solidFill>
                <a:latin typeface="Times New Roman" pitchFamily="18" charset="0"/>
                <a:ea typeface="宋体" pitchFamily="2" charset="-122"/>
                <a:cs typeface="Times New Roman" pitchFamily="18" charset="0"/>
              </a:rPr>
              <a:t>0.48%</a:t>
            </a:r>
            <a:r>
              <a:rPr lang="zh-CN" altLang="en-US" sz="1600" b="1" dirty="0" smtClean="0">
                <a:solidFill>
                  <a:schemeClr val="tx1"/>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IEEE MSST 2013</a:t>
            </a:r>
            <a:r>
              <a:rPr lang="zh-CN" altLang="en-US" sz="1600" b="1" dirty="0" smtClean="0">
                <a:solidFill>
                  <a:srgbClr val="FF0000"/>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CCF B</a:t>
            </a:r>
            <a:r>
              <a:rPr lang="zh-CN" altLang="en-US" sz="1600" b="1" dirty="0" smtClean="0">
                <a:solidFill>
                  <a:srgbClr val="FF0000"/>
                </a:solidFill>
                <a:latin typeface="Times New Roman" pitchFamily="18" charset="0"/>
                <a:ea typeface="宋体" pitchFamily="2" charset="-122"/>
                <a:cs typeface="Times New Roman" pitchFamily="18" charset="0"/>
              </a:rPr>
              <a:t>类会议）</a:t>
            </a:r>
            <a:r>
              <a:rPr lang="en-US" altLang="zh-CN" sz="1800" b="1" dirty="0" smtClean="0">
                <a:solidFill>
                  <a:srgbClr val="FF0000"/>
                </a:solidFill>
                <a:latin typeface="Times New Roman" pitchFamily="18" charset="0"/>
                <a:ea typeface="宋体" pitchFamily="2" charset="-122"/>
                <a:cs typeface="Times New Roman" pitchFamily="18" charset="0"/>
              </a:rPr>
              <a:t/>
            </a:r>
            <a:br>
              <a:rPr lang="en-US" altLang="zh-CN" sz="1800" b="1" dirty="0" smtClean="0">
                <a:solidFill>
                  <a:srgbClr val="FF0000"/>
                </a:solidFill>
                <a:latin typeface="Times New Roman" pitchFamily="18" charset="0"/>
                <a:ea typeface="宋体" pitchFamily="2" charset="-122"/>
                <a:cs typeface="Times New Roman" pitchFamily="18" charset="0"/>
              </a:rPr>
            </a:br>
            <a:r>
              <a:rPr lang="zh-CN" altLang="en-US" sz="1600" b="1" dirty="0" smtClean="0">
                <a:solidFill>
                  <a:schemeClr val="tx1"/>
                </a:solidFill>
                <a:latin typeface="Times New Roman" pitchFamily="18" charset="0"/>
                <a:ea typeface="宋体" pitchFamily="2" charset="-122"/>
                <a:cs typeface="Times New Roman" pitchFamily="18" charset="0"/>
              </a:rPr>
              <a:t>决策树模型：预测</a:t>
            </a:r>
            <a:r>
              <a:rPr lang="zh-CN" altLang="en-US" sz="1600" b="1" dirty="0" smtClean="0">
                <a:solidFill>
                  <a:srgbClr val="FF0000"/>
                </a:solidFill>
                <a:latin typeface="Times New Roman" pitchFamily="18" charset="0"/>
                <a:ea typeface="宋体" pitchFamily="2" charset="-122"/>
                <a:cs typeface="Times New Roman" pitchFamily="18" charset="0"/>
              </a:rPr>
              <a:t>准确率</a:t>
            </a:r>
            <a:r>
              <a:rPr lang="en-US" altLang="zh-CN" sz="1600" b="1" dirty="0" smtClean="0">
                <a:solidFill>
                  <a:srgbClr val="FF0000"/>
                </a:solidFill>
                <a:latin typeface="Times New Roman" pitchFamily="18" charset="0"/>
                <a:ea typeface="宋体" pitchFamily="2" charset="-122"/>
                <a:cs typeface="Times New Roman" pitchFamily="18" charset="0"/>
              </a:rPr>
              <a:t>95%</a:t>
            </a:r>
            <a:r>
              <a:rPr lang="zh-CN" altLang="en-US" sz="1600" b="1" dirty="0" smtClean="0">
                <a:solidFill>
                  <a:srgbClr val="FF0000"/>
                </a:solidFill>
                <a:latin typeface="Times New Roman" pitchFamily="18" charset="0"/>
                <a:ea typeface="宋体" pitchFamily="2" charset="-122"/>
                <a:cs typeface="Times New Roman" pitchFamily="18" charset="0"/>
              </a:rPr>
              <a:t>，误报率</a:t>
            </a:r>
            <a:r>
              <a:rPr lang="en-US" altLang="zh-CN" sz="1600" b="1" dirty="0" smtClean="0">
                <a:solidFill>
                  <a:srgbClr val="FF0000"/>
                </a:solidFill>
                <a:latin typeface="Times New Roman" pitchFamily="18" charset="0"/>
                <a:ea typeface="宋体" pitchFamily="2" charset="-122"/>
                <a:cs typeface="Times New Roman" pitchFamily="18" charset="0"/>
              </a:rPr>
              <a:t>0.009%</a:t>
            </a:r>
            <a:r>
              <a:rPr lang="zh-CN" altLang="en-US" sz="1600" b="1" dirty="0" smtClean="0">
                <a:solidFill>
                  <a:schemeClr val="tx1"/>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IEEE DSN 2014</a:t>
            </a:r>
            <a:r>
              <a:rPr lang="zh-CN" altLang="en-US" sz="1600" b="1" dirty="0" smtClean="0">
                <a:solidFill>
                  <a:srgbClr val="FF0000"/>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B</a:t>
            </a:r>
            <a:r>
              <a:rPr lang="zh-CN" altLang="en-US" sz="1600" b="1" dirty="0" smtClean="0">
                <a:solidFill>
                  <a:srgbClr val="FF0000"/>
                </a:solidFill>
                <a:latin typeface="Times New Roman" pitchFamily="18" charset="0"/>
                <a:ea typeface="宋体" pitchFamily="2" charset="-122"/>
                <a:cs typeface="Times New Roman" pitchFamily="18" charset="0"/>
              </a:rPr>
              <a:t>类会议）</a:t>
            </a:r>
            <a:r>
              <a:rPr lang="en-US" altLang="zh-CN" sz="1600" b="1" dirty="0" smtClean="0">
                <a:solidFill>
                  <a:srgbClr val="FF0000"/>
                </a:solidFill>
                <a:latin typeface="Times New Roman" pitchFamily="18" charset="0"/>
                <a:ea typeface="宋体" pitchFamily="2" charset="-122"/>
                <a:cs typeface="Times New Roman" pitchFamily="18" charset="0"/>
              </a:rPr>
              <a:t/>
            </a:r>
            <a:br>
              <a:rPr lang="en-US" altLang="zh-CN" sz="1600" b="1" dirty="0" smtClean="0">
                <a:solidFill>
                  <a:srgbClr val="FF0000"/>
                </a:solidFill>
                <a:latin typeface="Times New Roman" pitchFamily="18" charset="0"/>
                <a:ea typeface="宋体" pitchFamily="2" charset="-122"/>
                <a:cs typeface="Times New Roman" pitchFamily="18" charset="0"/>
              </a:rPr>
            </a:br>
            <a:r>
              <a:rPr lang="zh-CN" altLang="en-US" sz="1600" b="1" dirty="0" smtClean="0">
                <a:solidFill>
                  <a:srgbClr val="163794"/>
                </a:solidFill>
                <a:latin typeface="Times New Roman" pitchFamily="18" charset="0"/>
                <a:ea typeface="宋体" pitchFamily="2" charset="-122"/>
                <a:cs typeface="Times New Roman" pitchFamily="18" charset="0"/>
              </a:rPr>
              <a:t>可靠性分析：</a:t>
            </a:r>
            <a:r>
              <a:rPr lang="en-US" altLang="zh-CN" sz="1600" b="1" dirty="0" smtClean="0">
                <a:solidFill>
                  <a:srgbClr val="FF0000"/>
                </a:solidFill>
                <a:latin typeface="Times New Roman" pitchFamily="18" charset="0"/>
                <a:ea typeface="宋体" pitchFamily="2" charset="-122"/>
                <a:cs typeface="Times New Roman" pitchFamily="18" charset="0"/>
              </a:rPr>
              <a:t>ICA3PP 2015</a:t>
            </a:r>
            <a:r>
              <a:rPr lang="zh-CN" altLang="en-US" sz="1600" b="1" dirty="0" smtClean="0">
                <a:solidFill>
                  <a:srgbClr val="FF0000"/>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C</a:t>
            </a:r>
            <a:r>
              <a:rPr lang="zh-CN" altLang="en-US" sz="1600" b="1" dirty="0" smtClean="0">
                <a:solidFill>
                  <a:srgbClr val="FF0000"/>
                </a:solidFill>
                <a:latin typeface="Times New Roman" pitchFamily="18" charset="0"/>
                <a:ea typeface="宋体" pitchFamily="2" charset="-122"/>
                <a:cs typeface="Times New Roman" pitchFamily="18" charset="0"/>
              </a:rPr>
              <a:t>类会议）</a:t>
            </a:r>
            <a:r>
              <a:rPr lang="en-US" altLang="zh-CN" sz="1600" b="1" dirty="0" smtClean="0">
                <a:solidFill>
                  <a:srgbClr val="FF0000"/>
                </a:solidFill>
                <a:latin typeface="Times New Roman" pitchFamily="18" charset="0"/>
                <a:ea typeface="宋体" pitchFamily="2" charset="-122"/>
                <a:cs typeface="Times New Roman" pitchFamily="18" charset="0"/>
              </a:rPr>
              <a:t/>
            </a:r>
            <a:br>
              <a:rPr lang="en-US" altLang="zh-CN" sz="1600" b="1" dirty="0" smtClean="0">
                <a:solidFill>
                  <a:srgbClr val="FF0000"/>
                </a:solidFill>
                <a:latin typeface="Times New Roman" pitchFamily="18" charset="0"/>
                <a:ea typeface="宋体" pitchFamily="2" charset="-122"/>
                <a:cs typeface="Times New Roman" pitchFamily="18" charset="0"/>
              </a:rPr>
            </a:br>
            <a:r>
              <a:rPr lang="zh-CN" altLang="en-US" sz="1600" b="1" dirty="0" smtClean="0">
                <a:solidFill>
                  <a:srgbClr val="163794"/>
                </a:solidFill>
                <a:latin typeface="Times New Roman" pitchFamily="18" charset="0"/>
                <a:ea typeface="宋体" pitchFamily="2" charset="-122"/>
                <a:cs typeface="Times New Roman" pitchFamily="18" charset="0"/>
              </a:rPr>
              <a:t>预警处理方法：</a:t>
            </a:r>
            <a:r>
              <a:rPr lang="en-US" altLang="zh-CN" sz="1600" b="1" dirty="0" smtClean="0">
                <a:solidFill>
                  <a:srgbClr val="FF0000"/>
                </a:solidFill>
                <a:latin typeface="Times New Roman" pitchFamily="18" charset="0"/>
                <a:ea typeface="宋体" pitchFamily="2" charset="-122"/>
                <a:cs typeface="Times New Roman" pitchFamily="18" charset="0"/>
              </a:rPr>
              <a:t>ICA3PP 2015</a:t>
            </a:r>
          </a:p>
          <a:p>
            <a:pPr marL="717550" lvl="1" indent="-317500" eaLnBrk="1" hangingPunct="1">
              <a:lnSpc>
                <a:spcPct val="135000"/>
              </a:lnSpc>
              <a:spcBef>
                <a:spcPct val="0"/>
              </a:spcBef>
              <a:buClr>
                <a:srgbClr val="163794"/>
              </a:buClr>
              <a:buFont typeface="Wingdings" pitchFamily="2" charset="2"/>
              <a:buChar char="p"/>
            </a:pPr>
            <a:r>
              <a:rPr lang="zh-CN" altLang="en-US" sz="2000" b="1" dirty="0" smtClean="0">
                <a:solidFill>
                  <a:schemeClr val="tx1"/>
                </a:solidFill>
                <a:latin typeface="Times New Roman" pitchFamily="18" charset="0"/>
                <a:ea typeface="宋体" pitchFamily="2" charset="-122"/>
                <a:cs typeface="Times New Roman" pitchFamily="18" charset="0"/>
              </a:rPr>
              <a:t>进一步研究</a:t>
            </a:r>
            <a:r>
              <a:rPr lang="en-US" altLang="zh-CN" sz="2000" b="1" dirty="0" smtClean="0">
                <a:solidFill>
                  <a:schemeClr val="tx1"/>
                </a:solidFill>
                <a:latin typeface="Times New Roman" pitchFamily="18" charset="0"/>
                <a:ea typeface="宋体" pitchFamily="2" charset="-122"/>
                <a:cs typeface="Times New Roman" pitchFamily="18" charset="0"/>
              </a:rPr>
              <a:t/>
            </a:r>
            <a:br>
              <a:rPr lang="en-US" altLang="zh-CN" sz="2000" b="1" dirty="0" smtClean="0">
                <a:solidFill>
                  <a:schemeClr val="tx1"/>
                </a:solidFill>
                <a:latin typeface="Times New Roman" pitchFamily="18" charset="0"/>
                <a:ea typeface="宋体" pitchFamily="2" charset="-122"/>
                <a:cs typeface="Times New Roman" pitchFamily="18" charset="0"/>
              </a:rPr>
            </a:br>
            <a:r>
              <a:rPr lang="zh-CN" altLang="en-US" sz="1600" b="1" dirty="0" smtClean="0">
                <a:solidFill>
                  <a:schemeClr val="tx1"/>
                </a:solidFill>
                <a:latin typeface="Times New Roman" pitchFamily="18" charset="0"/>
                <a:ea typeface="宋体" pitchFamily="2" charset="-122"/>
                <a:cs typeface="Times New Roman" pitchFamily="18" charset="0"/>
              </a:rPr>
              <a:t>时序模型（递归神经网络）、模型集成（贝叶斯网络）</a:t>
            </a:r>
            <a:r>
              <a:rPr lang="en-US" altLang="zh-CN" sz="1600" b="1" dirty="0" smtClean="0">
                <a:solidFill>
                  <a:schemeClr val="tx1"/>
                </a:solidFill>
                <a:latin typeface="Times New Roman" pitchFamily="18" charset="0"/>
                <a:ea typeface="宋体" pitchFamily="2" charset="-122"/>
                <a:cs typeface="Times New Roman" pitchFamily="18" charset="0"/>
              </a:rPr>
              <a:t/>
            </a:r>
            <a:br>
              <a:rPr lang="en-US" altLang="zh-CN" sz="1600" b="1" dirty="0" smtClean="0">
                <a:solidFill>
                  <a:schemeClr val="tx1"/>
                </a:solidFill>
                <a:latin typeface="Times New Roman" pitchFamily="18" charset="0"/>
                <a:ea typeface="宋体" pitchFamily="2" charset="-122"/>
                <a:cs typeface="Times New Roman" pitchFamily="18" charset="0"/>
              </a:rPr>
            </a:br>
            <a:r>
              <a:rPr lang="zh-CN" altLang="en-US" sz="1600" b="1" dirty="0" smtClean="0">
                <a:solidFill>
                  <a:schemeClr val="tx1"/>
                </a:solidFill>
                <a:latin typeface="Times New Roman" pitchFamily="18" charset="0"/>
                <a:ea typeface="宋体" pitchFamily="2" charset="-122"/>
                <a:cs typeface="Times New Roman" pitchFamily="18" charset="0"/>
              </a:rPr>
              <a:t>基于主动思想的新的分布式存储冗余机制</a:t>
            </a:r>
            <a:endParaRPr lang="en-US" altLang="zh-CN" sz="1600" b="1" dirty="0" smtClean="0">
              <a:solidFill>
                <a:srgbClr val="FF0000"/>
              </a:solidFill>
              <a:latin typeface="Times New Roman" pitchFamily="18" charset="0"/>
              <a:ea typeface="宋体" pitchFamily="2" charset="-122"/>
              <a:cs typeface="Times New Roman" pitchFamily="18" charset="0"/>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研究方向一：存储可靠性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1"/>
          </p:nvPr>
        </p:nvSpPr>
        <p:spPr>
          <a:xfrm>
            <a:off x="6877050" y="188913"/>
            <a:ext cx="2133600" cy="476250"/>
          </a:xfrm>
          <a:noFill/>
        </p:spPr>
        <p:txBody>
          <a:bodyPr/>
          <a:lstStyle/>
          <a:p>
            <a:pPr algn="r"/>
            <a:fld id="{3B4BF823-62DF-42CB-9B42-49DB395DE88D}" type="slidenum">
              <a:rPr lang="en-US" altLang="zh-CN"/>
              <a:pPr algn="r"/>
              <a:t>26</a:t>
            </a:fld>
            <a:endParaRPr lang="en-US" altLang="zh-CN"/>
          </a:p>
        </p:txBody>
      </p:sp>
      <p:sp>
        <p:nvSpPr>
          <p:cNvPr id="25603" name="Rectangle 3"/>
          <p:cNvSpPr>
            <a:spLocks noGrp="1" noChangeArrowheads="1"/>
          </p:cNvSpPr>
          <p:nvPr>
            <p:ph type="body" idx="1"/>
          </p:nvPr>
        </p:nvSpPr>
        <p:spPr>
          <a:xfrm>
            <a:off x="250825" y="981075"/>
            <a:ext cx="8642350" cy="4738688"/>
          </a:xfrm>
        </p:spPr>
        <p:txBody>
          <a:bodyPr/>
          <a:lstStyle/>
          <a:p>
            <a:pPr marL="452438" indent="-452438" eaLnBrk="1" hangingPunct="1">
              <a:lnSpc>
                <a:spcPct val="135000"/>
              </a:lnSpc>
              <a:spcBef>
                <a:spcPct val="0"/>
              </a:spcBef>
              <a:buBlip>
                <a:blip r:embed="rId2"/>
              </a:buBlip>
            </a:pPr>
            <a:r>
              <a:rPr lang="zh-CN" altLang="en-US" sz="2400" dirty="0">
                <a:solidFill>
                  <a:schemeClr val="tx2"/>
                </a:solidFill>
                <a:latin typeface="Times New Roman" pitchFamily="18" charset="0"/>
                <a:ea typeface="宋体" pitchFamily="2" charset="-122"/>
                <a:cs typeface="Times New Roman" pitchFamily="18" charset="0"/>
              </a:rPr>
              <a:t>如何应对类似</a:t>
            </a:r>
            <a:r>
              <a:rPr lang="zh-CN" altLang="en-US" sz="2400" dirty="0">
                <a:solidFill>
                  <a:srgbClr val="FF0000"/>
                </a:solidFill>
                <a:latin typeface="Times New Roman" pitchFamily="18" charset="0"/>
                <a:ea typeface="宋体" pitchFamily="2" charset="-122"/>
                <a:cs typeface="Times New Roman" pitchFamily="18" charset="0"/>
              </a:rPr>
              <a:t>棱镜</a:t>
            </a:r>
            <a:r>
              <a:rPr lang="zh-CN" altLang="en-US" sz="2400" dirty="0">
                <a:solidFill>
                  <a:schemeClr val="tx2"/>
                </a:solidFill>
                <a:latin typeface="Times New Roman" pitchFamily="18" charset="0"/>
                <a:ea typeface="宋体" pitchFamily="2" charset="-122"/>
                <a:cs typeface="Times New Roman" pitchFamily="18" charset="0"/>
              </a:rPr>
              <a:t>计划导致的云中用户数据隐私泄露隐患？</a:t>
            </a:r>
            <a:endParaRPr lang="en-US" altLang="zh-CN" sz="2400" dirty="0">
              <a:solidFill>
                <a:schemeClr val="tx2"/>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Blip>
                <a:blip r:embed="rId3"/>
              </a:buBlip>
            </a:pPr>
            <a:r>
              <a:rPr lang="zh-CN" altLang="en-US" sz="2000" b="1" dirty="0" smtClean="0">
                <a:solidFill>
                  <a:srgbClr val="FF0000"/>
                </a:solidFill>
                <a:latin typeface="Times New Roman" pitchFamily="18" charset="0"/>
                <a:ea typeface="宋体" pitchFamily="2" charset="-122"/>
                <a:cs typeface="Times New Roman" pitchFamily="18" charset="0"/>
              </a:rPr>
              <a:t>去除服务商锁定</a:t>
            </a:r>
            <a:r>
              <a:rPr lang="zh-CN" altLang="en-US" sz="2000" b="1" dirty="0" smtClean="0">
                <a:solidFill>
                  <a:schemeClr val="tx1"/>
                </a:solidFill>
                <a:latin typeface="Times New Roman" pitchFamily="18" charset="0"/>
                <a:ea typeface="宋体" pitchFamily="2" charset="-122"/>
                <a:cs typeface="Times New Roman" pitchFamily="18" charset="0"/>
              </a:rPr>
              <a:t>：文件分片，分散保存到多个服务商</a:t>
            </a:r>
            <a:endParaRPr lang="en-US" altLang="zh-CN" sz="2000" b="1" dirty="0" smtClean="0">
              <a:solidFill>
                <a:schemeClr val="tx1"/>
              </a:solidFill>
              <a:latin typeface="Times New Roman" pitchFamily="18" charset="0"/>
              <a:ea typeface="宋体" pitchFamily="2" charset="-122"/>
              <a:cs typeface="Times New Roman" pitchFamily="18" charset="0"/>
            </a:endParaRPr>
          </a:p>
          <a:p>
            <a:pPr marL="1117600" lvl="2" indent="-317500" eaLnBrk="1" hangingPunct="1">
              <a:lnSpc>
                <a:spcPct val="135000"/>
              </a:lnSpc>
              <a:spcBef>
                <a:spcPct val="0"/>
              </a:spcBef>
              <a:buClr>
                <a:srgbClr val="163794"/>
              </a:buClr>
              <a:buFont typeface="宋体" pitchFamily="2" charset="-122"/>
              <a:buChar char="―"/>
            </a:pPr>
            <a:r>
              <a:rPr lang="zh-CN" altLang="en-US" sz="1600" b="1" dirty="0" smtClean="0">
                <a:solidFill>
                  <a:srgbClr val="163794"/>
                </a:solidFill>
                <a:latin typeface="Times New Roman" pitchFamily="18" charset="0"/>
                <a:ea typeface="宋体" pitchFamily="2" charset="-122"/>
                <a:cs typeface="Times New Roman" pitchFamily="18" charset="0"/>
              </a:rPr>
              <a:t>任何</a:t>
            </a:r>
            <a:r>
              <a:rPr lang="en-US" altLang="zh-CN" sz="1600" b="1" dirty="0" smtClean="0">
                <a:solidFill>
                  <a:srgbClr val="163794"/>
                </a:solidFill>
                <a:latin typeface="Times New Roman" pitchFamily="18" charset="0"/>
                <a:ea typeface="宋体" pitchFamily="2" charset="-122"/>
                <a:cs typeface="Times New Roman" pitchFamily="18" charset="0"/>
              </a:rPr>
              <a:t>1</a:t>
            </a:r>
            <a:r>
              <a:rPr lang="zh-CN" altLang="en-US" sz="1600" b="1" dirty="0" smtClean="0">
                <a:solidFill>
                  <a:srgbClr val="163794"/>
                </a:solidFill>
                <a:latin typeface="Times New Roman" pitchFamily="18" charset="0"/>
                <a:ea typeface="宋体" pitchFamily="2" charset="-122"/>
                <a:cs typeface="Times New Roman" pitchFamily="18" charset="0"/>
              </a:rPr>
              <a:t>个服务商泄露数据都不会导致原文件哪怕一个分片的泄露</a:t>
            </a:r>
            <a:endParaRPr lang="en-US" altLang="zh-CN" sz="1600" b="1" dirty="0" smtClean="0">
              <a:solidFill>
                <a:srgbClr val="163794"/>
              </a:solidFill>
              <a:latin typeface="Times New Roman" pitchFamily="18" charset="0"/>
              <a:ea typeface="宋体" pitchFamily="2" charset="-122"/>
              <a:cs typeface="Times New Roman" pitchFamily="18" charset="0"/>
            </a:endParaRPr>
          </a:p>
          <a:p>
            <a:pPr marL="1117600" lvl="2" indent="-317500" eaLnBrk="1" hangingPunct="1">
              <a:lnSpc>
                <a:spcPct val="135000"/>
              </a:lnSpc>
              <a:spcBef>
                <a:spcPct val="0"/>
              </a:spcBef>
              <a:buClr>
                <a:srgbClr val="163794"/>
              </a:buClr>
              <a:buFont typeface="宋体" pitchFamily="2" charset="-122"/>
              <a:buChar char="―"/>
            </a:pPr>
            <a:r>
              <a:rPr lang="zh-CN" altLang="en-US" sz="1600" b="1" dirty="0" smtClean="0">
                <a:solidFill>
                  <a:schemeClr val="tx1"/>
                </a:solidFill>
                <a:latin typeface="Times New Roman" pitchFamily="18" charset="0"/>
                <a:ea typeface="宋体" pitchFamily="2" charset="-122"/>
                <a:cs typeface="Times New Roman" pitchFamily="18" charset="0"/>
              </a:rPr>
              <a:t>任意</a:t>
            </a:r>
            <a:r>
              <a:rPr lang="en-US" altLang="zh-CN" sz="1600" b="1" dirty="0" smtClean="0">
                <a:solidFill>
                  <a:schemeClr val="tx1"/>
                </a:solidFill>
                <a:latin typeface="Times New Roman" pitchFamily="18" charset="0"/>
                <a:ea typeface="宋体" pitchFamily="2" charset="-122"/>
                <a:cs typeface="Times New Roman" pitchFamily="18" charset="0"/>
              </a:rPr>
              <a:t>1</a:t>
            </a:r>
            <a:r>
              <a:rPr lang="zh-CN" altLang="en-US" sz="1600" b="1" dirty="0" smtClean="0">
                <a:solidFill>
                  <a:schemeClr val="tx1"/>
                </a:solidFill>
                <a:latin typeface="Times New Roman" pitchFamily="18" charset="0"/>
                <a:ea typeface="宋体" pitchFamily="2" charset="-122"/>
                <a:cs typeface="Times New Roman" pitchFamily="18" charset="0"/>
              </a:rPr>
              <a:t>个分组内的数据全部泄露也不会导致原文件数据的泄露</a:t>
            </a:r>
            <a:endParaRPr lang="en-US" altLang="zh-CN" sz="1600" b="1" dirty="0" smtClean="0">
              <a:solidFill>
                <a:schemeClr val="tx1"/>
              </a:solidFill>
              <a:latin typeface="Times New Roman" pitchFamily="18" charset="0"/>
              <a:ea typeface="宋体" pitchFamily="2" charset="-122"/>
              <a:cs typeface="Times New Roman" pitchFamily="18" charset="0"/>
            </a:endParaRPr>
          </a:p>
          <a:p>
            <a:pPr marL="1117600" lvl="2" indent="-317500" eaLnBrk="1" hangingPunct="1">
              <a:lnSpc>
                <a:spcPct val="135000"/>
              </a:lnSpc>
              <a:spcBef>
                <a:spcPct val="0"/>
              </a:spcBef>
              <a:buClr>
                <a:srgbClr val="163794"/>
              </a:buClr>
              <a:buFont typeface="宋体" pitchFamily="2" charset="-122"/>
              <a:buChar char="―"/>
            </a:pPr>
            <a:r>
              <a:rPr lang="zh-CN" altLang="en-US" sz="1600" b="1" dirty="0" smtClean="0">
                <a:solidFill>
                  <a:schemeClr val="tx1"/>
                </a:solidFill>
                <a:latin typeface="Times New Roman" pitchFamily="18" charset="0"/>
                <a:ea typeface="宋体" pitchFamily="2" charset="-122"/>
                <a:cs typeface="Times New Roman" pitchFamily="18" charset="0"/>
              </a:rPr>
              <a:t>可靠性：任何</a:t>
            </a:r>
            <a:r>
              <a:rPr lang="en-US" altLang="zh-CN" sz="1600" b="1" dirty="0" smtClean="0">
                <a:solidFill>
                  <a:schemeClr val="tx1"/>
                </a:solidFill>
                <a:latin typeface="Times New Roman" pitchFamily="18" charset="0"/>
                <a:ea typeface="宋体" pitchFamily="2" charset="-122"/>
                <a:cs typeface="Times New Roman" pitchFamily="18" charset="0"/>
              </a:rPr>
              <a:t>1</a:t>
            </a:r>
            <a:r>
              <a:rPr lang="zh-CN" altLang="en-US" sz="1600" b="1" dirty="0" smtClean="0">
                <a:solidFill>
                  <a:schemeClr val="tx1"/>
                </a:solidFill>
                <a:latin typeface="Times New Roman" pitchFamily="18" charset="0"/>
                <a:ea typeface="宋体" pitchFamily="2" charset="-122"/>
                <a:cs typeface="Times New Roman" pitchFamily="18" charset="0"/>
              </a:rPr>
              <a:t>个服务商挂掉，原文件数据都</a:t>
            </a:r>
            <a:r>
              <a:rPr lang="zh-CN" altLang="en-US" sz="1600" b="1" dirty="0" smtClean="0">
                <a:solidFill>
                  <a:srgbClr val="FF0000"/>
                </a:solidFill>
                <a:latin typeface="Times New Roman" pitchFamily="18" charset="0"/>
                <a:ea typeface="宋体" pitchFamily="2" charset="-122"/>
                <a:cs typeface="Times New Roman" pitchFamily="18" charset="0"/>
              </a:rPr>
              <a:t>不会丢失</a:t>
            </a:r>
            <a:endParaRPr lang="en-US" altLang="zh-CN" sz="1600" b="1" dirty="0" smtClean="0">
              <a:solidFill>
                <a:srgbClr val="FF0000"/>
              </a:solidFill>
              <a:latin typeface="Times New Roman" pitchFamily="18" charset="0"/>
              <a:ea typeface="宋体" pitchFamily="2" charset="-122"/>
              <a:cs typeface="Times New Roman" pitchFamily="18" charset="0"/>
            </a:endParaRPr>
          </a:p>
          <a:p>
            <a:pPr marL="1117600" lvl="2" indent="-317500" eaLnBrk="1" hangingPunct="1">
              <a:lnSpc>
                <a:spcPct val="135000"/>
              </a:lnSpc>
              <a:spcBef>
                <a:spcPct val="0"/>
              </a:spcBef>
              <a:buClr>
                <a:schemeClr val="tx1"/>
              </a:buClr>
              <a:buFont typeface="宋体" pitchFamily="2" charset="-122"/>
              <a:buChar char="―"/>
            </a:pPr>
            <a:r>
              <a:rPr lang="zh-CN" altLang="en-US" sz="1600" b="1" dirty="0" smtClean="0">
                <a:solidFill>
                  <a:schemeClr val="tx1"/>
                </a:solidFill>
                <a:latin typeface="Times New Roman" pitchFamily="18" charset="0"/>
                <a:ea typeface="宋体" pitchFamily="2" charset="-122"/>
                <a:cs typeface="Times New Roman" pitchFamily="18" charset="0"/>
              </a:rPr>
              <a:t>大量研究要做：最优编码的设计、多云存储系统</a:t>
            </a:r>
            <a:r>
              <a:rPr lang="en-US" altLang="zh-CN" sz="1600" b="1" dirty="0" smtClean="0">
                <a:solidFill>
                  <a:schemeClr val="tx1"/>
                </a:solidFill>
                <a:latin typeface="Times New Roman" pitchFamily="18" charset="0"/>
                <a:ea typeface="宋体" pitchFamily="2" charset="-122"/>
                <a:cs typeface="Times New Roman" pitchFamily="18" charset="0"/>
              </a:rPr>
              <a:t>——</a:t>
            </a:r>
            <a:r>
              <a:rPr lang="zh-CN" altLang="en-US" sz="1600" b="1" dirty="0" smtClean="0">
                <a:solidFill>
                  <a:schemeClr val="tx1"/>
                </a:solidFill>
                <a:latin typeface="Times New Roman" pitchFamily="18" charset="0"/>
                <a:ea typeface="宋体" pitchFamily="2" charset="-122"/>
                <a:cs typeface="Times New Roman" pitchFamily="18" charset="0"/>
              </a:rPr>
              <a:t>文件系统、移动终端、</a:t>
            </a:r>
            <a:r>
              <a:rPr lang="en-US" altLang="zh-CN" sz="1600" b="1" dirty="0" smtClean="0">
                <a:solidFill>
                  <a:schemeClr val="tx1"/>
                </a:solidFill>
                <a:latin typeface="Times New Roman" pitchFamily="18" charset="0"/>
                <a:ea typeface="宋体" pitchFamily="2" charset="-122"/>
                <a:cs typeface="Times New Roman" pitchFamily="18" charset="0"/>
              </a:rPr>
              <a:t>…</a:t>
            </a:r>
          </a:p>
          <a:p>
            <a:pPr marL="1117600" lvl="2" indent="-317500" eaLnBrk="1" hangingPunct="1">
              <a:lnSpc>
                <a:spcPct val="135000"/>
              </a:lnSpc>
              <a:spcBef>
                <a:spcPct val="0"/>
              </a:spcBef>
              <a:buClr>
                <a:schemeClr val="tx1"/>
              </a:buClr>
              <a:buFont typeface="宋体" pitchFamily="2" charset="-122"/>
              <a:buChar char="―"/>
            </a:pPr>
            <a:r>
              <a:rPr lang="zh-CN" altLang="en-US" sz="1600" b="1" dirty="0" smtClean="0">
                <a:solidFill>
                  <a:schemeClr val="tx1"/>
                </a:solidFill>
                <a:latin typeface="Times New Roman" pitchFamily="18" charset="0"/>
                <a:ea typeface="宋体" pitchFamily="2" charset="-122"/>
                <a:cs typeface="Times New Roman" pitchFamily="18" charset="0"/>
              </a:rPr>
              <a:t>前期成果：三容错编码</a:t>
            </a:r>
            <a:r>
              <a:rPr lang="en-US" altLang="zh-CN" sz="1600" b="1" dirty="0" smtClean="0">
                <a:solidFill>
                  <a:srgbClr val="FF0000"/>
                </a:solidFill>
                <a:latin typeface="Times New Roman" pitchFamily="18" charset="0"/>
                <a:ea typeface="宋体" pitchFamily="2" charset="-122"/>
                <a:cs typeface="Times New Roman" pitchFamily="18" charset="0"/>
              </a:rPr>
              <a:t>IEEE JSAC</a:t>
            </a:r>
            <a:r>
              <a:rPr lang="zh-CN" altLang="en-US" sz="1600" b="1" dirty="0" smtClean="0">
                <a:solidFill>
                  <a:srgbClr val="FF0000"/>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SCI</a:t>
            </a:r>
            <a:r>
              <a:rPr lang="zh-CN" altLang="en-US" sz="1600" b="1" dirty="0" smtClean="0">
                <a:solidFill>
                  <a:srgbClr val="FF0000"/>
                </a:solidFill>
                <a:latin typeface="Times New Roman" pitchFamily="18" charset="0"/>
                <a:ea typeface="宋体" pitchFamily="2" charset="-122"/>
                <a:cs typeface="Times New Roman" pitchFamily="18" charset="0"/>
              </a:rPr>
              <a:t>一区期刊）</a:t>
            </a:r>
            <a:r>
              <a:rPr lang="en-US" altLang="zh-CN" sz="1600" b="1" dirty="0" smtClean="0">
                <a:solidFill>
                  <a:srgbClr val="FF0000"/>
                </a:solidFill>
                <a:latin typeface="Times New Roman" pitchFamily="18" charset="0"/>
                <a:ea typeface="宋体" pitchFamily="2" charset="-122"/>
                <a:cs typeface="Times New Roman" pitchFamily="18" charset="0"/>
              </a:rPr>
              <a:t/>
            </a:r>
            <a:br>
              <a:rPr lang="en-US" altLang="zh-CN" sz="1600" b="1" dirty="0" smtClean="0">
                <a:solidFill>
                  <a:srgbClr val="FF0000"/>
                </a:solidFill>
                <a:latin typeface="Times New Roman" pitchFamily="18" charset="0"/>
                <a:ea typeface="宋体" pitchFamily="2" charset="-122"/>
                <a:cs typeface="Times New Roman" pitchFamily="18" charset="0"/>
              </a:rPr>
            </a:br>
            <a:r>
              <a:rPr lang="zh-CN" altLang="en-US" sz="1600" b="1" dirty="0" smtClean="0">
                <a:solidFill>
                  <a:schemeClr val="tx1"/>
                </a:solidFill>
                <a:latin typeface="Times New Roman" pitchFamily="18" charset="0"/>
                <a:ea typeface="宋体" pitchFamily="2" charset="-122"/>
                <a:cs typeface="Times New Roman" pitchFamily="18" charset="0"/>
              </a:rPr>
              <a:t>多级安全机制</a:t>
            </a:r>
            <a:r>
              <a:rPr lang="en-US" altLang="zh-CN" sz="1600" b="1" dirty="0" smtClean="0">
                <a:solidFill>
                  <a:srgbClr val="FF0000"/>
                </a:solidFill>
                <a:latin typeface="Times New Roman" pitchFamily="18" charset="0"/>
                <a:ea typeface="宋体" pitchFamily="2" charset="-122"/>
                <a:cs typeface="Times New Roman" pitchFamily="18" charset="0"/>
              </a:rPr>
              <a:t>ICA3PP 2015</a:t>
            </a: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研究方向一（续）</a:t>
            </a:r>
          </a:p>
        </p:txBody>
      </p:sp>
      <p:sp>
        <p:nvSpPr>
          <p:cNvPr id="25605" name="圆角矩形 5"/>
          <p:cNvSpPr>
            <a:spLocks noChangeArrowheads="1"/>
          </p:cNvSpPr>
          <p:nvPr/>
        </p:nvSpPr>
        <p:spPr bwMode="auto">
          <a:xfrm>
            <a:off x="755650" y="4292600"/>
            <a:ext cx="1512888" cy="1873250"/>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File</a:t>
            </a:r>
            <a:endParaRPr lang="zh-CN" altLang="en-US" sz="2000" b="1"/>
          </a:p>
        </p:txBody>
      </p:sp>
      <p:sp>
        <p:nvSpPr>
          <p:cNvPr id="25606" name="圆角矩形 7"/>
          <p:cNvSpPr>
            <a:spLocks noChangeArrowheads="1"/>
          </p:cNvSpPr>
          <p:nvPr/>
        </p:nvSpPr>
        <p:spPr bwMode="auto">
          <a:xfrm>
            <a:off x="755650" y="4005263"/>
            <a:ext cx="1512888" cy="495300"/>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A</a:t>
            </a:r>
            <a:endParaRPr lang="zh-CN" altLang="en-US" sz="2000" b="1"/>
          </a:p>
        </p:txBody>
      </p:sp>
      <p:sp>
        <p:nvSpPr>
          <p:cNvPr id="25607" name="圆角矩形 8"/>
          <p:cNvSpPr>
            <a:spLocks noChangeArrowheads="1"/>
          </p:cNvSpPr>
          <p:nvPr/>
        </p:nvSpPr>
        <p:spPr bwMode="auto">
          <a:xfrm>
            <a:off x="755650" y="5884863"/>
            <a:ext cx="1512888" cy="496887"/>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D</a:t>
            </a:r>
            <a:endParaRPr lang="zh-CN" altLang="en-US" sz="2000" b="1"/>
          </a:p>
        </p:txBody>
      </p:sp>
      <p:sp>
        <p:nvSpPr>
          <p:cNvPr id="25608" name="圆角矩形 9"/>
          <p:cNvSpPr>
            <a:spLocks noChangeArrowheads="1"/>
          </p:cNvSpPr>
          <p:nvPr/>
        </p:nvSpPr>
        <p:spPr bwMode="auto">
          <a:xfrm>
            <a:off x="755650" y="4632325"/>
            <a:ext cx="1512888" cy="495300"/>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B</a:t>
            </a:r>
            <a:endParaRPr lang="zh-CN" altLang="en-US" sz="2000" b="1"/>
          </a:p>
        </p:txBody>
      </p:sp>
      <p:sp>
        <p:nvSpPr>
          <p:cNvPr id="25609" name="圆角矩形 10"/>
          <p:cNvSpPr>
            <a:spLocks noChangeArrowheads="1"/>
          </p:cNvSpPr>
          <p:nvPr/>
        </p:nvSpPr>
        <p:spPr bwMode="auto">
          <a:xfrm>
            <a:off x="755650" y="5257800"/>
            <a:ext cx="1512888" cy="495300"/>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C</a:t>
            </a:r>
            <a:endParaRPr lang="zh-CN" altLang="en-US" sz="2000" b="1"/>
          </a:p>
        </p:txBody>
      </p:sp>
      <p:sp>
        <p:nvSpPr>
          <p:cNvPr id="25610" name="圆角矩形 11"/>
          <p:cNvSpPr>
            <a:spLocks noChangeArrowheads="1"/>
          </p:cNvSpPr>
          <p:nvPr/>
        </p:nvSpPr>
        <p:spPr bwMode="auto">
          <a:xfrm>
            <a:off x="3851275" y="3825875"/>
            <a:ext cx="1511300" cy="495300"/>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A+B</a:t>
            </a:r>
            <a:endParaRPr lang="zh-CN" altLang="en-US" sz="2000" b="1"/>
          </a:p>
        </p:txBody>
      </p:sp>
      <p:sp>
        <p:nvSpPr>
          <p:cNvPr id="25611" name="圆角矩形 12"/>
          <p:cNvSpPr>
            <a:spLocks noChangeArrowheads="1"/>
          </p:cNvSpPr>
          <p:nvPr/>
        </p:nvSpPr>
        <p:spPr bwMode="auto">
          <a:xfrm>
            <a:off x="3852863" y="5656263"/>
            <a:ext cx="1511300" cy="496887"/>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B+C+D</a:t>
            </a:r>
            <a:endParaRPr lang="zh-CN" altLang="en-US" sz="2000" b="1"/>
          </a:p>
        </p:txBody>
      </p:sp>
      <p:sp>
        <p:nvSpPr>
          <p:cNvPr id="25612" name="圆角矩形 13"/>
          <p:cNvSpPr>
            <a:spLocks noChangeArrowheads="1"/>
          </p:cNvSpPr>
          <p:nvPr/>
        </p:nvSpPr>
        <p:spPr bwMode="auto">
          <a:xfrm>
            <a:off x="3852863" y="4435475"/>
            <a:ext cx="1511300" cy="495300"/>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A+B+C</a:t>
            </a:r>
            <a:endParaRPr lang="zh-CN" altLang="en-US" sz="2000" b="1"/>
          </a:p>
        </p:txBody>
      </p:sp>
      <p:sp>
        <p:nvSpPr>
          <p:cNvPr id="25613" name="圆角矩形 14"/>
          <p:cNvSpPr>
            <a:spLocks noChangeArrowheads="1"/>
          </p:cNvSpPr>
          <p:nvPr/>
        </p:nvSpPr>
        <p:spPr bwMode="auto">
          <a:xfrm>
            <a:off x="3852863" y="5045075"/>
            <a:ext cx="1511300" cy="495300"/>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A+B+C+D</a:t>
            </a:r>
            <a:endParaRPr lang="zh-CN" altLang="en-US" sz="2000" b="1"/>
          </a:p>
        </p:txBody>
      </p:sp>
      <p:sp>
        <p:nvSpPr>
          <p:cNvPr id="25614" name="圆角矩形 15"/>
          <p:cNvSpPr>
            <a:spLocks noChangeArrowheads="1"/>
          </p:cNvSpPr>
          <p:nvPr/>
        </p:nvSpPr>
        <p:spPr bwMode="auto">
          <a:xfrm>
            <a:off x="3851275" y="6267450"/>
            <a:ext cx="1512888" cy="496888"/>
          </a:xfrm>
          <a:prstGeom prst="roundRect">
            <a:avLst>
              <a:gd name="adj" fmla="val 16667"/>
            </a:avLst>
          </a:prstGeom>
          <a:noFill/>
          <a:ln w="15875" algn="ctr">
            <a:solidFill>
              <a:schemeClr val="tx2"/>
            </a:solidFill>
            <a:round/>
            <a:headEnd/>
            <a:tailEnd/>
          </a:ln>
        </p:spPr>
        <p:txBody>
          <a:bodyPr anchor="ctr" anchorCtr="1"/>
          <a:lstStyle/>
          <a:p>
            <a:pPr eaLnBrk="0" hangingPunct="0"/>
            <a:r>
              <a:rPr lang="en-US" altLang="zh-CN" sz="2000" b="1"/>
              <a:t>A+C</a:t>
            </a:r>
            <a:endParaRPr lang="zh-CN" altLang="en-US" sz="2000" b="1"/>
          </a:p>
        </p:txBody>
      </p:sp>
      <p:cxnSp>
        <p:nvCxnSpPr>
          <p:cNvPr id="25615" name="直接箭头连接符 17"/>
          <p:cNvCxnSpPr>
            <a:cxnSpLocks noChangeShapeType="1"/>
            <a:stCxn id="25606" idx="3"/>
            <a:endCxn id="25610" idx="1"/>
          </p:cNvCxnSpPr>
          <p:nvPr/>
        </p:nvCxnSpPr>
        <p:spPr bwMode="auto">
          <a:xfrm flipV="1">
            <a:off x="2268538" y="4073525"/>
            <a:ext cx="1582737" cy="179388"/>
          </a:xfrm>
          <a:prstGeom prst="straightConnector1">
            <a:avLst/>
          </a:prstGeom>
          <a:noFill/>
          <a:ln w="19050" algn="ctr">
            <a:solidFill>
              <a:schemeClr val="tx1"/>
            </a:solidFill>
            <a:prstDash val="lgDash"/>
            <a:round/>
            <a:headEnd/>
            <a:tailEnd type="stealth" w="lg" len="lg"/>
          </a:ln>
        </p:spPr>
      </p:cxnSp>
      <p:cxnSp>
        <p:nvCxnSpPr>
          <p:cNvPr id="25616" name="直接箭头连接符 18"/>
          <p:cNvCxnSpPr>
            <a:cxnSpLocks noChangeShapeType="1"/>
            <a:stCxn id="25608" idx="3"/>
            <a:endCxn id="25610" idx="1"/>
          </p:cNvCxnSpPr>
          <p:nvPr/>
        </p:nvCxnSpPr>
        <p:spPr bwMode="auto">
          <a:xfrm flipV="1">
            <a:off x="2268538" y="4073525"/>
            <a:ext cx="1582737" cy="806450"/>
          </a:xfrm>
          <a:prstGeom prst="straightConnector1">
            <a:avLst/>
          </a:prstGeom>
          <a:noFill/>
          <a:ln w="19050" algn="ctr">
            <a:solidFill>
              <a:schemeClr val="tx1"/>
            </a:solidFill>
            <a:prstDash val="lgDash"/>
            <a:round/>
            <a:headEnd/>
            <a:tailEnd type="stealth" w="lg" len="lg"/>
          </a:ln>
        </p:spPr>
      </p:cxnSp>
      <p:cxnSp>
        <p:nvCxnSpPr>
          <p:cNvPr id="25617" name="直接箭头连接符 21"/>
          <p:cNvCxnSpPr>
            <a:cxnSpLocks noChangeShapeType="1"/>
            <a:stCxn id="25606" idx="3"/>
            <a:endCxn id="25612" idx="1"/>
          </p:cNvCxnSpPr>
          <p:nvPr/>
        </p:nvCxnSpPr>
        <p:spPr bwMode="auto">
          <a:xfrm>
            <a:off x="2268538" y="4252913"/>
            <a:ext cx="1584325" cy="430212"/>
          </a:xfrm>
          <a:prstGeom prst="straightConnector1">
            <a:avLst/>
          </a:prstGeom>
          <a:noFill/>
          <a:ln w="19050" algn="ctr">
            <a:solidFill>
              <a:schemeClr val="tx1"/>
            </a:solidFill>
            <a:prstDash val="lgDash"/>
            <a:round/>
            <a:headEnd/>
            <a:tailEnd type="stealth" w="lg" len="lg"/>
          </a:ln>
        </p:spPr>
      </p:cxnSp>
      <p:cxnSp>
        <p:nvCxnSpPr>
          <p:cNvPr id="25618" name="直接箭头连接符 22"/>
          <p:cNvCxnSpPr>
            <a:cxnSpLocks noChangeShapeType="1"/>
            <a:stCxn id="25608" idx="3"/>
            <a:endCxn id="25612" idx="1"/>
          </p:cNvCxnSpPr>
          <p:nvPr/>
        </p:nvCxnSpPr>
        <p:spPr bwMode="auto">
          <a:xfrm flipV="1">
            <a:off x="2268538" y="4683125"/>
            <a:ext cx="1584325" cy="196850"/>
          </a:xfrm>
          <a:prstGeom prst="straightConnector1">
            <a:avLst/>
          </a:prstGeom>
          <a:noFill/>
          <a:ln w="19050" algn="ctr">
            <a:solidFill>
              <a:schemeClr val="tx1"/>
            </a:solidFill>
            <a:prstDash val="lgDash"/>
            <a:round/>
            <a:headEnd/>
            <a:tailEnd type="stealth" w="lg" len="lg"/>
          </a:ln>
        </p:spPr>
      </p:cxnSp>
      <p:cxnSp>
        <p:nvCxnSpPr>
          <p:cNvPr id="25619" name="直接箭头连接符 27"/>
          <p:cNvCxnSpPr>
            <a:cxnSpLocks noChangeShapeType="1"/>
            <a:stCxn id="25609" idx="3"/>
            <a:endCxn id="25612" idx="1"/>
          </p:cNvCxnSpPr>
          <p:nvPr/>
        </p:nvCxnSpPr>
        <p:spPr bwMode="auto">
          <a:xfrm flipV="1">
            <a:off x="2268538" y="4683125"/>
            <a:ext cx="1584325" cy="822325"/>
          </a:xfrm>
          <a:prstGeom prst="straightConnector1">
            <a:avLst/>
          </a:prstGeom>
          <a:noFill/>
          <a:ln w="19050" algn="ctr">
            <a:solidFill>
              <a:schemeClr val="tx1"/>
            </a:solidFill>
            <a:prstDash val="lgDash"/>
            <a:round/>
            <a:headEnd/>
            <a:tailEnd type="stealth" w="lg" len="lg"/>
          </a:ln>
        </p:spPr>
      </p:cxnSp>
      <p:cxnSp>
        <p:nvCxnSpPr>
          <p:cNvPr id="25620" name="直接箭头连接符 30"/>
          <p:cNvCxnSpPr>
            <a:cxnSpLocks noChangeShapeType="1"/>
            <a:stCxn id="25609" idx="3"/>
          </p:cNvCxnSpPr>
          <p:nvPr/>
        </p:nvCxnSpPr>
        <p:spPr bwMode="auto">
          <a:xfrm flipV="1">
            <a:off x="2268538" y="5300663"/>
            <a:ext cx="1582737" cy="204787"/>
          </a:xfrm>
          <a:prstGeom prst="straightConnector1">
            <a:avLst/>
          </a:prstGeom>
          <a:noFill/>
          <a:ln w="19050" algn="ctr">
            <a:solidFill>
              <a:schemeClr val="tx1"/>
            </a:solidFill>
            <a:prstDash val="lgDash"/>
            <a:round/>
            <a:headEnd/>
            <a:tailEnd type="stealth" w="lg" len="lg"/>
          </a:ln>
        </p:spPr>
      </p:cxnSp>
      <p:cxnSp>
        <p:nvCxnSpPr>
          <p:cNvPr id="25621" name="直接箭头连接符 31"/>
          <p:cNvCxnSpPr>
            <a:cxnSpLocks noChangeShapeType="1"/>
            <a:stCxn id="25608" idx="3"/>
            <a:endCxn id="25613" idx="1"/>
          </p:cNvCxnSpPr>
          <p:nvPr/>
        </p:nvCxnSpPr>
        <p:spPr bwMode="auto">
          <a:xfrm>
            <a:off x="2268538" y="4879975"/>
            <a:ext cx="1584325" cy="412750"/>
          </a:xfrm>
          <a:prstGeom prst="straightConnector1">
            <a:avLst/>
          </a:prstGeom>
          <a:noFill/>
          <a:ln w="19050" algn="ctr">
            <a:solidFill>
              <a:schemeClr val="tx1"/>
            </a:solidFill>
            <a:prstDash val="lgDash"/>
            <a:round/>
            <a:headEnd/>
            <a:tailEnd type="stealth" w="lg" len="lg"/>
          </a:ln>
        </p:spPr>
      </p:cxnSp>
      <p:cxnSp>
        <p:nvCxnSpPr>
          <p:cNvPr id="25622" name="直接箭头连接符 32"/>
          <p:cNvCxnSpPr>
            <a:cxnSpLocks noChangeShapeType="1"/>
            <a:stCxn id="25606" idx="3"/>
            <a:endCxn id="25613" idx="1"/>
          </p:cNvCxnSpPr>
          <p:nvPr/>
        </p:nvCxnSpPr>
        <p:spPr bwMode="auto">
          <a:xfrm>
            <a:off x="2268538" y="4252913"/>
            <a:ext cx="1584325" cy="1039812"/>
          </a:xfrm>
          <a:prstGeom prst="straightConnector1">
            <a:avLst/>
          </a:prstGeom>
          <a:noFill/>
          <a:ln w="19050" algn="ctr">
            <a:solidFill>
              <a:schemeClr val="tx1"/>
            </a:solidFill>
            <a:prstDash val="lgDash"/>
            <a:round/>
            <a:headEnd/>
            <a:tailEnd type="stealth" w="lg" len="lg"/>
          </a:ln>
        </p:spPr>
      </p:cxnSp>
      <p:cxnSp>
        <p:nvCxnSpPr>
          <p:cNvPr id="25623" name="直接箭头连接符 42"/>
          <p:cNvCxnSpPr>
            <a:cxnSpLocks noChangeShapeType="1"/>
            <a:stCxn id="25607" idx="3"/>
            <a:endCxn id="25613" idx="1"/>
          </p:cNvCxnSpPr>
          <p:nvPr/>
        </p:nvCxnSpPr>
        <p:spPr bwMode="auto">
          <a:xfrm flipV="1">
            <a:off x="2268538" y="5292725"/>
            <a:ext cx="1584325" cy="841375"/>
          </a:xfrm>
          <a:prstGeom prst="straightConnector1">
            <a:avLst/>
          </a:prstGeom>
          <a:noFill/>
          <a:ln w="19050" algn="ctr">
            <a:solidFill>
              <a:schemeClr val="tx1"/>
            </a:solidFill>
            <a:prstDash val="lgDash"/>
            <a:round/>
            <a:headEnd/>
            <a:tailEnd type="stealth" w="lg" len="lg"/>
          </a:ln>
        </p:spPr>
      </p:cxnSp>
      <p:cxnSp>
        <p:nvCxnSpPr>
          <p:cNvPr id="25624" name="直接箭头连接符 45"/>
          <p:cNvCxnSpPr>
            <a:cxnSpLocks noChangeShapeType="1"/>
            <a:stCxn id="25608" idx="3"/>
            <a:endCxn id="25611" idx="1"/>
          </p:cNvCxnSpPr>
          <p:nvPr/>
        </p:nvCxnSpPr>
        <p:spPr bwMode="auto">
          <a:xfrm>
            <a:off x="2268538" y="4879975"/>
            <a:ext cx="1584325" cy="1023938"/>
          </a:xfrm>
          <a:prstGeom prst="straightConnector1">
            <a:avLst/>
          </a:prstGeom>
          <a:noFill/>
          <a:ln w="19050" algn="ctr">
            <a:solidFill>
              <a:schemeClr val="tx1"/>
            </a:solidFill>
            <a:prstDash val="lgDash"/>
            <a:round/>
            <a:headEnd/>
            <a:tailEnd type="stealth" w="lg" len="lg"/>
          </a:ln>
        </p:spPr>
      </p:cxnSp>
      <p:cxnSp>
        <p:nvCxnSpPr>
          <p:cNvPr id="25625" name="直接箭头连接符 46"/>
          <p:cNvCxnSpPr>
            <a:cxnSpLocks noChangeShapeType="1"/>
            <a:stCxn id="25607" idx="3"/>
            <a:endCxn id="25611" idx="1"/>
          </p:cNvCxnSpPr>
          <p:nvPr/>
        </p:nvCxnSpPr>
        <p:spPr bwMode="auto">
          <a:xfrm flipV="1">
            <a:off x="2268538" y="5903913"/>
            <a:ext cx="1584325" cy="230187"/>
          </a:xfrm>
          <a:prstGeom prst="straightConnector1">
            <a:avLst/>
          </a:prstGeom>
          <a:noFill/>
          <a:ln w="19050" algn="ctr">
            <a:solidFill>
              <a:schemeClr val="tx1"/>
            </a:solidFill>
            <a:prstDash val="lgDash"/>
            <a:round/>
            <a:headEnd/>
            <a:tailEnd type="stealth" w="lg" len="lg"/>
          </a:ln>
        </p:spPr>
      </p:cxnSp>
      <p:cxnSp>
        <p:nvCxnSpPr>
          <p:cNvPr id="25626" name="直接箭头连接符 47"/>
          <p:cNvCxnSpPr>
            <a:cxnSpLocks noChangeShapeType="1"/>
          </p:cNvCxnSpPr>
          <p:nvPr/>
        </p:nvCxnSpPr>
        <p:spPr bwMode="auto">
          <a:xfrm>
            <a:off x="2268538" y="5516563"/>
            <a:ext cx="1584325" cy="387350"/>
          </a:xfrm>
          <a:prstGeom prst="straightConnector1">
            <a:avLst/>
          </a:prstGeom>
          <a:noFill/>
          <a:ln w="19050" algn="ctr">
            <a:solidFill>
              <a:schemeClr val="tx1"/>
            </a:solidFill>
            <a:prstDash val="lgDash"/>
            <a:round/>
            <a:headEnd/>
            <a:tailEnd type="stealth" w="lg" len="lg"/>
          </a:ln>
        </p:spPr>
      </p:cxnSp>
      <p:cxnSp>
        <p:nvCxnSpPr>
          <p:cNvPr id="25627" name="直接箭头连接符 58"/>
          <p:cNvCxnSpPr>
            <a:cxnSpLocks noChangeShapeType="1"/>
            <a:stCxn id="25609" idx="3"/>
            <a:endCxn id="25614" idx="1"/>
          </p:cNvCxnSpPr>
          <p:nvPr/>
        </p:nvCxnSpPr>
        <p:spPr bwMode="auto">
          <a:xfrm>
            <a:off x="2268538" y="5505450"/>
            <a:ext cx="1582737" cy="1009650"/>
          </a:xfrm>
          <a:prstGeom prst="straightConnector1">
            <a:avLst/>
          </a:prstGeom>
          <a:noFill/>
          <a:ln w="19050" algn="ctr">
            <a:solidFill>
              <a:schemeClr val="tx1"/>
            </a:solidFill>
            <a:prstDash val="lgDash"/>
            <a:round/>
            <a:headEnd/>
            <a:tailEnd type="stealth" w="lg" len="lg"/>
          </a:ln>
        </p:spPr>
      </p:cxnSp>
      <p:cxnSp>
        <p:nvCxnSpPr>
          <p:cNvPr id="25628" name="直接箭头连接符 59"/>
          <p:cNvCxnSpPr>
            <a:cxnSpLocks noChangeShapeType="1"/>
            <a:stCxn id="25606" idx="3"/>
            <a:endCxn id="25614" idx="1"/>
          </p:cNvCxnSpPr>
          <p:nvPr/>
        </p:nvCxnSpPr>
        <p:spPr bwMode="auto">
          <a:xfrm>
            <a:off x="2268538" y="4252913"/>
            <a:ext cx="1582737" cy="2262187"/>
          </a:xfrm>
          <a:prstGeom prst="straightConnector1">
            <a:avLst/>
          </a:prstGeom>
          <a:noFill/>
          <a:ln w="19050" algn="ctr">
            <a:solidFill>
              <a:schemeClr val="tx1"/>
            </a:solidFill>
            <a:prstDash val="lgDash"/>
            <a:round/>
            <a:headEnd/>
            <a:tailEnd type="stealth" w="lg" len="lg"/>
          </a:ln>
        </p:spPr>
      </p:cxnSp>
      <p:sp>
        <p:nvSpPr>
          <p:cNvPr id="25629" name="圆角矩形 64"/>
          <p:cNvSpPr>
            <a:spLocks noChangeArrowheads="1"/>
          </p:cNvSpPr>
          <p:nvPr/>
        </p:nvSpPr>
        <p:spPr bwMode="auto">
          <a:xfrm>
            <a:off x="2268538" y="6362700"/>
            <a:ext cx="1511300" cy="495300"/>
          </a:xfrm>
          <a:prstGeom prst="roundRect">
            <a:avLst>
              <a:gd name="adj" fmla="val 16667"/>
            </a:avLst>
          </a:prstGeom>
          <a:noFill/>
          <a:ln w="9525">
            <a:noFill/>
            <a:round/>
            <a:headEnd/>
            <a:tailEnd/>
          </a:ln>
        </p:spPr>
        <p:txBody>
          <a:bodyPr anchor="ctr" anchorCtr="1"/>
          <a:lstStyle/>
          <a:p>
            <a:pPr eaLnBrk="0" hangingPunct="0"/>
            <a:r>
              <a:rPr lang="en-US" altLang="zh-CN" b="1" dirty="0"/>
              <a:t>+: </a:t>
            </a:r>
            <a:r>
              <a:rPr lang="zh-CN" altLang="en-US" b="1" dirty="0"/>
              <a:t>异或运算</a:t>
            </a:r>
          </a:p>
        </p:txBody>
      </p:sp>
      <p:pic>
        <p:nvPicPr>
          <p:cNvPr id="25630" name="Picture 11" descr="金山"/>
          <p:cNvPicPr>
            <a:picLocks noChangeAspect="1" noChangeArrowheads="1"/>
          </p:cNvPicPr>
          <p:nvPr/>
        </p:nvPicPr>
        <p:blipFill>
          <a:blip r:embed="rId4" cstate="print"/>
          <a:srcRect/>
          <a:stretch>
            <a:fillRect/>
          </a:stretch>
        </p:blipFill>
        <p:spPr bwMode="auto">
          <a:xfrm>
            <a:off x="7019925" y="3860800"/>
            <a:ext cx="1400175" cy="447675"/>
          </a:xfrm>
          <a:prstGeom prst="rect">
            <a:avLst/>
          </a:prstGeom>
          <a:noFill/>
          <a:ln w="9525">
            <a:noFill/>
            <a:miter lim="800000"/>
            <a:headEnd/>
            <a:tailEnd/>
          </a:ln>
        </p:spPr>
      </p:pic>
      <p:pic>
        <p:nvPicPr>
          <p:cNvPr id="25631" name="Picture 10" descr="华为"/>
          <p:cNvPicPr>
            <a:picLocks noChangeAspect="1" noChangeArrowheads="1"/>
          </p:cNvPicPr>
          <p:nvPr/>
        </p:nvPicPr>
        <p:blipFill>
          <a:blip r:embed="rId5" cstate="print"/>
          <a:srcRect/>
          <a:stretch>
            <a:fillRect/>
          </a:stretch>
        </p:blipFill>
        <p:spPr bwMode="auto">
          <a:xfrm>
            <a:off x="7092950" y="4437063"/>
            <a:ext cx="1295400" cy="361950"/>
          </a:xfrm>
          <a:prstGeom prst="rect">
            <a:avLst/>
          </a:prstGeom>
          <a:noFill/>
          <a:ln w="9525">
            <a:noFill/>
            <a:miter lim="800000"/>
            <a:headEnd/>
            <a:tailEnd/>
          </a:ln>
        </p:spPr>
      </p:pic>
      <p:pic>
        <p:nvPicPr>
          <p:cNvPr id="25632" name="Picture 12" descr="酷盘"/>
          <p:cNvPicPr>
            <a:picLocks noChangeAspect="1" noChangeArrowheads="1"/>
          </p:cNvPicPr>
          <p:nvPr/>
        </p:nvPicPr>
        <p:blipFill>
          <a:blip r:embed="rId6" cstate="print"/>
          <a:srcRect/>
          <a:stretch>
            <a:fillRect/>
          </a:stretch>
        </p:blipFill>
        <p:spPr bwMode="auto">
          <a:xfrm>
            <a:off x="7259638" y="4941888"/>
            <a:ext cx="912812" cy="438150"/>
          </a:xfrm>
          <a:prstGeom prst="rect">
            <a:avLst/>
          </a:prstGeom>
          <a:noFill/>
          <a:ln w="9525">
            <a:noFill/>
            <a:miter lim="800000"/>
            <a:headEnd/>
            <a:tailEnd/>
          </a:ln>
        </p:spPr>
      </p:pic>
      <p:pic>
        <p:nvPicPr>
          <p:cNvPr id="25633" name="Picture 4" descr="DropBox"/>
          <p:cNvPicPr>
            <a:picLocks noChangeAspect="1" noChangeArrowheads="1"/>
          </p:cNvPicPr>
          <p:nvPr/>
        </p:nvPicPr>
        <p:blipFill>
          <a:blip r:embed="rId7" cstate="print"/>
          <a:srcRect/>
          <a:stretch>
            <a:fillRect/>
          </a:stretch>
        </p:blipFill>
        <p:spPr bwMode="auto">
          <a:xfrm>
            <a:off x="7092950" y="5661025"/>
            <a:ext cx="1398588" cy="431800"/>
          </a:xfrm>
          <a:prstGeom prst="rect">
            <a:avLst/>
          </a:prstGeom>
          <a:noFill/>
          <a:ln w="9525">
            <a:noFill/>
            <a:miter lim="800000"/>
            <a:headEnd/>
            <a:tailEnd/>
          </a:ln>
        </p:spPr>
      </p:pic>
      <p:pic>
        <p:nvPicPr>
          <p:cNvPr id="25634" name="Picture 7" descr="SkyDrive"/>
          <p:cNvPicPr>
            <a:picLocks noChangeAspect="1" noChangeArrowheads="1"/>
          </p:cNvPicPr>
          <p:nvPr/>
        </p:nvPicPr>
        <p:blipFill>
          <a:blip r:embed="rId8" cstate="print"/>
          <a:srcRect/>
          <a:stretch>
            <a:fillRect/>
          </a:stretch>
        </p:blipFill>
        <p:spPr bwMode="auto">
          <a:xfrm>
            <a:off x="7121525" y="6308725"/>
            <a:ext cx="1411288" cy="365125"/>
          </a:xfrm>
          <a:prstGeom prst="rect">
            <a:avLst/>
          </a:prstGeom>
          <a:noFill/>
          <a:ln w="9525">
            <a:noFill/>
            <a:miter lim="800000"/>
            <a:headEnd/>
            <a:tailEnd/>
          </a:ln>
        </p:spPr>
      </p:pic>
      <p:cxnSp>
        <p:nvCxnSpPr>
          <p:cNvPr id="25635" name="直接箭头连接符 75"/>
          <p:cNvCxnSpPr>
            <a:cxnSpLocks noChangeShapeType="1"/>
            <a:stCxn id="25610" idx="3"/>
          </p:cNvCxnSpPr>
          <p:nvPr/>
        </p:nvCxnSpPr>
        <p:spPr bwMode="auto">
          <a:xfrm>
            <a:off x="5362575" y="4073525"/>
            <a:ext cx="1657350" cy="11113"/>
          </a:xfrm>
          <a:prstGeom prst="straightConnector1">
            <a:avLst/>
          </a:prstGeom>
          <a:noFill/>
          <a:ln w="19050" algn="ctr">
            <a:solidFill>
              <a:schemeClr val="tx1"/>
            </a:solidFill>
            <a:prstDash val="lgDash"/>
            <a:round/>
            <a:headEnd/>
            <a:tailEnd type="stealth" w="lg" len="lg"/>
          </a:ln>
        </p:spPr>
      </p:cxnSp>
      <p:cxnSp>
        <p:nvCxnSpPr>
          <p:cNvPr id="25636" name="直接箭头连接符 78"/>
          <p:cNvCxnSpPr>
            <a:cxnSpLocks noChangeShapeType="1"/>
            <a:stCxn id="25612" idx="3"/>
          </p:cNvCxnSpPr>
          <p:nvPr/>
        </p:nvCxnSpPr>
        <p:spPr bwMode="auto">
          <a:xfrm>
            <a:off x="5364163" y="4683125"/>
            <a:ext cx="1728787" cy="1193800"/>
          </a:xfrm>
          <a:prstGeom prst="straightConnector1">
            <a:avLst/>
          </a:prstGeom>
          <a:noFill/>
          <a:ln w="19050" algn="ctr">
            <a:solidFill>
              <a:schemeClr val="tx1"/>
            </a:solidFill>
            <a:prstDash val="lgDash"/>
            <a:round/>
            <a:headEnd/>
            <a:tailEnd type="stealth" w="lg" len="lg"/>
          </a:ln>
        </p:spPr>
      </p:cxnSp>
      <p:cxnSp>
        <p:nvCxnSpPr>
          <p:cNvPr id="25637" name="直接箭头连接符 82"/>
          <p:cNvCxnSpPr>
            <a:cxnSpLocks noChangeShapeType="1"/>
            <a:stCxn id="25613" idx="3"/>
          </p:cNvCxnSpPr>
          <p:nvPr/>
        </p:nvCxnSpPr>
        <p:spPr bwMode="auto">
          <a:xfrm flipV="1">
            <a:off x="5364163" y="4618038"/>
            <a:ext cx="1728787" cy="674687"/>
          </a:xfrm>
          <a:prstGeom prst="straightConnector1">
            <a:avLst/>
          </a:prstGeom>
          <a:noFill/>
          <a:ln w="19050" algn="ctr">
            <a:solidFill>
              <a:schemeClr val="tx1"/>
            </a:solidFill>
            <a:prstDash val="lgDash"/>
            <a:round/>
            <a:headEnd/>
            <a:tailEnd type="stealth" w="lg" len="lg"/>
          </a:ln>
        </p:spPr>
      </p:cxnSp>
      <p:cxnSp>
        <p:nvCxnSpPr>
          <p:cNvPr id="25638" name="直接箭头连接符 85"/>
          <p:cNvCxnSpPr>
            <a:cxnSpLocks noChangeShapeType="1"/>
            <a:stCxn id="25611" idx="3"/>
          </p:cNvCxnSpPr>
          <p:nvPr/>
        </p:nvCxnSpPr>
        <p:spPr bwMode="auto">
          <a:xfrm>
            <a:off x="5364163" y="5903913"/>
            <a:ext cx="1757362" cy="587375"/>
          </a:xfrm>
          <a:prstGeom prst="straightConnector1">
            <a:avLst/>
          </a:prstGeom>
          <a:noFill/>
          <a:ln w="19050" algn="ctr">
            <a:solidFill>
              <a:schemeClr val="tx1"/>
            </a:solidFill>
            <a:prstDash val="lgDash"/>
            <a:round/>
            <a:headEnd/>
            <a:tailEnd type="stealth" w="lg" len="lg"/>
          </a:ln>
        </p:spPr>
      </p:cxnSp>
      <p:cxnSp>
        <p:nvCxnSpPr>
          <p:cNvPr id="25639" name="直接箭头连接符 88"/>
          <p:cNvCxnSpPr>
            <a:cxnSpLocks noChangeShapeType="1"/>
            <a:stCxn id="25614" idx="3"/>
          </p:cNvCxnSpPr>
          <p:nvPr/>
        </p:nvCxnSpPr>
        <p:spPr bwMode="auto">
          <a:xfrm flipV="1">
            <a:off x="5364163" y="5160963"/>
            <a:ext cx="1895475" cy="1354137"/>
          </a:xfrm>
          <a:prstGeom prst="straightConnector1">
            <a:avLst/>
          </a:prstGeom>
          <a:noFill/>
          <a:ln w="19050" algn="ctr">
            <a:solidFill>
              <a:schemeClr val="tx1"/>
            </a:solidFill>
            <a:prstDash val="lgDash"/>
            <a:round/>
            <a:headEnd/>
            <a:tailEnd type="stealth" w="lg" len="lg"/>
          </a:ln>
        </p:spPr>
      </p:cxnSp>
      <p:sp>
        <p:nvSpPr>
          <p:cNvPr id="25640" name="圆角矩形 92"/>
          <p:cNvSpPr>
            <a:spLocks noChangeArrowheads="1"/>
          </p:cNvSpPr>
          <p:nvPr/>
        </p:nvSpPr>
        <p:spPr bwMode="auto">
          <a:xfrm>
            <a:off x="6961188" y="3763963"/>
            <a:ext cx="1511300" cy="1655762"/>
          </a:xfrm>
          <a:prstGeom prst="roundRect">
            <a:avLst>
              <a:gd name="adj" fmla="val 16667"/>
            </a:avLst>
          </a:prstGeom>
          <a:noFill/>
          <a:ln w="15875" algn="ctr">
            <a:solidFill>
              <a:srgbClr val="FF0000"/>
            </a:solidFill>
            <a:prstDash val="lgDash"/>
            <a:round/>
            <a:headEnd/>
            <a:tailEnd/>
          </a:ln>
        </p:spPr>
        <p:txBody>
          <a:bodyPr anchor="ctr" anchorCtr="1"/>
          <a:lstStyle/>
          <a:p>
            <a:pPr eaLnBrk="0" hangingPunct="0"/>
            <a:endParaRPr lang="zh-CN" altLang="en-US" sz="2000" b="1"/>
          </a:p>
        </p:txBody>
      </p:sp>
      <p:sp>
        <p:nvSpPr>
          <p:cNvPr id="25641" name="圆角矩形 93"/>
          <p:cNvSpPr>
            <a:spLocks noChangeArrowheads="1"/>
          </p:cNvSpPr>
          <p:nvPr/>
        </p:nvSpPr>
        <p:spPr bwMode="auto">
          <a:xfrm>
            <a:off x="7032625" y="5576888"/>
            <a:ext cx="1512888" cy="1152525"/>
          </a:xfrm>
          <a:prstGeom prst="roundRect">
            <a:avLst>
              <a:gd name="adj" fmla="val 16667"/>
            </a:avLst>
          </a:prstGeom>
          <a:noFill/>
          <a:ln w="15875" algn="ctr">
            <a:solidFill>
              <a:srgbClr val="FF0000"/>
            </a:solidFill>
            <a:prstDash val="lgDash"/>
            <a:round/>
            <a:headEnd/>
            <a:tailEnd/>
          </a:ln>
        </p:spPr>
        <p:txBody>
          <a:bodyPr anchor="ctr" anchorCtr="1"/>
          <a:lstStyle/>
          <a:p>
            <a:pPr eaLnBrk="0" hangingPunct="0"/>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60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56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5615"/>
                                        </p:tgtEl>
                                        <p:attrNameLst>
                                          <p:attrName>style.visibility</p:attrName>
                                        </p:attrNameLst>
                                      </p:cBhvr>
                                      <p:to>
                                        <p:strVal val="visible"/>
                                      </p:to>
                                    </p:set>
                                    <p:animEffect transition="in" filter="blinds(horizontal)">
                                      <p:cBhvr>
                                        <p:cTn id="21" dur="500"/>
                                        <p:tgtEl>
                                          <p:spTgt spid="25615"/>
                                        </p:tgtEl>
                                      </p:cBhvr>
                                    </p:animEffect>
                                  </p:childTnLst>
                                </p:cTn>
                              </p:par>
                              <p:par>
                                <p:cTn id="22" presetID="3" presetClass="entr" presetSubtype="10" fill="hold" nodeType="withEffect">
                                  <p:stCondLst>
                                    <p:cond delay="0"/>
                                  </p:stCondLst>
                                  <p:childTnLst>
                                    <p:set>
                                      <p:cBhvr>
                                        <p:cTn id="23" dur="1" fill="hold">
                                          <p:stCondLst>
                                            <p:cond delay="0"/>
                                          </p:stCondLst>
                                        </p:cTn>
                                        <p:tgtEl>
                                          <p:spTgt spid="25616"/>
                                        </p:tgtEl>
                                        <p:attrNameLst>
                                          <p:attrName>style.visibility</p:attrName>
                                        </p:attrNameLst>
                                      </p:cBhvr>
                                      <p:to>
                                        <p:strVal val="visible"/>
                                      </p:to>
                                    </p:set>
                                    <p:animEffect transition="in" filter="blinds(horizontal)">
                                      <p:cBhvr>
                                        <p:cTn id="24" dur="500"/>
                                        <p:tgtEl>
                                          <p:spTgt spid="2561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5610"/>
                                        </p:tgtEl>
                                        <p:attrNameLst>
                                          <p:attrName>style.visibility</p:attrName>
                                        </p:attrNameLst>
                                      </p:cBhvr>
                                      <p:to>
                                        <p:strVal val="visible"/>
                                      </p:to>
                                    </p:set>
                                    <p:animEffect transition="in" filter="blinds(horizontal)">
                                      <p:cBhvr>
                                        <p:cTn id="27" dur="500"/>
                                        <p:tgtEl>
                                          <p:spTgt spid="256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5629"/>
                                        </p:tgtEl>
                                        <p:attrNameLst>
                                          <p:attrName>style.visibility</p:attrName>
                                        </p:attrNameLst>
                                      </p:cBhvr>
                                      <p:to>
                                        <p:strVal val="visible"/>
                                      </p:to>
                                    </p:set>
                                    <p:animEffect transition="in" filter="blinds(horizontal)">
                                      <p:cBhvr>
                                        <p:cTn id="30" dur="500"/>
                                        <p:tgtEl>
                                          <p:spTgt spid="25629"/>
                                        </p:tgtEl>
                                      </p:cBhvr>
                                    </p:animEffect>
                                  </p:childTnLst>
                                </p:cTn>
                              </p:par>
                              <p:par>
                                <p:cTn id="31" presetID="1" presetClass="entr" presetSubtype="0" fill="hold" nodeType="withEffect">
                                  <p:stCondLst>
                                    <p:cond delay="0"/>
                                  </p:stCondLst>
                                  <p:childTnLst>
                                    <p:set>
                                      <p:cBhvr>
                                        <p:cTn id="32"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617"/>
                                        </p:tgtEl>
                                        <p:attrNameLst>
                                          <p:attrName>style.visibility</p:attrName>
                                        </p:attrNameLst>
                                      </p:cBhvr>
                                      <p:to>
                                        <p:strVal val="visible"/>
                                      </p:to>
                                    </p:set>
                                    <p:animEffect transition="in" filter="blinds(horizontal)">
                                      <p:cBhvr>
                                        <p:cTn id="37" dur="500"/>
                                        <p:tgtEl>
                                          <p:spTgt spid="25617"/>
                                        </p:tgtEl>
                                      </p:cBhvr>
                                    </p:animEffect>
                                  </p:childTnLst>
                                </p:cTn>
                              </p:par>
                              <p:par>
                                <p:cTn id="38" presetID="3" presetClass="entr" presetSubtype="10" fill="hold" nodeType="withEffect">
                                  <p:stCondLst>
                                    <p:cond delay="0"/>
                                  </p:stCondLst>
                                  <p:childTnLst>
                                    <p:set>
                                      <p:cBhvr>
                                        <p:cTn id="39" dur="1" fill="hold">
                                          <p:stCondLst>
                                            <p:cond delay="0"/>
                                          </p:stCondLst>
                                        </p:cTn>
                                        <p:tgtEl>
                                          <p:spTgt spid="25618"/>
                                        </p:tgtEl>
                                        <p:attrNameLst>
                                          <p:attrName>style.visibility</p:attrName>
                                        </p:attrNameLst>
                                      </p:cBhvr>
                                      <p:to>
                                        <p:strVal val="visible"/>
                                      </p:to>
                                    </p:set>
                                    <p:animEffect transition="in" filter="blinds(horizontal)">
                                      <p:cBhvr>
                                        <p:cTn id="40" dur="500"/>
                                        <p:tgtEl>
                                          <p:spTgt spid="25618"/>
                                        </p:tgtEl>
                                      </p:cBhvr>
                                    </p:animEffect>
                                  </p:childTnLst>
                                </p:cTn>
                              </p:par>
                              <p:par>
                                <p:cTn id="41" presetID="3" presetClass="entr" presetSubtype="10" fill="hold" nodeType="withEffect">
                                  <p:stCondLst>
                                    <p:cond delay="0"/>
                                  </p:stCondLst>
                                  <p:childTnLst>
                                    <p:set>
                                      <p:cBhvr>
                                        <p:cTn id="42" dur="1" fill="hold">
                                          <p:stCondLst>
                                            <p:cond delay="0"/>
                                          </p:stCondLst>
                                        </p:cTn>
                                        <p:tgtEl>
                                          <p:spTgt spid="25619"/>
                                        </p:tgtEl>
                                        <p:attrNameLst>
                                          <p:attrName>style.visibility</p:attrName>
                                        </p:attrNameLst>
                                      </p:cBhvr>
                                      <p:to>
                                        <p:strVal val="visible"/>
                                      </p:to>
                                    </p:set>
                                    <p:animEffect transition="in" filter="blinds(horizontal)">
                                      <p:cBhvr>
                                        <p:cTn id="43" dur="500"/>
                                        <p:tgtEl>
                                          <p:spTgt spid="25619"/>
                                        </p:tgtEl>
                                      </p:cBhvr>
                                    </p:animEffect>
                                  </p:childTnLst>
                                </p:cTn>
                              </p:par>
                              <p:par>
                                <p:cTn id="44" presetID="3" presetClass="entr" presetSubtype="10" fill="hold" nodeType="withEffect">
                                  <p:stCondLst>
                                    <p:cond delay="0"/>
                                  </p:stCondLst>
                                  <p:childTnLst>
                                    <p:set>
                                      <p:cBhvr>
                                        <p:cTn id="45" dur="1" fill="hold">
                                          <p:stCondLst>
                                            <p:cond delay="0"/>
                                          </p:stCondLst>
                                        </p:cTn>
                                        <p:tgtEl>
                                          <p:spTgt spid="25620"/>
                                        </p:tgtEl>
                                        <p:attrNameLst>
                                          <p:attrName>style.visibility</p:attrName>
                                        </p:attrNameLst>
                                      </p:cBhvr>
                                      <p:to>
                                        <p:strVal val="visible"/>
                                      </p:to>
                                    </p:set>
                                    <p:animEffect transition="in" filter="blinds(horizontal)">
                                      <p:cBhvr>
                                        <p:cTn id="46" dur="500"/>
                                        <p:tgtEl>
                                          <p:spTgt spid="25620"/>
                                        </p:tgtEl>
                                      </p:cBhvr>
                                    </p:animEffect>
                                  </p:childTnLst>
                                </p:cTn>
                              </p:par>
                              <p:par>
                                <p:cTn id="47" presetID="3" presetClass="entr" presetSubtype="10" fill="hold" nodeType="withEffect">
                                  <p:stCondLst>
                                    <p:cond delay="0"/>
                                  </p:stCondLst>
                                  <p:childTnLst>
                                    <p:set>
                                      <p:cBhvr>
                                        <p:cTn id="48" dur="1" fill="hold">
                                          <p:stCondLst>
                                            <p:cond delay="0"/>
                                          </p:stCondLst>
                                        </p:cTn>
                                        <p:tgtEl>
                                          <p:spTgt spid="25621"/>
                                        </p:tgtEl>
                                        <p:attrNameLst>
                                          <p:attrName>style.visibility</p:attrName>
                                        </p:attrNameLst>
                                      </p:cBhvr>
                                      <p:to>
                                        <p:strVal val="visible"/>
                                      </p:to>
                                    </p:set>
                                    <p:animEffect transition="in" filter="blinds(horizontal)">
                                      <p:cBhvr>
                                        <p:cTn id="49" dur="500"/>
                                        <p:tgtEl>
                                          <p:spTgt spid="25621"/>
                                        </p:tgtEl>
                                      </p:cBhvr>
                                    </p:animEffect>
                                  </p:childTnLst>
                                </p:cTn>
                              </p:par>
                              <p:par>
                                <p:cTn id="50" presetID="3" presetClass="entr" presetSubtype="10" fill="hold" nodeType="withEffect">
                                  <p:stCondLst>
                                    <p:cond delay="0"/>
                                  </p:stCondLst>
                                  <p:childTnLst>
                                    <p:set>
                                      <p:cBhvr>
                                        <p:cTn id="51" dur="1" fill="hold">
                                          <p:stCondLst>
                                            <p:cond delay="0"/>
                                          </p:stCondLst>
                                        </p:cTn>
                                        <p:tgtEl>
                                          <p:spTgt spid="25622"/>
                                        </p:tgtEl>
                                        <p:attrNameLst>
                                          <p:attrName>style.visibility</p:attrName>
                                        </p:attrNameLst>
                                      </p:cBhvr>
                                      <p:to>
                                        <p:strVal val="visible"/>
                                      </p:to>
                                    </p:set>
                                    <p:animEffect transition="in" filter="blinds(horizontal)">
                                      <p:cBhvr>
                                        <p:cTn id="52" dur="500"/>
                                        <p:tgtEl>
                                          <p:spTgt spid="25622"/>
                                        </p:tgtEl>
                                      </p:cBhvr>
                                    </p:animEffect>
                                  </p:childTnLst>
                                </p:cTn>
                              </p:par>
                              <p:par>
                                <p:cTn id="53" presetID="3" presetClass="entr" presetSubtype="10" fill="hold" nodeType="withEffect">
                                  <p:stCondLst>
                                    <p:cond delay="0"/>
                                  </p:stCondLst>
                                  <p:childTnLst>
                                    <p:set>
                                      <p:cBhvr>
                                        <p:cTn id="54" dur="1" fill="hold">
                                          <p:stCondLst>
                                            <p:cond delay="0"/>
                                          </p:stCondLst>
                                        </p:cTn>
                                        <p:tgtEl>
                                          <p:spTgt spid="25623"/>
                                        </p:tgtEl>
                                        <p:attrNameLst>
                                          <p:attrName>style.visibility</p:attrName>
                                        </p:attrNameLst>
                                      </p:cBhvr>
                                      <p:to>
                                        <p:strVal val="visible"/>
                                      </p:to>
                                    </p:set>
                                    <p:animEffect transition="in" filter="blinds(horizontal)">
                                      <p:cBhvr>
                                        <p:cTn id="55" dur="500"/>
                                        <p:tgtEl>
                                          <p:spTgt spid="25623"/>
                                        </p:tgtEl>
                                      </p:cBhvr>
                                    </p:animEffect>
                                  </p:childTnLst>
                                </p:cTn>
                              </p:par>
                              <p:par>
                                <p:cTn id="56" presetID="3" presetClass="entr" presetSubtype="10" fill="hold" nodeType="withEffect">
                                  <p:stCondLst>
                                    <p:cond delay="0"/>
                                  </p:stCondLst>
                                  <p:childTnLst>
                                    <p:set>
                                      <p:cBhvr>
                                        <p:cTn id="57" dur="1" fill="hold">
                                          <p:stCondLst>
                                            <p:cond delay="0"/>
                                          </p:stCondLst>
                                        </p:cTn>
                                        <p:tgtEl>
                                          <p:spTgt spid="25624"/>
                                        </p:tgtEl>
                                        <p:attrNameLst>
                                          <p:attrName>style.visibility</p:attrName>
                                        </p:attrNameLst>
                                      </p:cBhvr>
                                      <p:to>
                                        <p:strVal val="visible"/>
                                      </p:to>
                                    </p:set>
                                    <p:animEffect transition="in" filter="blinds(horizontal)">
                                      <p:cBhvr>
                                        <p:cTn id="58" dur="500"/>
                                        <p:tgtEl>
                                          <p:spTgt spid="25624"/>
                                        </p:tgtEl>
                                      </p:cBhvr>
                                    </p:animEffect>
                                  </p:childTnLst>
                                </p:cTn>
                              </p:par>
                              <p:par>
                                <p:cTn id="59" presetID="3" presetClass="entr" presetSubtype="10" fill="hold" nodeType="withEffect">
                                  <p:stCondLst>
                                    <p:cond delay="0"/>
                                  </p:stCondLst>
                                  <p:childTnLst>
                                    <p:set>
                                      <p:cBhvr>
                                        <p:cTn id="60" dur="1" fill="hold">
                                          <p:stCondLst>
                                            <p:cond delay="0"/>
                                          </p:stCondLst>
                                        </p:cTn>
                                        <p:tgtEl>
                                          <p:spTgt spid="25625"/>
                                        </p:tgtEl>
                                        <p:attrNameLst>
                                          <p:attrName>style.visibility</p:attrName>
                                        </p:attrNameLst>
                                      </p:cBhvr>
                                      <p:to>
                                        <p:strVal val="visible"/>
                                      </p:to>
                                    </p:set>
                                    <p:animEffect transition="in" filter="blinds(horizontal)">
                                      <p:cBhvr>
                                        <p:cTn id="61" dur="500"/>
                                        <p:tgtEl>
                                          <p:spTgt spid="25625"/>
                                        </p:tgtEl>
                                      </p:cBhvr>
                                    </p:animEffect>
                                  </p:childTnLst>
                                </p:cTn>
                              </p:par>
                              <p:par>
                                <p:cTn id="62" presetID="3" presetClass="entr" presetSubtype="10" fill="hold" nodeType="withEffect">
                                  <p:stCondLst>
                                    <p:cond delay="0"/>
                                  </p:stCondLst>
                                  <p:childTnLst>
                                    <p:set>
                                      <p:cBhvr>
                                        <p:cTn id="63" dur="1" fill="hold">
                                          <p:stCondLst>
                                            <p:cond delay="0"/>
                                          </p:stCondLst>
                                        </p:cTn>
                                        <p:tgtEl>
                                          <p:spTgt spid="25626"/>
                                        </p:tgtEl>
                                        <p:attrNameLst>
                                          <p:attrName>style.visibility</p:attrName>
                                        </p:attrNameLst>
                                      </p:cBhvr>
                                      <p:to>
                                        <p:strVal val="visible"/>
                                      </p:to>
                                    </p:set>
                                    <p:animEffect transition="in" filter="blinds(horizontal)">
                                      <p:cBhvr>
                                        <p:cTn id="64" dur="500"/>
                                        <p:tgtEl>
                                          <p:spTgt spid="25626"/>
                                        </p:tgtEl>
                                      </p:cBhvr>
                                    </p:animEffect>
                                  </p:childTnLst>
                                </p:cTn>
                              </p:par>
                              <p:par>
                                <p:cTn id="65" presetID="3" presetClass="entr" presetSubtype="10" fill="hold" nodeType="withEffect">
                                  <p:stCondLst>
                                    <p:cond delay="0"/>
                                  </p:stCondLst>
                                  <p:childTnLst>
                                    <p:set>
                                      <p:cBhvr>
                                        <p:cTn id="66" dur="1" fill="hold">
                                          <p:stCondLst>
                                            <p:cond delay="0"/>
                                          </p:stCondLst>
                                        </p:cTn>
                                        <p:tgtEl>
                                          <p:spTgt spid="25627"/>
                                        </p:tgtEl>
                                        <p:attrNameLst>
                                          <p:attrName>style.visibility</p:attrName>
                                        </p:attrNameLst>
                                      </p:cBhvr>
                                      <p:to>
                                        <p:strVal val="visible"/>
                                      </p:to>
                                    </p:set>
                                    <p:animEffect transition="in" filter="blinds(horizontal)">
                                      <p:cBhvr>
                                        <p:cTn id="67" dur="500"/>
                                        <p:tgtEl>
                                          <p:spTgt spid="25627"/>
                                        </p:tgtEl>
                                      </p:cBhvr>
                                    </p:animEffect>
                                  </p:childTnLst>
                                </p:cTn>
                              </p:par>
                              <p:par>
                                <p:cTn id="68" presetID="3" presetClass="entr" presetSubtype="10" fill="hold" nodeType="withEffect">
                                  <p:stCondLst>
                                    <p:cond delay="0"/>
                                  </p:stCondLst>
                                  <p:childTnLst>
                                    <p:set>
                                      <p:cBhvr>
                                        <p:cTn id="69" dur="1" fill="hold">
                                          <p:stCondLst>
                                            <p:cond delay="0"/>
                                          </p:stCondLst>
                                        </p:cTn>
                                        <p:tgtEl>
                                          <p:spTgt spid="25628"/>
                                        </p:tgtEl>
                                        <p:attrNameLst>
                                          <p:attrName>style.visibility</p:attrName>
                                        </p:attrNameLst>
                                      </p:cBhvr>
                                      <p:to>
                                        <p:strVal val="visible"/>
                                      </p:to>
                                    </p:set>
                                    <p:animEffect transition="in" filter="blinds(horizontal)">
                                      <p:cBhvr>
                                        <p:cTn id="70" dur="500"/>
                                        <p:tgtEl>
                                          <p:spTgt spid="25628"/>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5614"/>
                                        </p:tgtEl>
                                        <p:attrNameLst>
                                          <p:attrName>style.visibility</p:attrName>
                                        </p:attrNameLst>
                                      </p:cBhvr>
                                      <p:to>
                                        <p:strVal val="visible"/>
                                      </p:to>
                                    </p:set>
                                    <p:animEffect transition="in" filter="blinds(horizontal)">
                                      <p:cBhvr>
                                        <p:cTn id="73" dur="500"/>
                                        <p:tgtEl>
                                          <p:spTgt spid="25614"/>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5611"/>
                                        </p:tgtEl>
                                        <p:attrNameLst>
                                          <p:attrName>style.visibility</p:attrName>
                                        </p:attrNameLst>
                                      </p:cBhvr>
                                      <p:to>
                                        <p:strVal val="visible"/>
                                      </p:to>
                                    </p:set>
                                    <p:animEffect transition="in" filter="blinds(horizontal)">
                                      <p:cBhvr>
                                        <p:cTn id="76" dur="500"/>
                                        <p:tgtEl>
                                          <p:spTgt spid="25611"/>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5613"/>
                                        </p:tgtEl>
                                        <p:attrNameLst>
                                          <p:attrName>style.visibility</p:attrName>
                                        </p:attrNameLst>
                                      </p:cBhvr>
                                      <p:to>
                                        <p:strVal val="visible"/>
                                      </p:to>
                                    </p:set>
                                    <p:animEffect transition="in" filter="blinds(horizontal)">
                                      <p:cBhvr>
                                        <p:cTn id="79" dur="500"/>
                                        <p:tgtEl>
                                          <p:spTgt spid="2561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5612"/>
                                        </p:tgtEl>
                                        <p:attrNameLst>
                                          <p:attrName>style.visibility</p:attrName>
                                        </p:attrNameLst>
                                      </p:cBhvr>
                                      <p:to>
                                        <p:strVal val="visible"/>
                                      </p:to>
                                    </p:set>
                                    <p:animEffect transition="in" filter="blinds(horizontal)">
                                      <p:cBhvr>
                                        <p:cTn id="82" dur="500"/>
                                        <p:tgtEl>
                                          <p:spTgt spid="25612"/>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25630"/>
                                        </p:tgtEl>
                                        <p:attrNameLst>
                                          <p:attrName>style.visibility</p:attrName>
                                        </p:attrNameLst>
                                      </p:cBhvr>
                                      <p:to>
                                        <p:strVal val="visible"/>
                                      </p:to>
                                    </p:set>
                                    <p:animEffect transition="in" filter="blinds(horizontal)">
                                      <p:cBhvr>
                                        <p:cTn id="87" dur="500"/>
                                        <p:tgtEl>
                                          <p:spTgt spid="25630"/>
                                        </p:tgtEl>
                                      </p:cBhvr>
                                    </p:animEffect>
                                  </p:childTnLst>
                                </p:cTn>
                              </p:par>
                              <p:par>
                                <p:cTn id="88" presetID="3" presetClass="entr" presetSubtype="10" fill="hold" nodeType="withEffect">
                                  <p:stCondLst>
                                    <p:cond delay="0"/>
                                  </p:stCondLst>
                                  <p:childTnLst>
                                    <p:set>
                                      <p:cBhvr>
                                        <p:cTn id="89" dur="1" fill="hold">
                                          <p:stCondLst>
                                            <p:cond delay="0"/>
                                          </p:stCondLst>
                                        </p:cTn>
                                        <p:tgtEl>
                                          <p:spTgt spid="25631"/>
                                        </p:tgtEl>
                                        <p:attrNameLst>
                                          <p:attrName>style.visibility</p:attrName>
                                        </p:attrNameLst>
                                      </p:cBhvr>
                                      <p:to>
                                        <p:strVal val="visible"/>
                                      </p:to>
                                    </p:set>
                                    <p:animEffect transition="in" filter="blinds(horizontal)">
                                      <p:cBhvr>
                                        <p:cTn id="90" dur="500"/>
                                        <p:tgtEl>
                                          <p:spTgt spid="25631"/>
                                        </p:tgtEl>
                                      </p:cBhvr>
                                    </p:animEffect>
                                  </p:childTnLst>
                                </p:cTn>
                              </p:par>
                              <p:par>
                                <p:cTn id="91" presetID="3" presetClass="entr" presetSubtype="10" fill="hold" nodeType="withEffect">
                                  <p:stCondLst>
                                    <p:cond delay="0"/>
                                  </p:stCondLst>
                                  <p:childTnLst>
                                    <p:set>
                                      <p:cBhvr>
                                        <p:cTn id="92" dur="1" fill="hold">
                                          <p:stCondLst>
                                            <p:cond delay="0"/>
                                          </p:stCondLst>
                                        </p:cTn>
                                        <p:tgtEl>
                                          <p:spTgt spid="25632"/>
                                        </p:tgtEl>
                                        <p:attrNameLst>
                                          <p:attrName>style.visibility</p:attrName>
                                        </p:attrNameLst>
                                      </p:cBhvr>
                                      <p:to>
                                        <p:strVal val="visible"/>
                                      </p:to>
                                    </p:set>
                                    <p:animEffect transition="in" filter="blinds(horizontal)">
                                      <p:cBhvr>
                                        <p:cTn id="93" dur="500"/>
                                        <p:tgtEl>
                                          <p:spTgt spid="25632"/>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25640"/>
                                        </p:tgtEl>
                                        <p:attrNameLst>
                                          <p:attrName>style.visibility</p:attrName>
                                        </p:attrNameLst>
                                      </p:cBhvr>
                                      <p:to>
                                        <p:strVal val="visible"/>
                                      </p:to>
                                    </p:set>
                                    <p:animEffect transition="in" filter="blinds(horizontal)">
                                      <p:cBhvr>
                                        <p:cTn id="96" dur="500"/>
                                        <p:tgtEl>
                                          <p:spTgt spid="25640"/>
                                        </p:tgtEl>
                                      </p:cBhvr>
                                    </p:animEffect>
                                  </p:childTnLst>
                                </p:cTn>
                              </p:par>
                              <p:par>
                                <p:cTn id="97" presetID="3" presetClass="entr" presetSubtype="10" fill="hold" nodeType="withEffect">
                                  <p:stCondLst>
                                    <p:cond delay="0"/>
                                  </p:stCondLst>
                                  <p:childTnLst>
                                    <p:set>
                                      <p:cBhvr>
                                        <p:cTn id="98" dur="1" fill="hold">
                                          <p:stCondLst>
                                            <p:cond delay="0"/>
                                          </p:stCondLst>
                                        </p:cTn>
                                        <p:tgtEl>
                                          <p:spTgt spid="25635"/>
                                        </p:tgtEl>
                                        <p:attrNameLst>
                                          <p:attrName>style.visibility</p:attrName>
                                        </p:attrNameLst>
                                      </p:cBhvr>
                                      <p:to>
                                        <p:strVal val="visible"/>
                                      </p:to>
                                    </p:set>
                                    <p:animEffect transition="in" filter="blinds(horizontal)">
                                      <p:cBhvr>
                                        <p:cTn id="99" dur="500"/>
                                        <p:tgtEl>
                                          <p:spTgt spid="25635"/>
                                        </p:tgtEl>
                                      </p:cBhvr>
                                    </p:animEffect>
                                  </p:childTnLst>
                                </p:cTn>
                              </p:par>
                              <p:par>
                                <p:cTn id="100" presetID="3" presetClass="entr" presetSubtype="10" fill="hold" nodeType="withEffect">
                                  <p:stCondLst>
                                    <p:cond delay="0"/>
                                  </p:stCondLst>
                                  <p:childTnLst>
                                    <p:set>
                                      <p:cBhvr>
                                        <p:cTn id="101" dur="1" fill="hold">
                                          <p:stCondLst>
                                            <p:cond delay="0"/>
                                          </p:stCondLst>
                                        </p:cTn>
                                        <p:tgtEl>
                                          <p:spTgt spid="25637"/>
                                        </p:tgtEl>
                                        <p:attrNameLst>
                                          <p:attrName>style.visibility</p:attrName>
                                        </p:attrNameLst>
                                      </p:cBhvr>
                                      <p:to>
                                        <p:strVal val="visible"/>
                                      </p:to>
                                    </p:set>
                                    <p:animEffect transition="in" filter="blinds(horizontal)">
                                      <p:cBhvr>
                                        <p:cTn id="102" dur="500"/>
                                        <p:tgtEl>
                                          <p:spTgt spid="25637"/>
                                        </p:tgtEl>
                                      </p:cBhvr>
                                    </p:animEffect>
                                  </p:childTnLst>
                                </p:cTn>
                              </p:par>
                              <p:par>
                                <p:cTn id="103" presetID="3" presetClass="entr" presetSubtype="10" fill="hold" nodeType="withEffect">
                                  <p:stCondLst>
                                    <p:cond delay="0"/>
                                  </p:stCondLst>
                                  <p:childTnLst>
                                    <p:set>
                                      <p:cBhvr>
                                        <p:cTn id="104" dur="1" fill="hold">
                                          <p:stCondLst>
                                            <p:cond delay="0"/>
                                          </p:stCondLst>
                                        </p:cTn>
                                        <p:tgtEl>
                                          <p:spTgt spid="25639"/>
                                        </p:tgtEl>
                                        <p:attrNameLst>
                                          <p:attrName>style.visibility</p:attrName>
                                        </p:attrNameLst>
                                      </p:cBhvr>
                                      <p:to>
                                        <p:strVal val="visible"/>
                                      </p:to>
                                    </p:set>
                                    <p:animEffect transition="in" filter="blinds(horizontal)">
                                      <p:cBhvr>
                                        <p:cTn id="105" dur="500"/>
                                        <p:tgtEl>
                                          <p:spTgt spid="25639"/>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nodeType="clickEffect">
                                  <p:stCondLst>
                                    <p:cond delay="0"/>
                                  </p:stCondLst>
                                  <p:childTnLst>
                                    <p:set>
                                      <p:cBhvr>
                                        <p:cTn id="109" dur="1" fill="hold">
                                          <p:stCondLst>
                                            <p:cond delay="0"/>
                                          </p:stCondLst>
                                        </p:cTn>
                                        <p:tgtEl>
                                          <p:spTgt spid="25633"/>
                                        </p:tgtEl>
                                        <p:attrNameLst>
                                          <p:attrName>style.visibility</p:attrName>
                                        </p:attrNameLst>
                                      </p:cBhvr>
                                      <p:to>
                                        <p:strVal val="visible"/>
                                      </p:to>
                                    </p:set>
                                    <p:animEffect transition="in" filter="blinds(horizontal)">
                                      <p:cBhvr>
                                        <p:cTn id="110" dur="500"/>
                                        <p:tgtEl>
                                          <p:spTgt spid="25633"/>
                                        </p:tgtEl>
                                      </p:cBhvr>
                                    </p:animEffect>
                                  </p:childTnLst>
                                </p:cTn>
                              </p:par>
                              <p:par>
                                <p:cTn id="111" presetID="1" presetClass="entr" presetSubtype="0" fill="hold" nodeType="withEffect">
                                  <p:stCondLst>
                                    <p:cond delay="0"/>
                                  </p:stCondLst>
                                  <p:childTnLst>
                                    <p:set>
                                      <p:cBhvr>
                                        <p:cTn id="112" dur="1" fill="hold">
                                          <p:stCondLst>
                                            <p:cond delay="0"/>
                                          </p:stCondLst>
                                        </p:cTn>
                                        <p:tgtEl>
                                          <p:spTgt spid="25603">
                                            <p:txEl>
                                              <p:pRg st="3" end="3"/>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5603">
                                            <p:txEl>
                                              <p:pRg st="4" end="4"/>
                                            </p:txEl>
                                          </p:spTgt>
                                        </p:tgtEl>
                                        <p:attrNameLst>
                                          <p:attrName>style.visibility</p:attrName>
                                        </p:attrNameLst>
                                      </p:cBhvr>
                                      <p:to>
                                        <p:strVal val="visible"/>
                                      </p:to>
                                    </p:set>
                                  </p:childTnLst>
                                </p:cTn>
                              </p:par>
                              <p:par>
                                <p:cTn id="115" presetID="3" presetClass="entr" presetSubtype="10" fill="hold" nodeType="withEffect">
                                  <p:stCondLst>
                                    <p:cond delay="0"/>
                                  </p:stCondLst>
                                  <p:childTnLst>
                                    <p:set>
                                      <p:cBhvr>
                                        <p:cTn id="116" dur="1" fill="hold">
                                          <p:stCondLst>
                                            <p:cond delay="0"/>
                                          </p:stCondLst>
                                        </p:cTn>
                                        <p:tgtEl>
                                          <p:spTgt spid="25634"/>
                                        </p:tgtEl>
                                        <p:attrNameLst>
                                          <p:attrName>style.visibility</p:attrName>
                                        </p:attrNameLst>
                                      </p:cBhvr>
                                      <p:to>
                                        <p:strVal val="visible"/>
                                      </p:to>
                                    </p:set>
                                    <p:animEffect transition="in" filter="blinds(horizontal)">
                                      <p:cBhvr>
                                        <p:cTn id="117" dur="500"/>
                                        <p:tgtEl>
                                          <p:spTgt spid="25634"/>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25641"/>
                                        </p:tgtEl>
                                        <p:attrNameLst>
                                          <p:attrName>style.visibility</p:attrName>
                                        </p:attrNameLst>
                                      </p:cBhvr>
                                      <p:to>
                                        <p:strVal val="visible"/>
                                      </p:to>
                                    </p:set>
                                    <p:animEffect transition="in" filter="blinds(horizontal)">
                                      <p:cBhvr>
                                        <p:cTn id="120" dur="500"/>
                                        <p:tgtEl>
                                          <p:spTgt spid="25641"/>
                                        </p:tgtEl>
                                      </p:cBhvr>
                                    </p:animEffect>
                                  </p:childTnLst>
                                </p:cTn>
                              </p:par>
                              <p:par>
                                <p:cTn id="121" presetID="3" presetClass="entr" presetSubtype="10" fill="hold" nodeType="withEffect">
                                  <p:stCondLst>
                                    <p:cond delay="0"/>
                                  </p:stCondLst>
                                  <p:childTnLst>
                                    <p:set>
                                      <p:cBhvr>
                                        <p:cTn id="122" dur="1" fill="hold">
                                          <p:stCondLst>
                                            <p:cond delay="0"/>
                                          </p:stCondLst>
                                        </p:cTn>
                                        <p:tgtEl>
                                          <p:spTgt spid="25636"/>
                                        </p:tgtEl>
                                        <p:attrNameLst>
                                          <p:attrName>style.visibility</p:attrName>
                                        </p:attrNameLst>
                                      </p:cBhvr>
                                      <p:to>
                                        <p:strVal val="visible"/>
                                      </p:to>
                                    </p:set>
                                    <p:animEffect transition="in" filter="blinds(horizontal)">
                                      <p:cBhvr>
                                        <p:cTn id="123" dur="500"/>
                                        <p:tgtEl>
                                          <p:spTgt spid="25636"/>
                                        </p:tgtEl>
                                      </p:cBhvr>
                                    </p:animEffect>
                                  </p:childTnLst>
                                </p:cTn>
                              </p:par>
                              <p:par>
                                <p:cTn id="124" presetID="3" presetClass="entr" presetSubtype="10" fill="hold" nodeType="withEffect">
                                  <p:stCondLst>
                                    <p:cond delay="0"/>
                                  </p:stCondLst>
                                  <p:childTnLst>
                                    <p:set>
                                      <p:cBhvr>
                                        <p:cTn id="125" dur="1" fill="hold">
                                          <p:stCondLst>
                                            <p:cond delay="0"/>
                                          </p:stCondLst>
                                        </p:cTn>
                                        <p:tgtEl>
                                          <p:spTgt spid="25638"/>
                                        </p:tgtEl>
                                        <p:attrNameLst>
                                          <p:attrName>style.visibility</p:attrName>
                                        </p:attrNameLst>
                                      </p:cBhvr>
                                      <p:to>
                                        <p:strVal val="visible"/>
                                      </p:to>
                                    </p:set>
                                    <p:animEffect transition="in" filter="blinds(horizontal)">
                                      <p:cBhvr>
                                        <p:cTn id="126" dur="500"/>
                                        <p:tgtEl>
                                          <p:spTgt spid="25638"/>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5603">
                                            <p:txEl>
                                              <p:pRg st="5" end="5"/>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6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animBg="1"/>
      <p:bldP spid="25613" grpId="0" animBg="1"/>
      <p:bldP spid="25614" grpId="0" animBg="1"/>
      <p:bldP spid="25629" grpId="0"/>
      <p:bldP spid="25640" grpId="0" animBg="1"/>
      <p:bldP spid="256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4"/>
          <p:cNvSpPr>
            <a:spLocks noGrp="1"/>
          </p:cNvSpPr>
          <p:nvPr>
            <p:ph type="sldNum" sz="quarter" idx="11"/>
          </p:nvPr>
        </p:nvSpPr>
        <p:spPr>
          <a:xfrm>
            <a:off x="6877050" y="188913"/>
            <a:ext cx="2133600" cy="476250"/>
          </a:xfrm>
          <a:noFill/>
        </p:spPr>
        <p:txBody>
          <a:bodyPr/>
          <a:lstStyle/>
          <a:p>
            <a:pPr algn="r"/>
            <a:fld id="{AD714AE8-6567-4F1C-A830-8A9477C40E1F}" type="slidenum">
              <a:rPr lang="en-US" altLang="zh-CN"/>
              <a:pPr algn="r"/>
              <a:t>27</a:t>
            </a:fld>
            <a:endParaRPr lang="en-US" altLang="zh-CN"/>
          </a:p>
        </p:txBody>
      </p:sp>
      <p:sp>
        <p:nvSpPr>
          <p:cNvPr id="24579" name="Rectangle 3"/>
          <p:cNvSpPr>
            <a:spLocks noGrp="1" noChangeArrowheads="1"/>
          </p:cNvSpPr>
          <p:nvPr>
            <p:ph type="body" idx="1"/>
          </p:nvPr>
        </p:nvSpPr>
        <p:spPr>
          <a:xfrm>
            <a:off x="250825" y="981075"/>
            <a:ext cx="8642350" cy="5688013"/>
          </a:xfrm>
        </p:spPr>
        <p:txBody>
          <a:bodyPr/>
          <a:lstStyle/>
          <a:p>
            <a:pPr marL="452438" indent="-452438" eaLnBrk="1" hangingPunct="1">
              <a:lnSpc>
                <a:spcPct val="135000"/>
              </a:lnSpc>
              <a:spcBef>
                <a:spcPct val="0"/>
              </a:spcBef>
              <a:buBlip>
                <a:blip r:embed="rId2"/>
              </a:buBlip>
            </a:pPr>
            <a:r>
              <a:rPr lang="zh-CN" altLang="en-US" sz="2400" dirty="0">
                <a:solidFill>
                  <a:schemeClr val="tx2"/>
                </a:solidFill>
                <a:latin typeface="Times New Roman" pitchFamily="18" charset="0"/>
                <a:ea typeface="宋体" pitchFamily="2" charset="-122"/>
                <a:cs typeface="Times New Roman" pitchFamily="18" charset="0"/>
              </a:rPr>
              <a:t>序列设计、数字水印技术</a:t>
            </a:r>
            <a:endParaRPr lang="en-US" altLang="zh-CN" sz="2400" dirty="0">
              <a:solidFill>
                <a:schemeClr val="tx2"/>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Blip>
                <a:blip r:embed="rId3"/>
              </a:buBlip>
            </a:pPr>
            <a:r>
              <a:rPr lang="zh-CN" altLang="en-US" sz="2000" b="1" dirty="0" smtClean="0">
                <a:solidFill>
                  <a:schemeClr val="tx1"/>
                </a:solidFill>
                <a:latin typeface="Times New Roman" pitchFamily="18" charset="0"/>
                <a:ea typeface="宋体" pitchFamily="2" charset="-122"/>
                <a:cs typeface="Times New Roman" pitchFamily="18" charset="0"/>
              </a:rPr>
              <a:t>关注算法、协议的安全性和测试</a:t>
            </a:r>
          </a:p>
          <a:p>
            <a:pPr marL="717550" lvl="1" indent="-317500" eaLnBrk="1" hangingPunct="1">
              <a:lnSpc>
                <a:spcPct val="135000"/>
              </a:lnSpc>
              <a:spcBef>
                <a:spcPct val="0"/>
              </a:spcBef>
              <a:buClr>
                <a:schemeClr val="tx1"/>
              </a:buClr>
              <a:buBlip>
                <a:blip r:embed="rId3"/>
              </a:buBlip>
            </a:pPr>
            <a:r>
              <a:rPr lang="zh-CN" altLang="en-US" sz="2000" b="1" dirty="0" smtClean="0">
                <a:solidFill>
                  <a:schemeClr val="tx1"/>
                </a:solidFill>
                <a:latin typeface="Times New Roman" pitchFamily="18" charset="0"/>
                <a:ea typeface="宋体" pitchFamily="2" charset="-122"/>
                <a:cs typeface="Times New Roman" pitchFamily="18" charset="0"/>
              </a:rPr>
              <a:t>用户的版权、隐私保护技术</a:t>
            </a:r>
          </a:p>
          <a:p>
            <a:pPr marL="717550" lvl="1" indent="-317500" eaLnBrk="1" hangingPunct="1">
              <a:lnSpc>
                <a:spcPct val="135000"/>
              </a:lnSpc>
              <a:spcBef>
                <a:spcPct val="0"/>
              </a:spcBef>
              <a:buClr>
                <a:schemeClr val="tx1"/>
              </a:buClr>
              <a:buBlip>
                <a:blip r:embed="rId3"/>
              </a:buBlip>
            </a:pPr>
            <a:r>
              <a:rPr lang="zh-CN" altLang="en-US" sz="2000" b="1" dirty="0" smtClean="0">
                <a:solidFill>
                  <a:schemeClr val="tx1"/>
                </a:solidFill>
                <a:latin typeface="Times New Roman" pitchFamily="18" charset="0"/>
                <a:ea typeface="宋体" pitchFamily="2" charset="-122"/>
                <a:cs typeface="Times New Roman" pitchFamily="18" charset="0"/>
              </a:rPr>
              <a:t>前期成果</a:t>
            </a:r>
            <a:r>
              <a:rPr lang="en-US" altLang="zh-CN" sz="2000" b="1" dirty="0" smtClean="0">
                <a:solidFill>
                  <a:srgbClr val="FF0000"/>
                </a:solidFill>
                <a:latin typeface="Times New Roman" pitchFamily="18" charset="0"/>
                <a:ea typeface="宋体" pitchFamily="2" charset="-122"/>
                <a:cs typeface="Times New Roman" pitchFamily="18" charset="0"/>
              </a:rPr>
              <a:t>IEEE Transactions on Information Theory </a:t>
            </a:r>
            <a:r>
              <a:rPr lang="zh-CN" altLang="en-US" sz="2000" b="1" dirty="0" smtClean="0">
                <a:solidFill>
                  <a:srgbClr val="FF0000"/>
                </a:solidFill>
                <a:latin typeface="Times New Roman" pitchFamily="18" charset="0"/>
                <a:ea typeface="宋体" pitchFamily="2" charset="-122"/>
                <a:cs typeface="Times New Roman" pitchFamily="18" charset="0"/>
              </a:rPr>
              <a:t>（</a:t>
            </a:r>
            <a:r>
              <a:rPr lang="en-US" altLang="zh-CN" sz="2000" b="1" dirty="0" smtClean="0">
                <a:solidFill>
                  <a:srgbClr val="FF0000"/>
                </a:solidFill>
                <a:latin typeface="Times New Roman" pitchFamily="18" charset="0"/>
                <a:ea typeface="宋体" pitchFamily="2" charset="-122"/>
                <a:cs typeface="Times New Roman" pitchFamily="18" charset="0"/>
              </a:rPr>
              <a:t>SCI</a:t>
            </a:r>
            <a:r>
              <a:rPr lang="zh-CN" altLang="en-US" sz="2000" b="1" dirty="0" smtClean="0">
                <a:solidFill>
                  <a:srgbClr val="FF0000"/>
                </a:solidFill>
                <a:latin typeface="Times New Roman" pitchFamily="18" charset="0"/>
                <a:ea typeface="宋体" pitchFamily="2" charset="-122"/>
                <a:cs typeface="Times New Roman" pitchFamily="18" charset="0"/>
              </a:rPr>
              <a:t>二区期刊）</a:t>
            </a:r>
            <a:r>
              <a:rPr lang="en-US" altLang="zh-CN" sz="2000" b="1" dirty="0" smtClean="0">
                <a:solidFill>
                  <a:srgbClr val="FF0000"/>
                </a:solidFill>
                <a:latin typeface="Times New Roman" pitchFamily="18" charset="0"/>
                <a:ea typeface="宋体" pitchFamily="2" charset="-122"/>
                <a:cs typeface="Times New Roman" pitchFamily="18" charset="0"/>
              </a:rPr>
              <a:t>, US Patent</a:t>
            </a:r>
            <a:endParaRPr lang="en-US" altLang="zh-CN" sz="2800" b="1" dirty="0" smtClean="0">
              <a:solidFill>
                <a:srgbClr val="FF0000"/>
              </a:solidFill>
              <a:latin typeface="Times New Roman" pitchFamily="18" charset="0"/>
              <a:ea typeface="宋体" pitchFamily="2" charset="-122"/>
              <a:cs typeface="Times New Roman" pitchFamily="18" charset="0"/>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研究方向一：存储可靠性</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1"/>
          </p:nvPr>
        </p:nvSpPr>
        <p:spPr>
          <a:xfrm>
            <a:off x="6877050" y="188913"/>
            <a:ext cx="2133600" cy="476250"/>
          </a:xfrm>
          <a:noFill/>
        </p:spPr>
        <p:txBody>
          <a:bodyPr/>
          <a:lstStyle/>
          <a:p>
            <a:pPr algn="r"/>
            <a:fld id="{C0B37297-A9E1-4D56-AF91-DE28A60DF09A}" type="slidenum">
              <a:rPr lang="en-US" altLang="zh-CN"/>
              <a:pPr algn="r"/>
              <a:t>28</a:t>
            </a:fld>
            <a:endParaRPr lang="en-US" altLang="zh-CN"/>
          </a:p>
        </p:txBody>
      </p:sp>
      <p:sp>
        <p:nvSpPr>
          <p:cNvPr id="25603" name="Rectangle 3"/>
          <p:cNvSpPr>
            <a:spLocks noGrp="1" noChangeArrowheads="1"/>
          </p:cNvSpPr>
          <p:nvPr>
            <p:ph type="body" idx="1"/>
          </p:nvPr>
        </p:nvSpPr>
        <p:spPr>
          <a:xfrm>
            <a:off x="250825" y="981075"/>
            <a:ext cx="8642350" cy="5688013"/>
          </a:xfrm>
        </p:spPr>
        <p:txBody>
          <a:bodyPr/>
          <a:lstStyle/>
          <a:p>
            <a:pPr marL="452438" indent="-452438" eaLnBrk="1" hangingPunct="1">
              <a:lnSpc>
                <a:spcPct val="135000"/>
              </a:lnSpc>
              <a:spcBef>
                <a:spcPct val="0"/>
              </a:spcBef>
              <a:buFont typeface="Symbol" pitchFamily="18" charset="2"/>
              <a:buBlip>
                <a:blip r:embed="rId2"/>
              </a:buBlip>
            </a:pPr>
            <a:r>
              <a:rPr sz="2400" dirty="0" err="1" smtClean="0">
                <a:solidFill>
                  <a:schemeClr val="tx2"/>
                </a:solidFill>
                <a:latin typeface="Times New Roman" pitchFamily="18" charset="0"/>
                <a:ea typeface="宋体" pitchFamily="2" charset="-122"/>
                <a:cs typeface="Times New Roman" pitchFamily="18" charset="0"/>
              </a:rPr>
              <a:t>搜索引擎并行算法</a:t>
            </a:r>
            <a:endParaRPr lang="en-US" altLang="zh-CN" sz="2400" dirty="0">
              <a:solidFill>
                <a:schemeClr val="tx2"/>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Blip>
                <a:blip r:embed="rId3"/>
              </a:buBlip>
            </a:pPr>
            <a:r>
              <a:rPr lang="zh-CN" altLang="en-US" sz="2000" b="1" dirty="0" smtClean="0">
                <a:solidFill>
                  <a:schemeClr val="tx1"/>
                </a:solidFill>
                <a:latin typeface="Times New Roman" pitchFamily="18" charset="0"/>
                <a:ea typeface="宋体" pitchFamily="2" charset="-122"/>
                <a:cs typeface="Times New Roman" pitchFamily="18" charset="0"/>
              </a:rPr>
              <a:t>倒排索引求交：占据了搜索引擎服务器</a:t>
            </a:r>
            <a:r>
              <a:rPr lang="en-US" altLang="zh-CN" sz="2000" b="1" dirty="0" smtClean="0">
                <a:solidFill>
                  <a:schemeClr val="tx1"/>
                </a:solidFill>
                <a:latin typeface="Times New Roman" pitchFamily="18" charset="0"/>
                <a:ea typeface="宋体" pitchFamily="2" charset="-122"/>
                <a:cs typeface="Times New Roman" pitchFamily="18" charset="0"/>
              </a:rPr>
              <a:t>CPU</a:t>
            </a:r>
            <a:r>
              <a:rPr lang="zh-CN" altLang="en-US" sz="2000" b="1" dirty="0" smtClean="0">
                <a:solidFill>
                  <a:schemeClr val="tx1"/>
                </a:solidFill>
                <a:latin typeface="Times New Roman" pitchFamily="18" charset="0"/>
                <a:ea typeface="宋体" pitchFamily="2" charset="-122"/>
                <a:cs typeface="Times New Roman" pitchFamily="18" charset="0"/>
              </a:rPr>
              <a:t>时间的</a:t>
            </a:r>
            <a:r>
              <a:rPr lang="en-US" altLang="zh-CN" sz="2000" b="1" dirty="0" smtClean="0">
                <a:solidFill>
                  <a:schemeClr val="tx1"/>
                </a:solidFill>
                <a:latin typeface="Times New Roman" pitchFamily="18" charset="0"/>
                <a:ea typeface="宋体" pitchFamily="2" charset="-122"/>
                <a:cs typeface="Times New Roman" pitchFamily="18" charset="0"/>
              </a:rPr>
              <a:t>30%</a:t>
            </a:r>
            <a:r>
              <a:rPr lang="zh-CN" altLang="en-US" sz="2000" b="1" dirty="0" smtClean="0">
                <a:solidFill>
                  <a:schemeClr val="tx1"/>
                </a:solidFill>
                <a:latin typeface="Times New Roman" pitchFamily="18" charset="0"/>
                <a:ea typeface="宋体" pitchFamily="2" charset="-122"/>
                <a:cs typeface="Times New Roman" pitchFamily="18" charset="0"/>
              </a:rPr>
              <a:t>以上</a:t>
            </a:r>
            <a:endParaRPr lang="en-US" altLang="zh-CN" sz="2000" b="1" dirty="0" smtClean="0">
              <a:solidFill>
                <a:schemeClr val="tx1"/>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Blip>
                <a:blip r:embed="rId3"/>
              </a:buBlip>
            </a:pPr>
            <a:r>
              <a:rPr lang="zh-CN" altLang="en-US" sz="2000" b="1" dirty="0" smtClean="0">
                <a:solidFill>
                  <a:schemeClr val="tx1"/>
                </a:solidFill>
                <a:latin typeface="Times New Roman" pitchFamily="18" charset="0"/>
                <a:ea typeface="宋体" pitchFamily="2" charset="-122"/>
                <a:cs typeface="Times New Roman" pitchFamily="18" charset="0"/>
              </a:rPr>
              <a:t>倒排索引压缩：索引规模庞大，通过压缩更多放入内存，减少</a:t>
            </a:r>
            <a:r>
              <a:rPr lang="en-US" altLang="zh-CN" sz="2000" b="1" dirty="0" smtClean="0">
                <a:solidFill>
                  <a:schemeClr val="tx1"/>
                </a:solidFill>
                <a:latin typeface="Times New Roman" pitchFamily="18" charset="0"/>
                <a:ea typeface="宋体" pitchFamily="2" charset="-122"/>
                <a:cs typeface="Times New Roman" pitchFamily="18" charset="0"/>
              </a:rPr>
              <a:t>I/O</a:t>
            </a:r>
          </a:p>
          <a:p>
            <a:pPr marL="717550" lvl="1" indent="-317500" eaLnBrk="1" hangingPunct="1">
              <a:lnSpc>
                <a:spcPct val="135000"/>
              </a:lnSpc>
              <a:spcBef>
                <a:spcPct val="0"/>
              </a:spcBef>
              <a:buClr>
                <a:schemeClr val="tx1"/>
              </a:buClr>
              <a:buFont typeface="Wingdings" pitchFamily="2" charset="2"/>
              <a:buChar char="p"/>
            </a:pPr>
            <a:r>
              <a:rPr lang="zh-CN" altLang="en-US" sz="1600" b="1" dirty="0" smtClean="0">
                <a:solidFill>
                  <a:schemeClr val="tx1"/>
                </a:solidFill>
                <a:latin typeface="Times New Roman" pitchFamily="18" charset="0"/>
                <a:ea typeface="宋体" pitchFamily="2" charset="-122"/>
                <a:cs typeface="Times New Roman" pitchFamily="18" charset="0"/>
              </a:rPr>
              <a:t>前期成果：</a:t>
            </a:r>
            <a:r>
              <a:rPr lang="en-US" altLang="zh-CN" sz="1600" b="1" dirty="0" smtClean="0">
                <a:solidFill>
                  <a:schemeClr val="tx1"/>
                </a:solidFill>
                <a:latin typeface="Times New Roman" pitchFamily="18" charset="0"/>
                <a:ea typeface="宋体" pitchFamily="2" charset="-122"/>
                <a:cs typeface="Times New Roman" pitchFamily="18" charset="0"/>
              </a:rPr>
              <a:t>GPU</a:t>
            </a:r>
            <a:r>
              <a:rPr lang="zh-CN" altLang="en-US" sz="1600" b="1" dirty="0" smtClean="0">
                <a:solidFill>
                  <a:schemeClr val="tx1"/>
                </a:solidFill>
                <a:latin typeface="Times New Roman" pitchFamily="18" charset="0"/>
                <a:ea typeface="宋体" pitchFamily="2" charset="-122"/>
                <a:cs typeface="Times New Roman" pitchFamily="18" charset="0"/>
              </a:rPr>
              <a:t>倒排索引线性回归压缩和求交算法，</a:t>
            </a:r>
            <a:r>
              <a:rPr lang="en-US" altLang="zh-CN" sz="1600" b="1" dirty="0" smtClean="0">
                <a:solidFill>
                  <a:srgbClr val="FF0000"/>
                </a:solidFill>
                <a:latin typeface="Times New Roman" pitchFamily="18" charset="0"/>
                <a:ea typeface="宋体" pitchFamily="2" charset="-122"/>
                <a:cs typeface="Times New Roman" pitchFamily="18" charset="0"/>
              </a:rPr>
              <a:t>VLDB 2011</a:t>
            </a:r>
            <a:r>
              <a:rPr lang="zh-CN" altLang="en-US" sz="1600" b="1" dirty="0" smtClean="0">
                <a:solidFill>
                  <a:srgbClr val="FF0000"/>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A</a:t>
            </a:r>
            <a:r>
              <a:rPr lang="zh-CN" altLang="en-US" sz="1600" b="1" dirty="0" smtClean="0">
                <a:solidFill>
                  <a:srgbClr val="FF0000"/>
                </a:solidFill>
                <a:latin typeface="Times New Roman" pitchFamily="18" charset="0"/>
                <a:ea typeface="宋体" pitchFamily="2" charset="-122"/>
                <a:cs typeface="Times New Roman" pitchFamily="18" charset="0"/>
              </a:rPr>
              <a:t>类会议）</a:t>
            </a:r>
            <a:endParaRPr lang="en-US" altLang="zh-CN" sz="1600" b="1" dirty="0" smtClean="0">
              <a:solidFill>
                <a:srgbClr val="FF0000"/>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Font typeface="Wingdings" pitchFamily="2" charset="2"/>
              <a:buChar char="p"/>
            </a:pPr>
            <a:r>
              <a:rPr lang="zh-CN" altLang="en-US" sz="1600" b="1" dirty="0" smtClean="0">
                <a:solidFill>
                  <a:schemeClr val="tx1"/>
                </a:solidFill>
                <a:latin typeface="Times New Roman" pitchFamily="18" charset="0"/>
                <a:ea typeface="宋体" pitchFamily="2" charset="-122"/>
                <a:cs typeface="Times New Roman" pitchFamily="18" charset="0"/>
              </a:rPr>
              <a:t>进一步研究：基于文法的倒排索引压缩和求交算法、查询词距离限制的求交方法</a:t>
            </a:r>
            <a:endParaRPr lang="en-US" altLang="zh-CN" sz="1600" b="1" dirty="0" smtClean="0">
              <a:solidFill>
                <a:schemeClr val="tx1"/>
              </a:solidFill>
              <a:latin typeface="Times New Roman" pitchFamily="18" charset="0"/>
              <a:ea typeface="宋体" pitchFamily="2" charset="-122"/>
              <a:cs typeface="Times New Roman" pitchFamily="18" charset="0"/>
            </a:endParaRPr>
          </a:p>
          <a:p>
            <a:pPr marL="452438" lvl="0" indent="-452438" eaLnBrk="1" hangingPunct="1">
              <a:lnSpc>
                <a:spcPct val="135000"/>
              </a:lnSpc>
              <a:spcBef>
                <a:spcPct val="0"/>
              </a:spcBef>
              <a:buClr>
                <a:srgbClr val="163794"/>
              </a:buClr>
              <a:buBlip>
                <a:blip r:embed="rId2"/>
              </a:buBlip>
            </a:pPr>
            <a:r>
              <a:rPr lang="zh-CN" altLang="en-US" sz="2400" dirty="0" smtClean="0">
                <a:solidFill>
                  <a:srgbClr val="000000"/>
                </a:solidFill>
                <a:latin typeface="Times New Roman" pitchFamily="18" charset="0"/>
                <a:ea typeface="宋体" pitchFamily="2" charset="-122"/>
                <a:cs typeface="Times New Roman" pitchFamily="18" charset="0"/>
              </a:rPr>
              <a:t>搜索引擎</a:t>
            </a:r>
            <a:r>
              <a:rPr lang="en-US" altLang="zh-CN" sz="2400" dirty="0" smtClean="0">
                <a:solidFill>
                  <a:srgbClr val="000000"/>
                </a:solidFill>
                <a:latin typeface="Times New Roman" pitchFamily="18" charset="0"/>
                <a:ea typeface="宋体" pitchFamily="2" charset="-122"/>
                <a:cs typeface="Times New Roman" pitchFamily="18" charset="0"/>
              </a:rPr>
              <a:t>cache</a:t>
            </a:r>
            <a:r>
              <a:rPr lang="zh-CN" altLang="en-US" sz="2400" dirty="0" smtClean="0">
                <a:solidFill>
                  <a:srgbClr val="000000"/>
                </a:solidFill>
                <a:latin typeface="Times New Roman" pitchFamily="18" charset="0"/>
                <a:ea typeface="宋体" pitchFamily="2" charset="-122"/>
                <a:cs typeface="Times New Roman" pitchFamily="18" charset="0"/>
              </a:rPr>
              <a:t>算法</a:t>
            </a:r>
            <a:endParaRPr lang="en-US" altLang="zh-CN" sz="1600" b="1" dirty="0" smtClean="0">
              <a:solidFill>
                <a:srgbClr val="FF0000"/>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Font typeface="Wingdings" pitchFamily="2" charset="2"/>
              <a:buBlip>
                <a:blip r:embed="rId3"/>
              </a:buBlip>
            </a:pPr>
            <a:r>
              <a:rPr lang="zh-CN" altLang="en-US" sz="2000" b="1" dirty="0" smtClean="0">
                <a:solidFill>
                  <a:schemeClr val="tx1"/>
                </a:solidFill>
                <a:latin typeface="Times New Roman" pitchFamily="18" charset="0"/>
                <a:ea typeface="宋体" pitchFamily="2" charset="-122"/>
                <a:cs typeface="Times New Roman" pitchFamily="18" charset="0"/>
              </a:rPr>
              <a:t>新硬件（</a:t>
            </a:r>
            <a:r>
              <a:rPr lang="en-US" altLang="zh-CN" sz="2000" b="1" dirty="0" smtClean="0">
                <a:solidFill>
                  <a:schemeClr val="tx1"/>
                </a:solidFill>
                <a:latin typeface="Times New Roman" pitchFamily="18" charset="0"/>
                <a:ea typeface="宋体" pitchFamily="2" charset="-122"/>
                <a:cs typeface="Times New Roman" pitchFamily="18" charset="0"/>
              </a:rPr>
              <a:t>SSD</a:t>
            </a:r>
            <a:r>
              <a:rPr lang="zh-CN" altLang="en-US" sz="2000" b="1" dirty="0" smtClean="0">
                <a:solidFill>
                  <a:schemeClr val="tx1"/>
                </a:solidFill>
                <a:latin typeface="Times New Roman" pitchFamily="18" charset="0"/>
                <a:ea typeface="宋体" pitchFamily="2" charset="-122"/>
                <a:cs typeface="Times New Roman" pitchFamily="18" charset="0"/>
              </a:rPr>
              <a:t>、</a:t>
            </a:r>
            <a:r>
              <a:rPr lang="en-US" altLang="zh-CN" sz="2000" b="1" dirty="0" smtClean="0">
                <a:solidFill>
                  <a:schemeClr val="tx1"/>
                </a:solidFill>
                <a:latin typeface="Times New Roman" pitchFamily="18" charset="0"/>
                <a:ea typeface="宋体" pitchFamily="2" charset="-122"/>
                <a:cs typeface="Times New Roman" pitchFamily="18" charset="0"/>
              </a:rPr>
              <a:t>GPU</a:t>
            </a:r>
            <a:r>
              <a:rPr lang="zh-CN" altLang="en-US" sz="2000" b="1" dirty="0" smtClean="0">
                <a:solidFill>
                  <a:schemeClr val="tx1"/>
                </a:solidFill>
                <a:latin typeface="Times New Roman" pitchFamily="18" charset="0"/>
                <a:ea typeface="宋体" pitchFamily="2" charset="-122"/>
                <a:cs typeface="Times New Roman" pitchFamily="18" charset="0"/>
              </a:rPr>
              <a:t>）如何影响搜索引擎</a:t>
            </a:r>
            <a:r>
              <a:rPr lang="en-US" altLang="zh-CN" sz="2000" b="1" dirty="0" smtClean="0">
                <a:solidFill>
                  <a:schemeClr val="tx1"/>
                </a:solidFill>
                <a:latin typeface="Times New Roman" pitchFamily="18" charset="0"/>
                <a:ea typeface="宋体" pitchFamily="2" charset="-122"/>
                <a:cs typeface="Times New Roman" pitchFamily="18" charset="0"/>
              </a:rPr>
              <a:t>cache</a:t>
            </a:r>
            <a:r>
              <a:rPr lang="zh-CN" altLang="en-US" sz="2000" b="1" dirty="0" smtClean="0">
                <a:solidFill>
                  <a:schemeClr val="tx1"/>
                </a:solidFill>
                <a:latin typeface="Times New Roman" pitchFamily="18" charset="0"/>
                <a:ea typeface="宋体" pitchFamily="2" charset="-122"/>
                <a:cs typeface="Times New Roman" pitchFamily="18" charset="0"/>
              </a:rPr>
              <a:t>算法</a:t>
            </a:r>
            <a:endParaRPr lang="en-US" altLang="zh-CN" sz="2000" b="1" dirty="0" smtClean="0">
              <a:solidFill>
                <a:schemeClr val="tx1"/>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Font typeface="Wingdings" pitchFamily="2" charset="2"/>
              <a:buBlip>
                <a:blip r:embed="rId3"/>
              </a:buBlip>
            </a:pPr>
            <a:r>
              <a:rPr lang="zh-CN" altLang="en-US" sz="2000" b="1" dirty="0" smtClean="0">
                <a:solidFill>
                  <a:schemeClr val="tx1"/>
                </a:solidFill>
                <a:latin typeface="Times New Roman" pitchFamily="18" charset="0"/>
                <a:ea typeface="宋体" pitchFamily="2" charset="-122"/>
                <a:cs typeface="Times New Roman" pitchFamily="18" charset="0"/>
              </a:rPr>
              <a:t>如何利用查询日志等数据优化</a:t>
            </a:r>
            <a:r>
              <a:rPr lang="en-US" altLang="zh-CN" sz="2000" b="1" dirty="0" smtClean="0">
                <a:solidFill>
                  <a:schemeClr val="tx1"/>
                </a:solidFill>
                <a:latin typeface="Times New Roman" pitchFamily="18" charset="0"/>
                <a:ea typeface="宋体" pitchFamily="2" charset="-122"/>
                <a:cs typeface="Times New Roman" pitchFamily="18" charset="0"/>
              </a:rPr>
              <a:t>cache</a:t>
            </a:r>
            <a:r>
              <a:rPr lang="zh-CN" altLang="en-US" sz="2000" b="1" dirty="0" smtClean="0">
                <a:solidFill>
                  <a:schemeClr val="tx1"/>
                </a:solidFill>
                <a:latin typeface="Times New Roman" pitchFamily="18" charset="0"/>
                <a:ea typeface="宋体" pitchFamily="2" charset="-122"/>
                <a:cs typeface="Times New Roman" pitchFamily="18" charset="0"/>
              </a:rPr>
              <a:t>算法</a:t>
            </a:r>
            <a:endParaRPr lang="en-US" altLang="zh-CN" sz="2000" b="1" dirty="0" smtClean="0">
              <a:solidFill>
                <a:schemeClr val="tx1"/>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Font typeface="Wingdings" pitchFamily="2" charset="2"/>
              <a:buChar char="p"/>
            </a:pPr>
            <a:r>
              <a:rPr lang="zh-CN" altLang="en-US" sz="1600" b="1" dirty="0" smtClean="0">
                <a:solidFill>
                  <a:schemeClr val="tx1"/>
                </a:solidFill>
                <a:latin typeface="Times New Roman" pitchFamily="18" charset="0"/>
                <a:ea typeface="宋体" pitchFamily="2" charset="-122"/>
                <a:cs typeface="Times New Roman" pitchFamily="18" charset="0"/>
              </a:rPr>
              <a:t>前期成果：实验论证传统搜索引擎</a:t>
            </a:r>
            <a:r>
              <a:rPr lang="en-US" altLang="zh-CN" sz="1600" b="1" dirty="0" smtClean="0">
                <a:solidFill>
                  <a:schemeClr val="tx1"/>
                </a:solidFill>
                <a:latin typeface="Times New Roman" pitchFamily="18" charset="0"/>
                <a:ea typeface="宋体" pitchFamily="2" charset="-122"/>
                <a:cs typeface="Times New Roman" pitchFamily="18" charset="0"/>
              </a:rPr>
              <a:t>cache</a:t>
            </a:r>
            <a:r>
              <a:rPr lang="zh-CN" altLang="en-US" sz="1600" b="1" dirty="0" smtClean="0">
                <a:solidFill>
                  <a:schemeClr val="tx1"/>
                </a:solidFill>
                <a:latin typeface="Times New Roman" pitchFamily="18" charset="0"/>
                <a:ea typeface="宋体" pitchFamily="2" charset="-122"/>
                <a:cs typeface="Times New Roman" pitchFamily="18" charset="0"/>
              </a:rPr>
              <a:t>算法已不适合</a:t>
            </a:r>
            <a:r>
              <a:rPr lang="en-US" altLang="zh-CN" sz="1600" b="1" dirty="0" smtClean="0">
                <a:solidFill>
                  <a:schemeClr val="tx1"/>
                </a:solidFill>
                <a:latin typeface="Times New Roman" pitchFamily="18" charset="0"/>
                <a:ea typeface="宋体" pitchFamily="2" charset="-122"/>
                <a:cs typeface="Times New Roman" pitchFamily="18" charset="0"/>
              </a:rPr>
              <a:t>SSD</a:t>
            </a:r>
            <a:r>
              <a:rPr lang="zh-CN" altLang="en-US" sz="1600" b="1" dirty="0" smtClean="0">
                <a:solidFill>
                  <a:schemeClr val="tx1"/>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ACM SIGIR 2013</a:t>
            </a:r>
            <a:r>
              <a:rPr lang="zh-CN" altLang="en-US" sz="1600" b="1" dirty="0" smtClean="0">
                <a:solidFill>
                  <a:srgbClr val="FF0000"/>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A</a:t>
            </a:r>
            <a:r>
              <a:rPr lang="zh-CN" altLang="en-US" sz="1600" b="1" dirty="0" smtClean="0">
                <a:solidFill>
                  <a:srgbClr val="FF0000"/>
                </a:solidFill>
                <a:latin typeface="Times New Roman" pitchFamily="18" charset="0"/>
                <a:ea typeface="宋体" pitchFamily="2" charset="-122"/>
                <a:cs typeface="Times New Roman" pitchFamily="18" charset="0"/>
              </a:rPr>
              <a:t>类会议），</a:t>
            </a:r>
            <a:r>
              <a:rPr lang="en-US" altLang="zh-CN" sz="1600" b="1" dirty="0" smtClean="0">
                <a:solidFill>
                  <a:srgbClr val="FF0000"/>
                </a:solidFill>
                <a:latin typeface="Times New Roman" pitchFamily="18" charset="0"/>
                <a:ea typeface="宋体" pitchFamily="2" charset="-122"/>
                <a:cs typeface="Times New Roman" pitchFamily="18" charset="0"/>
              </a:rPr>
              <a:t>TOIS 2014</a:t>
            </a:r>
            <a:r>
              <a:rPr lang="zh-CN" altLang="en-US" sz="1600" b="1" dirty="0" smtClean="0">
                <a:solidFill>
                  <a:srgbClr val="FF0000"/>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A</a:t>
            </a:r>
            <a:r>
              <a:rPr lang="zh-CN" altLang="en-US" sz="1600" b="1" dirty="0" smtClean="0">
                <a:solidFill>
                  <a:srgbClr val="FF0000"/>
                </a:solidFill>
                <a:latin typeface="Times New Roman" pitchFamily="18" charset="0"/>
                <a:ea typeface="宋体" pitchFamily="2" charset="-122"/>
                <a:cs typeface="Times New Roman" pitchFamily="18" charset="0"/>
              </a:rPr>
              <a:t>类期刊）</a:t>
            </a:r>
            <a:r>
              <a:rPr lang="en-US" altLang="zh-CN" sz="1600" b="1" dirty="0" smtClean="0">
                <a:solidFill>
                  <a:srgbClr val="FF0000"/>
                </a:solidFill>
                <a:latin typeface="Times New Roman" pitchFamily="18" charset="0"/>
                <a:ea typeface="宋体" pitchFamily="2" charset="-122"/>
                <a:cs typeface="Times New Roman" pitchFamily="18" charset="0"/>
              </a:rPr>
              <a:t/>
            </a:r>
            <a:br>
              <a:rPr lang="en-US" altLang="zh-CN" sz="1600" b="1" dirty="0" smtClean="0">
                <a:solidFill>
                  <a:srgbClr val="FF0000"/>
                </a:solidFill>
                <a:latin typeface="Times New Roman" pitchFamily="18" charset="0"/>
                <a:ea typeface="宋体" pitchFamily="2" charset="-122"/>
                <a:cs typeface="Times New Roman" pitchFamily="18" charset="0"/>
              </a:rPr>
            </a:br>
            <a:r>
              <a:rPr lang="zh-CN" altLang="en-US" sz="1600" b="1" dirty="0" smtClean="0">
                <a:solidFill>
                  <a:srgbClr val="163794"/>
                </a:solidFill>
                <a:latin typeface="Times New Roman" pitchFamily="18" charset="0"/>
                <a:ea typeface="宋体" pitchFamily="2" charset="-122"/>
                <a:cs typeface="Times New Roman" pitchFamily="18" charset="0"/>
              </a:rPr>
              <a:t>针对</a:t>
            </a:r>
            <a:r>
              <a:rPr lang="en-US" altLang="zh-CN" sz="1600" b="1" dirty="0" smtClean="0">
                <a:solidFill>
                  <a:srgbClr val="163794"/>
                </a:solidFill>
                <a:latin typeface="Times New Roman" pitchFamily="18" charset="0"/>
                <a:ea typeface="宋体" pitchFamily="2" charset="-122"/>
                <a:cs typeface="Times New Roman" pitchFamily="18" charset="0"/>
              </a:rPr>
              <a:t>SSD</a:t>
            </a:r>
            <a:r>
              <a:rPr lang="zh-CN" altLang="en-US" sz="1600" b="1" dirty="0" smtClean="0">
                <a:solidFill>
                  <a:srgbClr val="163794"/>
                </a:solidFill>
                <a:latin typeface="Times New Roman" pitchFamily="18" charset="0"/>
                <a:ea typeface="宋体" pitchFamily="2" charset="-122"/>
                <a:cs typeface="Times New Roman" pitchFamily="18" charset="0"/>
              </a:rPr>
              <a:t>的</a:t>
            </a:r>
            <a:r>
              <a:rPr lang="en-US" altLang="zh-CN" sz="1600" b="1" dirty="0" smtClean="0">
                <a:solidFill>
                  <a:srgbClr val="163794"/>
                </a:solidFill>
                <a:latin typeface="Times New Roman" pitchFamily="18" charset="0"/>
                <a:ea typeface="宋体" pitchFamily="2" charset="-122"/>
                <a:cs typeface="Times New Roman" pitchFamily="18" charset="0"/>
              </a:rPr>
              <a:t>cache</a:t>
            </a:r>
            <a:r>
              <a:rPr lang="zh-CN" altLang="en-US" sz="1600" b="1" dirty="0" smtClean="0">
                <a:solidFill>
                  <a:srgbClr val="163794"/>
                </a:solidFill>
                <a:latin typeface="Times New Roman" pitchFamily="18" charset="0"/>
                <a:ea typeface="宋体" pitchFamily="2" charset="-122"/>
                <a:cs typeface="Times New Roman" pitchFamily="18" charset="0"/>
              </a:rPr>
              <a:t>优化算法，</a:t>
            </a:r>
            <a:r>
              <a:rPr lang="en-US" altLang="zh-CN" sz="1600" b="1" dirty="0" smtClean="0">
                <a:solidFill>
                  <a:srgbClr val="FF0000"/>
                </a:solidFill>
                <a:latin typeface="Times New Roman" pitchFamily="18" charset="0"/>
                <a:ea typeface="宋体" pitchFamily="2" charset="-122"/>
                <a:cs typeface="Times New Roman" pitchFamily="18" charset="0"/>
              </a:rPr>
              <a:t>CIKM 2013</a:t>
            </a:r>
            <a:r>
              <a:rPr lang="zh-CN" altLang="en-US" sz="1600" b="1" dirty="0" smtClean="0">
                <a:solidFill>
                  <a:srgbClr val="FF0000"/>
                </a:solidFill>
                <a:latin typeface="Times New Roman" pitchFamily="18" charset="0"/>
                <a:ea typeface="宋体" pitchFamily="2" charset="-122"/>
                <a:cs typeface="Times New Roman" pitchFamily="18" charset="0"/>
              </a:rPr>
              <a:t>（</a:t>
            </a:r>
            <a:r>
              <a:rPr lang="en-US" altLang="zh-CN" sz="1600" b="1" dirty="0" smtClean="0">
                <a:solidFill>
                  <a:srgbClr val="FF0000"/>
                </a:solidFill>
                <a:latin typeface="Times New Roman" pitchFamily="18" charset="0"/>
                <a:ea typeface="宋体" pitchFamily="2" charset="-122"/>
                <a:cs typeface="Times New Roman" pitchFamily="18" charset="0"/>
              </a:rPr>
              <a:t>B</a:t>
            </a:r>
            <a:r>
              <a:rPr lang="zh-CN" altLang="en-US" sz="1600" b="1" dirty="0" smtClean="0">
                <a:solidFill>
                  <a:srgbClr val="FF0000"/>
                </a:solidFill>
                <a:latin typeface="Times New Roman" pitchFamily="18" charset="0"/>
                <a:ea typeface="宋体" pitchFamily="2" charset="-122"/>
                <a:cs typeface="Times New Roman" pitchFamily="18" charset="0"/>
              </a:rPr>
              <a:t>类会议），</a:t>
            </a:r>
            <a:r>
              <a:rPr lang="en-US" altLang="zh-CN" sz="1600" b="1" dirty="0" smtClean="0">
                <a:solidFill>
                  <a:srgbClr val="FF0000"/>
                </a:solidFill>
                <a:latin typeface="Times New Roman" pitchFamily="18" charset="0"/>
                <a:ea typeface="宋体" pitchFamily="2" charset="-122"/>
                <a:cs typeface="Times New Roman" pitchFamily="18" charset="0"/>
              </a:rPr>
              <a:t>SIGIR 2015</a:t>
            </a:r>
          </a:p>
          <a:p>
            <a:pPr marL="717550" lvl="1" indent="-317500" eaLnBrk="1" hangingPunct="1">
              <a:lnSpc>
                <a:spcPct val="135000"/>
              </a:lnSpc>
              <a:spcBef>
                <a:spcPct val="0"/>
              </a:spcBef>
              <a:buClr>
                <a:schemeClr val="tx1"/>
              </a:buClr>
              <a:buFont typeface="Wingdings" pitchFamily="2" charset="2"/>
              <a:buChar char="p"/>
            </a:pPr>
            <a:r>
              <a:rPr lang="zh-CN" altLang="en-US" sz="1600" b="1" dirty="0" smtClean="0">
                <a:solidFill>
                  <a:schemeClr val="tx1"/>
                </a:solidFill>
                <a:latin typeface="Times New Roman" pitchFamily="18" charset="0"/>
                <a:ea typeface="宋体" pitchFamily="2" charset="-122"/>
                <a:cs typeface="Times New Roman" pitchFamily="18" charset="0"/>
              </a:rPr>
              <a:t>进一步研究：基于提前停止技术的</a:t>
            </a:r>
            <a:r>
              <a:rPr lang="en-US" altLang="zh-CN" sz="1600" b="1" dirty="0" smtClean="0">
                <a:solidFill>
                  <a:schemeClr val="tx1"/>
                </a:solidFill>
                <a:latin typeface="Times New Roman" pitchFamily="18" charset="0"/>
                <a:ea typeface="宋体" pitchFamily="2" charset="-122"/>
                <a:cs typeface="Times New Roman" pitchFamily="18" charset="0"/>
              </a:rPr>
              <a:t>GPU cache</a:t>
            </a:r>
            <a:r>
              <a:rPr lang="zh-CN" altLang="en-US" sz="1600" b="1" dirty="0" smtClean="0">
                <a:solidFill>
                  <a:schemeClr val="tx1"/>
                </a:solidFill>
                <a:latin typeface="Times New Roman" pitchFamily="18" charset="0"/>
                <a:ea typeface="宋体" pitchFamily="2" charset="-122"/>
                <a:cs typeface="Times New Roman" pitchFamily="18" charset="0"/>
              </a:rPr>
              <a:t>算法</a:t>
            </a:r>
            <a:endParaRPr lang="en-US" altLang="zh-CN" sz="1600" b="1" dirty="0" smtClean="0">
              <a:solidFill>
                <a:schemeClr val="tx1"/>
              </a:solidFill>
              <a:latin typeface="Times New Roman" pitchFamily="18" charset="0"/>
              <a:ea typeface="宋体" pitchFamily="2" charset="-122"/>
              <a:cs typeface="Times New Roman" pitchFamily="18" charset="0"/>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研究方向二：搜索引擎架构</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1"/>
          </p:nvPr>
        </p:nvSpPr>
        <p:spPr>
          <a:xfrm>
            <a:off x="6877050" y="188913"/>
            <a:ext cx="2133600" cy="476250"/>
          </a:xfrm>
          <a:noFill/>
        </p:spPr>
        <p:txBody>
          <a:bodyPr/>
          <a:lstStyle/>
          <a:p>
            <a:pPr algn="r"/>
            <a:fld id="{C0B37297-A9E1-4D56-AF91-DE28A60DF09A}" type="slidenum">
              <a:rPr lang="en-US" altLang="zh-CN"/>
              <a:pPr algn="r"/>
              <a:t>29</a:t>
            </a:fld>
            <a:endParaRPr lang="en-US" altLang="zh-CN"/>
          </a:p>
        </p:txBody>
      </p:sp>
      <p:sp>
        <p:nvSpPr>
          <p:cNvPr id="25603" name="Rectangle 3"/>
          <p:cNvSpPr>
            <a:spLocks noGrp="1" noChangeArrowheads="1"/>
          </p:cNvSpPr>
          <p:nvPr>
            <p:ph type="body" idx="1"/>
          </p:nvPr>
        </p:nvSpPr>
        <p:spPr>
          <a:xfrm>
            <a:off x="250825" y="981075"/>
            <a:ext cx="8642350" cy="5688013"/>
          </a:xfrm>
        </p:spPr>
        <p:txBody>
          <a:bodyPr/>
          <a:lstStyle/>
          <a:p>
            <a:pPr marL="452438" indent="-452438" eaLnBrk="1" hangingPunct="1">
              <a:lnSpc>
                <a:spcPct val="135000"/>
              </a:lnSpc>
              <a:spcBef>
                <a:spcPct val="0"/>
              </a:spcBef>
              <a:buFont typeface="Symbol" pitchFamily="18" charset="2"/>
              <a:buBlip>
                <a:blip r:embed="rId2"/>
              </a:buBlip>
            </a:pPr>
            <a:r>
              <a:rPr lang="en-US" sz="2400" dirty="0" err="1" smtClean="0">
                <a:solidFill>
                  <a:schemeClr val="tx2"/>
                </a:solidFill>
                <a:latin typeface="Times New Roman" pitchFamily="18" charset="0"/>
                <a:ea typeface="宋体" pitchFamily="2" charset="-122"/>
                <a:cs typeface="Times New Roman" pitchFamily="18" charset="0"/>
              </a:rPr>
              <a:t>M</a:t>
            </a:r>
            <a:r>
              <a:rPr lang="en-US" altLang="zh-CN" sz="2400" dirty="0" err="1" smtClean="0">
                <a:solidFill>
                  <a:schemeClr val="tx2"/>
                </a:solidFill>
                <a:latin typeface="Times New Roman" pitchFamily="18" charset="0"/>
                <a:ea typeface="宋体" pitchFamily="2" charset="-122"/>
                <a:cs typeface="Times New Roman" pitchFamily="18" charset="0"/>
              </a:rPr>
              <a:t>r</a:t>
            </a:r>
            <a:r>
              <a:rPr lang="en-US" altLang="zh-CN" sz="2400" dirty="0" smtClean="0">
                <a:solidFill>
                  <a:schemeClr val="tx2"/>
                </a:solidFill>
                <a:latin typeface="Times New Roman" pitchFamily="18" charset="0"/>
                <a:ea typeface="宋体" pitchFamily="2" charset="-122"/>
                <a:cs typeface="Times New Roman" pitchFamily="18" charset="0"/>
              </a:rPr>
              <a:t> </a:t>
            </a:r>
            <a:r>
              <a:rPr lang="en-US" altLang="zh-CN" sz="2400" dirty="0" err="1" smtClean="0">
                <a:solidFill>
                  <a:schemeClr val="tx2"/>
                </a:solidFill>
                <a:latin typeface="Times New Roman" pitchFamily="18" charset="0"/>
                <a:ea typeface="宋体" pitchFamily="2" charset="-122"/>
                <a:cs typeface="Times New Roman" pitchFamily="18" charset="0"/>
              </a:rPr>
              <a:t>Bayes</a:t>
            </a:r>
            <a:r>
              <a:rPr lang="zh-CN" altLang="en-US" sz="2400" dirty="0" smtClean="0">
                <a:solidFill>
                  <a:schemeClr val="tx2"/>
                </a:solidFill>
                <a:latin typeface="Times New Roman" pitchFamily="18" charset="0"/>
                <a:ea typeface="宋体" pitchFamily="2" charset="-122"/>
                <a:cs typeface="Times New Roman" pitchFamily="18" charset="0"/>
              </a:rPr>
              <a:t> </a:t>
            </a:r>
            <a:r>
              <a:rPr lang="en-US" altLang="zh-CN" sz="2400" dirty="0" smtClean="0">
                <a:solidFill>
                  <a:schemeClr val="tx2"/>
                </a:solidFill>
                <a:latin typeface="Times New Roman" pitchFamily="18" charset="0"/>
                <a:ea typeface="宋体" pitchFamily="2" charset="-122"/>
                <a:cs typeface="Times New Roman" pitchFamily="18" charset="0"/>
              </a:rPr>
              <a:t>GPU</a:t>
            </a:r>
            <a:r>
              <a:rPr lang="zh-CN" altLang="en-US" sz="2400" dirty="0" smtClean="0">
                <a:solidFill>
                  <a:schemeClr val="tx2"/>
                </a:solidFill>
                <a:latin typeface="Times New Roman" pitchFamily="18" charset="0"/>
                <a:ea typeface="宋体" pitchFamily="2" charset="-122"/>
                <a:cs typeface="Times New Roman" pitchFamily="18" charset="0"/>
              </a:rPr>
              <a:t>算法</a:t>
            </a:r>
            <a:endParaRPr lang="en-US" altLang="zh-CN" sz="2400" dirty="0">
              <a:solidFill>
                <a:schemeClr val="tx2"/>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Font typeface="Wingdings" pitchFamily="2" charset="2"/>
              <a:buBlip>
                <a:blip r:embed="rId3"/>
              </a:buBlip>
            </a:pPr>
            <a:r>
              <a:rPr lang="zh-CN" altLang="en-US" sz="2000" b="1" dirty="0" smtClean="0">
                <a:solidFill>
                  <a:srgbClr val="000099"/>
                </a:solidFill>
                <a:latin typeface="Times New Roman" pitchFamily="18" charset="0"/>
                <a:ea typeface="宋体" pitchFamily="2" charset="-122"/>
                <a:cs typeface="Times New Roman" pitchFamily="18" charset="0"/>
              </a:rPr>
              <a:t>发育推断：根据当前物种基因推断物种演化树</a:t>
            </a:r>
            <a:endParaRPr lang="en-US" altLang="zh-CN" sz="2000" b="1" dirty="0" smtClean="0">
              <a:solidFill>
                <a:srgbClr val="000099"/>
              </a:solidFill>
              <a:latin typeface="Times New Roman" pitchFamily="18" charset="0"/>
              <a:ea typeface="宋体" pitchFamily="2" charset="-122"/>
              <a:cs typeface="Times New Roman" pitchFamily="18" charset="0"/>
            </a:endParaRPr>
          </a:p>
          <a:p>
            <a:pPr marL="717550" lvl="1" indent="-317500" eaLnBrk="1" hangingPunct="1">
              <a:lnSpc>
                <a:spcPct val="135000"/>
              </a:lnSpc>
              <a:spcBef>
                <a:spcPct val="0"/>
              </a:spcBef>
              <a:buClr>
                <a:schemeClr val="tx1"/>
              </a:buClr>
              <a:buBlip>
                <a:blip r:embed="rId3"/>
              </a:buBlip>
            </a:pPr>
            <a:r>
              <a:rPr lang="zh-CN" altLang="en-US" sz="2000" b="1" dirty="0" smtClean="0">
                <a:solidFill>
                  <a:srgbClr val="000099"/>
                </a:solidFill>
                <a:latin typeface="Times New Roman" pitchFamily="18" charset="0"/>
                <a:ea typeface="宋体" pitchFamily="2" charset="-122"/>
                <a:cs typeface="Times New Roman" pitchFamily="18" charset="0"/>
              </a:rPr>
              <a:t>超过</a:t>
            </a:r>
            <a:r>
              <a:rPr lang="en-US" altLang="zh-CN" sz="2000" b="1" dirty="0" smtClean="0">
                <a:solidFill>
                  <a:srgbClr val="000099"/>
                </a:solidFill>
                <a:latin typeface="Times New Roman" pitchFamily="18" charset="0"/>
                <a:ea typeface="宋体" pitchFamily="2" charset="-122"/>
                <a:cs typeface="Times New Roman" pitchFamily="18" charset="0"/>
              </a:rPr>
              <a:t>50%</a:t>
            </a:r>
            <a:r>
              <a:rPr lang="zh-CN" altLang="en-US" sz="2000" b="1" dirty="0" smtClean="0">
                <a:solidFill>
                  <a:srgbClr val="000099"/>
                </a:solidFill>
                <a:latin typeface="Times New Roman" pitchFamily="18" charset="0"/>
                <a:ea typeface="宋体" pitchFamily="2" charset="-122"/>
                <a:cs typeface="Times New Roman" pitchFamily="18" charset="0"/>
              </a:rPr>
              <a:t>的论文采用此程序进行系统发育推断</a:t>
            </a:r>
          </a:p>
          <a:p>
            <a:pPr marL="717550" lvl="1" indent="-317500" eaLnBrk="1" hangingPunct="1">
              <a:lnSpc>
                <a:spcPct val="135000"/>
              </a:lnSpc>
              <a:spcBef>
                <a:spcPct val="0"/>
              </a:spcBef>
              <a:buClr>
                <a:schemeClr val="tx1"/>
              </a:buClr>
              <a:buBlip>
                <a:blip r:embed="rId3"/>
              </a:buBlip>
            </a:pPr>
            <a:r>
              <a:rPr lang="zh-CN" altLang="en-US" sz="2000" b="1" dirty="0" smtClean="0">
                <a:solidFill>
                  <a:srgbClr val="000099"/>
                </a:solidFill>
                <a:latin typeface="Times New Roman" pitchFamily="18" charset="0"/>
                <a:ea typeface="宋体" pitchFamily="2" charset="-122"/>
                <a:cs typeface="Times New Roman" pitchFamily="18" charset="0"/>
              </a:rPr>
              <a:t>物种多，基因序列长</a:t>
            </a:r>
            <a:r>
              <a:rPr lang="en-US" altLang="zh-CN" sz="2000" b="1" dirty="0" smtClean="0">
                <a:solidFill>
                  <a:srgbClr val="000099"/>
                </a:solidFill>
                <a:latin typeface="Times New Roman" pitchFamily="18" charset="0"/>
                <a:ea typeface="宋体" pitchFamily="2" charset="-122"/>
                <a:cs typeface="Times New Roman" pitchFamily="18" charset="0"/>
                <a:sym typeface="Wingdings" pitchFamily="2" charset="2"/>
              </a:rPr>
              <a:t></a:t>
            </a:r>
            <a:r>
              <a:rPr lang="zh-CN" altLang="en-US" sz="2000" b="1" dirty="0" smtClean="0">
                <a:solidFill>
                  <a:srgbClr val="000099"/>
                </a:solidFill>
                <a:latin typeface="Times New Roman" pitchFamily="18" charset="0"/>
                <a:ea typeface="宋体" pitchFamily="2" charset="-122"/>
                <a:cs typeface="Times New Roman" pitchFamily="18" charset="0"/>
                <a:sym typeface="Wingdings" pitchFamily="2" charset="2"/>
              </a:rPr>
              <a:t>慢！</a:t>
            </a:r>
            <a:endParaRPr lang="en-US" altLang="zh-CN" sz="2000" b="1" dirty="0" smtClean="0">
              <a:solidFill>
                <a:srgbClr val="000099"/>
              </a:solidFill>
              <a:latin typeface="Times New Roman" pitchFamily="18" charset="0"/>
              <a:ea typeface="宋体" pitchFamily="2" charset="-122"/>
              <a:cs typeface="Times New Roman" pitchFamily="18" charset="0"/>
              <a:sym typeface="Wingdings" pitchFamily="2" charset="2"/>
            </a:endParaRPr>
          </a:p>
          <a:p>
            <a:pPr marL="717550" lvl="1" indent="-317500" eaLnBrk="1" hangingPunct="1">
              <a:lnSpc>
                <a:spcPct val="135000"/>
              </a:lnSpc>
              <a:spcBef>
                <a:spcPct val="0"/>
              </a:spcBef>
              <a:buClr>
                <a:schemeClr val="tx1"/>
              </a:buClr>
              <a:buFont typeface="Wingdings" pitchFamily="2" charset="2"/>
              <a:buChar char="p"/>
            </a:pPr>
            <a:r>
              <a:rPr lang="zh-CN" altLang="en-US" sz="1600" b="1" dirty="0" smtClean="0">
                <a:solidFill>
                  <a:srgbClr val="163794"/>
                </a:solidFill>
                <a:latin typeface="Times New Roman" pitchFamily="18" charset="0"/>
                <a:ea typeface="宋体" pitchFamily="2" charset="-122"/>
                <a:cs typeface="Times New Roman" pitchFamily="18" charset="0"/>
              </a:rPr>
              <a:t>前期成果</a:t>
            </a:r>
            <a:r>
              <a:rPr lang="en-US" altLang="zh-CN" sz="1600" b="1" dirty="0" smtClean="0">
                <a:solidFill>
                  <a:srgbClr val="163794"/>
                </a:solidFill>
                <a:latin typeface="Times New Roman" pitchFamily="18" charset="0"/>
                <a:ea typeface="宋体" pitchFamily="2" charset="-122"/>
                <a:cs typeface="Times New Roman" pitchFamily="18" charset="0"/>
              </a:rPr>
              <a:t/>
            </a:r>
            <a:br>
              <a:rPr lang="en-US" altLang="zh-CN" sz="1600" b="1" dirty="0" smtClean="0">
                <a:solidFill>
                  <a:srgbClr val="163794"/>
                </a:solidFill>
                <a:latin typeface="Times New Roman" pitchFamily="18" charset="0"/>
                <a:ea typeface="宋体" pitchFamily="2" charset="-122"/>
                <a:cs typeface="Times New Roman" pitchFamily="18" charset="0"/>
              </a:rPr>
            </a:br>
            <a:r>
              <a:rPr lang="en-US" altLang="zh-CN" sz="1600" b="1" dirty="0" smtClean="0">
                <a:solidFill>
                  <a:srgbClr val="163794"/>
                </a:solidFill>
                <a:latin typeface="Times New Roman" pitchFamily="18" charset="0"/>
                <a:ea typeface="宋体" pitchFamily="2" charset="-122"/>
                <a:cs typeface="Times New Roman" pitchFamily="18" charset="0"/>
              </a:rPr>
              <a:t>GPU</a:t>
            </a:r>
            <a:r>
              <a:rPr lang="zh-CN" altLang="en-US" sz="1600" b="1" dirty="0" smtClean="0">
                <a:solidFill>
                  <a:srgbClr val="163794"/>
                </a:solidFill>
                <a:latin typeface="Times New Roman" pitchFamily="18" charset="0"/>
                <a:ea typeface="宋体" pitchFamily="2" charset="-122"/>
                <a:cs typeface="Times New Roman" pitchFamily="18" charset="0"/>
              </a:rPr>
              <a:t>算法，双</a:t>
            </a:r>
            <a:r>
              <a:rPr lang="en-US" altLang="zh-CN" sz="1600" b="1" dirty="0" smtClean="0">
                <a:solidFill>
                  <a:srgbClr val="163794"/>
                </a:solidFill>
                <a:latin typeface="Times New Roman" pitchFamily="18" charset="0"/>
                <a:ea typeface="宋体" pitchFamily="2" charset="-122"/>
                <a:cs typeface="Times New Roman" pitchFamily="18" charset="0"/>
              </a:rPr>
              <a:t>GPU</a:t>
            </a:r>
            <a:r>
              <a:rPr lang="zh-CN" altLang="en-US" sz="1600" b="1" dirty="0" smtClean="0">
                <a:solidFill>
                  <a:srgbClr val="163794"/>
                </a:solidFill>
                <a:latin typeface="Times New Roman" pitchFamily="18" charset="0"/>
                <a:ea typeface="宋体" pitchFamily="2" charset="-122"/>
                <a:cs typeface="Times New Roman" pitchFamily="18" charset="0"/>
              </a:rPr>
              <a:t>实现</a:t>
            </a:r>
            <a:r>
              <a:rPr lang="en-US" altLang="zh-CN" sz="1600" b="1" dirty="0" smtClean="0">
                <a:solidFill>
                  <a:srgbClr val="163794"/>
                </a:solidFill>
                <a:latin typeface="Times New Roman" pitchFamily="18" charset="0"/>
                <a:ea typeface="宋体" pitchFamily="2" charset="-122"/>
                <a:cs typeface="Times New Roman" pitchFamily="18" charset="0"/>
              </a:rPr>
              <a:t>42</a:t>
            </a:r>
            <a:r>
              <a:rPr lang="zh-CN" altLang="en-US" sz="1600" b="1" dirty="0" smtClean="0">
                <a:solidFill>
                  <a:srgbClr val="163794"/>
                </a:solidFill>
                <a:latin typeface="Times New Roman" pitchFamily="18" charset="0"/>
                <a:ea typeface="宋体" pitchFamily="2" charset="-122"/>
                <a:cs typeface="Times New Roman" pitchFamily="18" charset="0"/>
              </a:rPr>
              <a:t>倍加速，</a:t>
            </a:r>
            <a:r>
              <a:rPr lang="en-US" altLang="zh-CN" sz="1600" b="1" dirty="0" smtClean="0">
                <a:solidFill>
                  <a:srgbClr val="FF0000"/>
                </a:solidFill>
                <a:latin typeface="Times New Roman" pitchFamily="18" charset="0"/>
                <a:ea typeface="宋体" charset="-122"/>
                <a:cs typeface="Times New Roman" pitchFamily="18" charset="0"/>
              </a:rPr>
              <a:t> Bioinformatics</a:t>
            </a:r>
            <a:r>
              <a:rPr lang="zh-CN" altLang="en-US" sz="1600" b="1" dirty="0" smtClean="0">
                <a:solidFill>
                  <a:srgbClr val="FF0000"/>
                </a:solidFill>
                <a:latin typeface="Times New Roman" pitchFamily="18" charset="0"/>
                <a:ea typeface="宋体" charset="-122"/>
                <a:cs typeface="Times New Roman" pitchFamily="18" charset="0"/>
              </a:rPr>
              <a:t>（</a:t>
            </a:r>
            <a:r>
              <a:rPr lang="en-US" altLang="zh-CN" sz="1600" b="1" dirty="0" smtClean="0">
                <a:solidFill>
                  <a:srgbClr val="FF0000"/>
                </a:solidFill>
                <a:latin typeface="Times New Roman" pitchFamily="18" charset="0"/>
                <a:ea typeface="宋体" charset="-122"/>
                <a:cs typeface="Times New Roman" pitchFamily="18" charset="0"/>
              </a:rPr>
              <a:t>SCI</a:t>
            </a:r>
            <a:r>
              <a:rPr lang="zh-CN" altLang="en-US" sz="1600" b="1" dirty="0" smtClean="0">
                <a:solidFill>
                  <a:srgbClr val="FF0000"/>
                </a:solidFill>
                <a:latin typeface="Times New Roman" pitchFamily="18" charset="0"/>
                <a:ea typeface="宋体" charset="-122"/>
                <a:cs typeface="Times New Roman" pitchFamily="18" charset="0"/>
              </a:rPr>
              <a:t>二区） </a:t>
            </a:r>
            <a:r>
              <a:rPr lang="en-US" altLang="zh-CN" sz="1600" b="1" dirty="0" smtClean="0">
                <a:solidFill>
                  <a:srgbClr val="FF0000"/>
                </a:solidFill>
                <a:latin typeface="Times New Roman" pitchFamily="18" charset="0"/>
                <a:ea typeface="宋体" charset="-122"/>
                <a:cs typeface="Times New Roman" pitchFamily="18" charset="0"/>
              </a:rPr>
              <a:t/>
            </a:r>
            <a:br>
              <a:rPr lang="en-US" altLang="zh-CN" sz="1600" b="1" dirty="0" smtClean="0">
                <a:solidFill>
                  <a:srgbClr val="FF0000"/>
                </a:solidFill>
                <a:latin typeface="Times New Roman" pitchFamily="18" charset="0"/>
                <a:ea typeface="宋体" charset="-122"/>
                <a:cs typeface="Times New Roman" pitchFamily="18" charset="0"/>
              </a:rPr>
            </a:br>
            <a:r>
              <a:rPr lang="zh-CN" altLang="en-US" sz="1600" b="1" dirty="0" smtClean="0">
                <a:solidFill>
                  <a:srgbClr val="FF0000"/>
                </a:solidFill>
                <a:latin typeface="Times New Roman" pitchFamily="18" charset="0"/>
                <a:ea typeface="宋体" charset="-122"/>
                <a:cs typeface="Times New Roman" pitchFamily="18" charset="0"/>
              </a:rPr>
              <a:t>全国</a:t>
            </a:r>
            <a:r>
              <a:rPr lang="en-US" altLang="zh-CN" sz="1600" b="1" dirty="0" smtClean="0">
                <a:solidFill>
                  <a:srgbClr val="FF0000"/>
                </a:solidFill>
                <a:latin typeface="Times New Roman" pitchFamily="18" charset="0"/>
                <a:ea typeface="宋体" charset="-122"/>
                <a:cs typeface="Times New Roman" pitchFamily="18" charset="0"/>
              </a:rPr>
              <a:t>CUDA</a:t>
            </a:r>
            <a:r>
              <a:rPr lang="zh-CN" altLang="en-US" sz="1600" b="1" dirty="0" smtClean="0">
                <a:solidFill>
                  <a:srgbClr val="FF0000"/>
                </a:solidFill>
                <a:latin typeface="Times New Roman" pitchFamily="18" charset="0"/>
                <a:ea typeface="宋体" charset="-122"/>
                <a:cs typeface="Times New Roman" pitchFamily="18" charset="0"/>
              </a:rPr>
              <a:t>校园大赛一等奖第一名</a:t>
            </a:r>
            <a:r>
              <a:rPr lang="en-US" altLang="zh-CN" sz="1600" b="1" dirty="0" smtClean="0">
                <a:solidFill>
                  <a:srgbClr val="FF0000"/>
                </a:solidFill>
                <a:latin typeface="Times New Roman" pitchFamily="18" charset="0"/>
                <a:ea typeface="宋体" charset="-122"/>
                <a:cs typeface="Times New Roman" pitchFamily="18" charset="0"/>
              </a:rPr>
              <a:t/>
            </a:r>
            <a:br>
              <a:rPr lang="en-US" altLang="zh-CN" sz="1600" b="1" dirty="0" smtClean="0">
                <a:solidFill>
                  <a:srgbClr val="FF0000"/>
                </a:solidFill>
                <a:latin typeface="Times New Roman" pitchFamily="18" charset="0"/>
                <a:ea typeface="宋体" charset="-122"/>
                <a:cs typeface="Times New Roman" pitchFamily="18" charset="0"/>
              </a:rPr>
            </a:br>
            <a:r>
              <a:rPr lang="zh-CN" altLang="en-US" sz="1600" b="1" dirty="0" smtClean="0">
                <a:solidFill>
                  <a:srgbClr val="163794"/>
                </a:solidFill>
                <a:latin typeface="Times New Roman" pitchFamily="18" charset="0"/>
                <a:ea typeface="宋体" pitchFamily="2" charset="-122"/>
                <a:cs typeface="Times New Roman" pitchFamily="18" charset="0"/>
              </a:rPr>
              <a:t>高伸缩性</a:t>
            </a:r>
            <a:r>
              <a:rPr lang="en-US" altLang="zh-CN" sz="1600" b="1" dirty="0" smtClean="0">
                <a:solidFill>
                  <a:srgbClr val="163794"/>
                </a:solidFill>
                <a:latin typeface="Times New Roman" pitchFamily="18" charset="0"/>
                <a:ea typeface="宋体" pitchFamily="2" charset="-122"/>
                <a:cs typeface="Times New Roman" pitchFamily="18" charset="0"/>
              </a:rPr>
              <a:t>GPU</a:t>
            </a:r>
            <a:r>
              <a:rPr lang="zh-CN" altLang="en-US" sz="1600" b="1" dirty="0" smtClean="0">
                <a:solidFill>
                  <a:srgbClr val="163794"/>
                </a:solidFill>
                <a:latin typeface="Times New Roman" pitchFamily="18" charset="0"/>
                <a:ea typeface="宋体" pitchFamily="2" charset="-122"/>
                <a:cs typeface="Times New Roman" pitchFamily="18" charset="0"/>
              </a:rPr>
              <a:t>算法，单卡</a:t>
            </a:r>
            <a:r>
              <a:rPr lang="en-US" altLang="zh-CN" sz="1600" b="1" dirty="0" smtClean="0">
                <a:solidFill>
                  <a:srgbClr val="163794"/>
                </a:solidFill>
                <a:latin typeface="Times New Roman" pitchFamily="18" charset="0"/>
                <a:ea typeface="宋体" pitchFamily="2" charset="-122"/>
                <a:cs typeface="Times New Roman" pitchFamily="18" charset="0"/>
              </a:rPr>
              <a:t>60</a:t>
            </a:r>
            <a:r>
              <a:rPr lang="zh-CN" altLang="en-US" sz="1600" b="1" dirty="0" smtClean="0">
                <a:solidFill>
                  <a:srgbClr val="163794"/>
                </a:solidFill>
                <a:latin typeface="Times New Roman" pitchFamily="18" charset="0"/>
                <a:ea typeface="宋体" pitchFamily="2" charset="-122"/>
                <a:cs typeface="Times New Roman" pitchFamily="18" charset="0"/>
              </a:rPr>
              <a:t>倍加速，四卡</a:t>
            </a:r>
            <a:r>
              <a:rPr lang="en-US" altLang="zh-CN" sz="1600" b="1" dirty="0" smtClean="0">
                <a:solidFill>
                  <a:srgbClr val="163794"/>
                </a:solidFill>
                <a:latin typeface="Times New Roman" pitchFamily="18" charset="0"/>
                <a:ea typeface="宋体" pitchFamily="2" charset="-122"/>
                <a:cs typeface="Times New Roman" pitchFamily="18" charset="0"/>
              </a:rPr>
              <a:t>170</a:t>
            </a:r>
            <a:r>
              <a:rPr lang="zh-CN" altLang="en-US" sz="1600" b="1" dirty="0" smtClean="0">
                <a:solidFill>
                  <a:srgbClr val="163794"/>
                </a:solidFill>
                <a:latin typeface="Times New Roman" pitchFamily="18" charset="0"/>
                <a:ea typeface="宋体" pitchFamily="2" charset="-122"/>
                <a:cs typeface="Times New Roman" pitchFamily="18" charset="0"/>
              </a:rPr>
              <a:t>倍加速，</a:t>
            </a:r>
            <a:r>
              <a:rPr lang="en-US" altLang="zh-CN" sz="1600" b="1" dirty="0" smtClean="0">
                <a:solidFill>
                  <a:srgbClr val="163794"/>
                </a:solidFill>
                <a:latin typeface="Times New Roman" pitchFamily="18" charset="0"/>
                <a:ea typeface="宋体" pitchFamily="2" charset="-122"/>
                <a:cs typeface="Times New Roman" pitchFamily="18" charset="0"/>
              </a:rPr>
              <a:t/>
            </a:r>
            <a:br>
              <a:rPr lang="en-US" altLang="zh-CN" sz="1600" b="1" dirty="0" smtClean="0">
                <a:solidFill>
                  <a:srgbClr val="163794"/>
                </a:solidFill>
                <a:latin typeface="Times New Roman" pitchFamily="18" charset="0"/>
                <a:ea typeface="宋体" pitchFamily="2" charset="-122"/>
                <a:cs typeface="Times New Roman" pitchFamily="18" charset="0"/>
              </a:rPr>
            </a:br>
            <a:r>
              <a:rPr lang="en-US" altLang="zh-CN" sz="1600" b="1" dirty="0" smtClean="0">
                <a:solidFill>
                  <a:srgbClr val="FF0000"/>
                </a:solidFill>
                <a:latin typeface="Times New Roman" pitchFamily="18" charset="0"/>
                <a:ea typeface="宋体" charset="-122"/>
                <a:cs typeface="Times New Roman" pitchFamily="18" charset="0"/>
              </a:rPr>
              <a:t>MBE</a:t>
            </a:r>
            <a:r>
              <a:rPr lang="zh-CN" altLang="en-US" sz="1600" b="1" dirty="0" smtClean="0">
                <a:solidFill>
                  <a:srgbClr val="FF0000"/>
                </a:solidFill>
                <a:latin typeface="Times New Roman" pitchFamily="18" charset="0"/>
                <a:ea typeface="宋体" charset="-122"/>
                <a:cs typeface="Times New Roman" pitchFamily="18" charset="0"/>
              </a:rPr>
              <a:t>（</a:t>
            </a:r>
            <a:r>
              <a:rPr lang="en-US" altLang="zh-CN" sz="1600" b="1" dirty="0" smtClean="0">
                <a:solidFill>
                  <a:srgbClr val="FF0000"/>
                </a:solidFill>
                <a:latin typeface="Times New Roman" pitchFamily="18" charset="0"/>
                <a:ea typeface="宋体" charset="-122"/>
                <a:cs typeface="Times New Roman" pitchFamily="18" charset="0"/>
              </a:rPr>
              <a:t>SCI</a:t>
            </a:r>
            <a:r>
              <a:rPr lang="zh-CN" altLang="en-US" sz="1600" b="1" dirty="0" smtClean="0">
                <a:solidFill>
                  <a:srgbClr val="FF0000"/>
                </a:solidFill>
                <a:latin typeface="Times New Roman" pitchFamily="18" charset="0"/>
                <a:ea typeface="宋体" charset="-122"/>
                <a:cs typeface="Times New Roman" pitchFamily="18" charset="0"/>
              </a:rPr>
              <a:t>一区期刊） </a:t>
            </a:r>
            <a:r>
              <a:rPr lang="en-US" altLang="zh-CN" sz="1600" b="1" dirty="0" smtClean="0">
                <a:solidFill>
                  <a:srgbClr val="FF0000"/>
                </a:solidFill>
                <a:latin typeface="Times New Roman" pitchFamily="18" charset="0"/>
                <a:ea typeface="宋体" charset="-122"/>
                <a:cs typeface="Times New Roman" pitchFamily="18" charset="0"/>
              </a:rPr>
              <a:t/>
            </a:r>
            <a:br>
              <a:rPr lang="en-US" altLang="zh-CN" sz="1600" b="1" dirty="0" smtClean="0">
                <a:solidFill>
                  <a:srgbClr val="FF0000"/>
                </a:solidFill>
                <a:latin typeface="Times New Roman" pitchFamily="18" charset="0"/>
                <a:ea typeface="宋体" charset="-122"/>
                <a:cs typeface="Times New Roman" pitchFamily="18" charset="0"/>
              </a:rPr>
            </a:br>
            <a:r>
              <a:rPr lang="zh-CN" altLang="en-US" sz="1600" b="1" dirty="0" smtClean="0">
                <a:solidFill>
                  <a:srgbClr val="163794"/>
                </a:solidFill>
                <a:latin typeface="Times New Roman" pitchFamily="18" charset="0"/>
                <a:ea typeface="宋体" pitchFamily="2" charset="-122"/>
                <a:cs typeface="Times New Roman" pitchFamily="18" charset="0"/>
              </a:rPr>
              <a:t>适合基因大数据的</a:t>
            </a:r>
            <a:r>
              <a:rPr lang="en-US" altLang="zh-CN" sz="1600" b="1" dirty="0" smtClean="0">
                <a:solidFill>
                  <a:srgbClr val="163794"/>
                </a:solidFill>
                <a:latin typeface="Times New Roman" pitchFamily="18" charset="0"/>
                <a:ea typeface="宋体" pitchFamily="2" charset="-122"/>
                <a:cs typeface="Times New Roman" pitchFamily="18" charset="0"/>
              </a:rPr>
              <a:t>GPU</a:t>
            </a:r>
            <a:r>
              <a:rPr lang="zh-CN" altLang="en-US" sz="1600" b="1" dirty="0" smtClean="0">
                <a:solidFill>
                  <a:srgbClr val="163794"/>
                </a:solidFill>
                <a:latin typeface="Times New Roman" pitchFamily="18" charset="0"/>
                <a:ea typeface="宋体" pitchFamily="2" charset="-122"/>
                <a:cs typeface="Times New Roman" pitchFamily="18" charset="0"/>
              </a:rPr>
              <a:t>算法，单卡</a:t>
            </a:r>
            <a:r>
              <a:rPr lang="en-US" altLang="zh-CN" sz="1600" b="1" dirty="0" smtClean="0">
                <a:solidFill>
                  <a:srgbClr val="163794"/>
                </a:solidFill>
                <a:latin typeface="Times New Roman" pitchFamily="18" charset="0"/>
                <a:ea typeface="宋体" pitchFamily="2" charset="-122"/>
                <a:cs typeface="Times New Roman" pitchFamily="18" charset="0"/>
              </a:rPr>
              <a:t>90</a:t>
            </a:r>
            <a:r>
              <a:rPr lang="zh-CN" altLang="en-US" sz="1600" b="1" dirty="0" smtClean="0">
                <a:solidFill>
                  <a:srgbClr val="163794"/>
                </a:solidFill>
                <a:latin typeface="Times New Roman" pitchFamily="18" charset="0"/>
                <a:ea typeface="宋体" pitchFamily="2" charset="-122"/>
                <a:cs typeface="Times New Roman" pitchFamily="18" charset="0"/>
              </a:rPr>
              <a:t>倍加速，集群</a:t>
            </a:r>
            <a:r>
              <a:rPr lang="en-US" altLang="zh-CN" sz="1600" b="1" dirty="0" smtClean="0">
                <a:solidFill>
                  <a:srgbClr val="163794"/>
                </a:solidFill>
                <a:latin typeface="Times New Roman" pitchFamily="18" charset="0"/>
                <a:ea typeface="宋体" pitchFamily="2" charset="-122"/>
                <a:cs typeface="Times New Roman" pitchFamily="18" charset="0"/>
              </a:rPr>
              <a:t>1000</a:t>
            </a:r>
            <a:r>
              <a:rPr lang="zh-CN" altLang="en-US" sz="1600" b="1" dirty="0" smtClean="0">
                <a:solidFill>
                  <a:srgbClr val="163794"/>
                </a:solidFill>
                <a:latin typeface="Times New Roman" pitchFamily="18" charset="0"/>
                <a:ea typeface="宋体" pitchFamily="2" charset="-122"/>
                <a:cs typeface="Times New Roman" pitchFamily="18" charset="0"/>
              </a:rPr>
              <a:t>倍加速，</a:t>
            </a:r>
            <a:r>
              <a:rPr lang="en-US" altLang="zh-CN" sz="1600" b="1" dirty="0" smtClean="0">
                <a:solidFill>
                  <a:srgbClr val="163794"/>
                </a:solidFill>
                <a:latin typeface="Times New Roman" pitchFamily="18" charset="0"/>
                <a:ea typeface="宋体" pitchFamily="2" charset="-122"/>
                <a:cs typeface="Times New Roman" pitchFamily="18" charset="0"/>
              </a:rPr>
              <a:t/>
            </a:r>
            <a:br>
              <a:rPr lang="en-US" altLang="zh-CN" sz="1600" b="1" dirty="0" smtClean="0">
                <a:solidFill>
                  <a:srgbClr val="163794"/>
                </a:solidFill>
                <a:latin typeface="Times New Roman" pitchFamily="18" charset="0"/>
                <a:ea typeface="宋体" pitchFamily="2" charset="-122"/>
                <a:cs typeface="Times New Roman" pitchFamily="18" charset="0"/>
              </a:rPr>
            </a:br>
            <a:r>
              <a:rPr lang="en-US" altLang="zh-CN" sz="1600" b="1" dirty="0" smtClean="0">
                <a:solidFill>
                  <a:srgbClr val="FF0000"/>
                </a:solidFill>
                <a:latin typeface="Times New Roman" pitchFamily="18" charset="0"/>
                <a:ea typeface="宋体" charset="-122"/>
                <a:cs typeface="Times New Roman" pitchFamily="18" charset="0"/>
              </a:rPr>
              <a:t>MBE</a:t>
            </a:r>
            <a:r>
              <a:rPr lang="zh-CN" altLang="en-US" sz="1600" b="1" dirty="0" smtClean="0">
                <a:solidFill>
                  <a:srgbClr val="FF0000"/>
                </a:solidFill>
                <a:latin typeface="Times New Roman" pitchFamily="18" charset="0"/>
                <a:ea typeface="宋体" charset="-122"/>
                <a:cs typeface="Times New Roman" pitchFamily="18" charset="0"/>
              </a:rPr>
              <a:t>（</a:t>
            </a:r>
            <a:r>
              <a:rPr lang="en-US" altLang="zh-CN" sz="1600" b="1" dirty="0" smtClean="0">
                <a:solidFill>
                  <a:srgbClr val="FF0000"/>
                </a:solidFill>
                <a:latin typeface="Times New Roman" pitchFamily="18" charset="0"/>
                <a:ea typeface="宋体" charset="-122"/>
                <a:cs typeface="Times New Roman" pitchFamily="18" charset="0"/>
              </a:rPr>
              <a:t>SCI</a:t>
            </a:r>
            <a:r>
              <a:rPr lang="zh-CN" altLang="en-US" sz="1600" b="1" dirty="0" smtClean="0">
                <a:solidFill>
                  <a:srgbClr val="FF0000"/>
                </a:solidFill>
                <a:latin typeface="Times New Roman" pitchFamily="18" charset="0"/>
                <a:ea typeface="宋体" charset="-122"/>
                <a:cs typeface="Times New Roman" pitchFamily="18" charset="0"/>
              </a:rPr>
              <a:t>一区期刊） </a:t>
            </a:r>
            <a:r>
              <a:rPr lang="en-US" altLang="zh-CN" sz="1600" b="1" dirty="0" smtClean="0">
                <a:solidFill>
                  <a:srgbClr val="FF0000"/>
                </a:solidFill>
                <a:latin typeface="Times New Roman" pitchFamily="18" charset="0"/>
                <a:ea typeface="宋体" charset="-122"/>
                <a:cs typeface="Times New Roman" pitchFamily="18" charset="0"/>
              </a:rPr>
              <a:t/>
            </a:r>
            <a:br>
              <a:rPr lang="en-US" altLang="zh-CN" sz="1600" b="1" dirty="0" smtClean="0">
                <a:solidFill>
                  <a:srgbClr val="FF0000"/>
                </a:solidFill>
                <a:latin typeface="Times New Roman" pitchFamily="18" charset="0"/>
                <a:ea typeface="宋体" charset="-122"/>
                <a:cs typeface="Times New Roman" pitchFamily="18" charset="0"/>
              </a:rPr>
            </a:br>
            <a:endParaRPr lang="en-US" altLang="zh-CN" sz="2000" b="1" dirty="0" smtClean="0">
              <a:solidFill>
                <a:srgbClr val="000099"/>
              </a:solidFill>
              <a:latin typeface="Times New Roman" pitchFamily="18" charset="0"/>
              <a:ea typeface="宋体" pitchFamily="2" charset="-122"/>
              <a:cs typeface="Times New Roman" pitchFamily="18" charset="0"/>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研究方向三：并行计算</a:t>
            </a:r>
          </a:p>
        </p:txBody>
      </p:sp>
      <p:pic>
        <p:nvPicPr>
          <p:cNvPr id="5" name="Picture 2"/>
          <p:cNvPicPr>
            <a:picLocks noChangeAspect="1" noChangeArrowheads="1"/>
          </p:cNvPicPr>
          <p:nvPr/>
        </p:nvPicPr>
        <p:blipFill>
          <a:blip r:embed="rId4" cstate="print"/>
          <a:srcRect/>
          <a:stretch>
            <a:fillRect/>
          </a:stretch>
        </p:blipFill>
        <p:spPr bwMode="auto">
          <a:xfrm>
            <a:off x="6666454" y="981075"/>
            <a:ext cx="2457450" cy="2605088"/>
          </a:xfrm>
          <a:prstGeom prst="rect">
            <a:avLst/>
          </a:prstGeom>
          <a:noFill/>
          <a:ln w="9525">
            <a:noFill/>
            <a:miter lim="800000"/>
            <a:headEnd/>
            <a:tailEnd/>
          </a:ln>
        </p:spPr>
      </p:pic>
      <p:pic>
        <p:nvPicPr>
          <p:cNvPr id="6" name="内容占位符 6" descr="toloverview.jpg"/>
          <p:cNvPicPr>
            <a:picLocks noChangeAspect="1"/>
          </p:cNvPicPr>
          <p:nvPr/>
        </p:nvPicPr>
        <p:blipFill>
          <a:blip r:embed="rId5" cstate="print"/>
          <a:srcRect/>
          <a:stretch>
            <a:fillRect/>
          </a:stretch>
        </p:blipFill>
        <p:spPr bwMode="auto">
          <a:xfrm>
            <a:off x="6660232" y="3789040"/>
            <a:ext cx="2464118" cy="27736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179388" y="71438"/>
            <a:ext cx="6249987" cy="714375"/>
          </a:xfrm>
        </p:spPr>
        <p:txBody>
          <a:bodyPr/>
          <a:lstStyle/>
          <a:p>
            <a:pPr eaLnBrk="1" hangingPunct="1"/>
            <a:r>
              <a:rPr lang="zh-CN" altLang="en-US" smtClean="0">
                <a:ea typeface="宋体" pitchFamily="2" charset="-122"/>
              </a:rPr>
              <a:t>计算机科学与信息安全系概况</a:t>
            </a:r>
          </a:p>
        </p:txBody>
      </p:sp>
      <p:graphicFrame>
        <p:nvGraphicFramePr>
          <p:cNvPr id="7" name="图示 6"/>
          <p:cNvGraphicFramePr/>
          <p:nvPr/>
        </p:nvGraphicFramePr>
        <p:xfrm>
          <a:off x="357158" y="1500174"/>
          <a:ext cx="8501122" cy="4564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嵌入式系统与信息安全研究室</a:t>
            </a:r>
            <a:endParaRPr lang="en-US" altLang="zh-CN" smtClean="0">
              <a:latin typeface="华文新魏" pitchFamily="2" charset="-122"/>
              <a:ea typeface="华文新魏" pitchFamily="2" charset="-122"/>
            </a:endParaRPr>
          </a:p>
        </p:txBody>
      </p:sp>
      <p:grpSp>
        <p:nvGrpSpPr>
          <p:cNvPr id="28675" name="组合 46"/>
          <p:cNvGrpSpPr>
            <a:grpSpLocks/>
          </p:cNvGrpSpPr>
          <p:nvPr/>
        </p:nvGrpSpPr>
        <p:grpSpPr bwMode="auto">
          <a:xfrm>
            <a:off x="2771775" y="1214438"/>
            <a:ext cx="6345238" cy="2960687"/>
            <a:chOff x="2438400" y="1676400"/>
            <a:chExt cx="6345145" cy="2758498"/>
          </a:xfrm>
        </p:grpSpPr>
        <p:sp>
          <p:nvSpPr>
            <p:cNvPr id="97283" name="AutoShape 3"/>
            <p:cNvSpPr>
              <a:spLocks noChangeArrowheads="1"/>
            </p:cNvSpPr>
            <p:nvPr/>
          </p:nvSpPr>
          <p:spPr bwMode="gray">
            <a:xfrm rot="10800000">
              <a:off x="2627310" y="2387841"/>
              <a:ext cx="6156235" cy="1828152"/>
            </a:xfrm>
            <a:prstGeom prst="upArrow">
              <a:avLst>
                <a:gd name="adj1" fmla="val 76291"/>
                <a:gd name="adj2" fmla="val 53948"/>
              </a:avLst>
            </a:prstGeom>
            <a:gradFill rotWithShape="1">
              <a:gsLst>
                <a:gs pos="0">
                  <a:schemeClr val="accent1"/>
                </a:gs>
                <a:gs pos="100000">
                  <a:schemeClr val="accent1">
                    <a:gamma/>
                    <a:tint val="39216"/>
                    <a:invGamma/>
                    <a:alpha val="0"/>
                  </a:schemeClr>
                </a:gs>
              </a:gsLst>
              <a:lin ang="5400000" scaled="1"/>
            </a:gradFill>
            <a:ln w="9525" algn="ctr">
              <a:noFill/>
              <a:miter lim="800000"/>
              <a:headEnd/>
              <a:tailEnd/>
            </a:ln>
            <a:effectLst/>
          </p:spPr>
          <p:txBody>
            <a:bodyPr wrap="none" anchor="ctr"/>
            <a:lstStyle/>
            <a:p>
              <a:pPr>
                <a:defRPr/>
              </a:pPr>
              <a:endParaRPr lang="zh-CN" altLang="en-US">
                <a:ea typeface="宋体" charset="-122"/>
              </a:endParaRPr>
            </a:p>
          </p:txBody>
        </p:sp>
        <p:sp>
          <p:nvSpPr>
            <p:cNvPr id="97284" name="AutoShape 4"/>
            <p:cNvSpPr>
              <a:spLocks noChangeArrowheads="1"/>
            </p:cNvSpPr>
            <p:nvPr/>
          </p:nvSpPr>
          <p:spPr bwMode="gray">
            <a:xfrm>
              <a:off x="2438400" y="1676400"/>
              <a:ext cx="6310221" cy="498452"/>
            </a:xfrm>
            <a:prstGeom prst="roundRect">
              <a:avLst>
                <a:gd name="adj" fmla="val 50000"/>
              </a:avLst>
            </a:prstGeom>
            <a:gradFill rotWithShape="1">
              <a:gsLst>
                <a:gs pos="0">
                  <a:schemeClr val="tx2"/>
                </a:gs>
                <a:gs pos="50000">
                  <a:schemeClr val="tx2">
                    <a:gamma/>
                    <a:tint val="64314"/>
                    <a:invGamma/>
                  </a:schemeClr>
                </a:gs>
                <a:gs pos="100000">
                  <a:schemeClr val="tx2"/>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000" b="1" dirty="0">
                  <a:solidFill>
                    <a:schemeClr val="bg1"/>
                  </a:solidFill>
                  <a:effectLst>
                    <a:outerShdw blurRad="38100" dist="38100" dir="2700000" algn="tl">
                      <a:srgbClr val="000000"/>
                    </a:outerShdw>
                  </a:effectLst>
                  <a:latin typeface="Verdana" pitchFamily="34" charset="0"/>
                  <a:ea typeface="宋体" charset="-122"/>
                </a:rPr>
                <a:t>实验室带头人：李庆诚教授</a:t>
              </a:r>
              <a:endParaRPr lang="en-US" altLang="zh-CN" sz="2000" b="1" dirty="0">
                <a:solidFill>
                  <a:schemeClr val="bg1"/>
                </a:solidFill>
                <a:effectLst>
                  <a:outerShdw blurRad="38100" dist="38100" dir="2700000" algn="tl">
                    <a:srgbClr val="000000"/>
                  </a:outerShdw>
                </a:effectLst>
                <a:latin typeface="Verdana" pitchFamily="34" charset="0"/>
                <a:ea typeface="宋体" charset="-122"/>
              </a:endParaRPr>
            </a:p>
          </p:txBody>
        </p:sp>
        <p:sp>
          <p:nvSpPr>
            <p:cNvPr id="28688" name="Text Box 5"/>
            <p:cNvSpPr txBox="1">
              <a:spLocks noChangeArrowheads="1"/>
            </p:cNvSpPr>
            <p:nvPr/>
          </p:nvSpPr>
          <p:spPr bwMode="gray">
            <a:xfrm>
              <a:off x="2727351" y="2341428"/>
              <a:ext cx="5796091" cy="2093470"/>
            </a:xfrm>
            <a:prstGeom prst="rect">
              <a:avLst/>
            </a:prstGeom>
            <a:noFill/>
            <a:ln w="9525" algn="ctr">
              <a:noFill/>
              <a:miter lim="800000"/>
              <a:headEnd/>
              <a:tailEnd/>
            </a:ln>
          </p:spPr>
          <p:txBody>
            <a:bodyPr>
              <a:spAutoFit/>
            </a:bodyPr>
            <a:lstStyle/>
            <a:p>
              <a:pPr algn="just" eaLnBrk="0" hangingPunct="0"/>
              <a:r>
                <a:rPr lang="zh-CN" altLang="en-US" sz="2000" b="1">
                  <a:latin typeface="Arial" charset="0"/>
                </a:rPr>
                <a:t>主要从事移动互联网、数字新媒体、移动电子商务与移动计算、能量计算与嵌入式系统可靠性方面的研究工作，主持和参加完成了国家</a:t>
              </a:r>
              <a:r>
                <a:rPr lang="en-US" altLang="zh-CN" sz="2000" b="1">
                  <a:latin typeface="Arial" charset="0"/>
                </a:rPr>
                <a:t>863</a:t>
              </a:r>
              <a:r>
                <a:rPr lang="zh-CN" altLang="en-US" sz="2000" b="1">
                  <a:latin typeface="Arial" charset="0"/>
                </a:rPr>
                <a:t>计划、新闻出版总署重大专项、国家火炬计划、天津科技支撑重点、天津市软件产业发展专项等多项国家和省部级课题。并获天津市专利金奖、技术发明一等奖、科技进步二等奖等多项奖励。</a:t>
              </a:r>
              <a:endParaRPr lang="en-US" altLang="zh-CN" sz="2000" b="1">
                <a:solidFill>
                  <a:schemeClr val="bg1"/>
                </a:solidFill>
                <a:latin typeface="Arial" charset="0"/>
              </a:endParaRPr>
            </a:p>
          </p:txBody>
        </p:sp>
      </p:grpSp>
      <p:sp>
        <p:nvSpPr>
          <p:cNvPr id="23556" name="TextBox 40"/>
          <p:cNvSpPr txBox="1">
            <a:spLocks noChangeArrowheads="1"/>
          </p:cNvSpPr>
          <p:nvPr/>
        </p:nvSpPr>
        <p:spPr bwMode="auto">
          <a:xfrm>
            <a:off x="500063" y="5999163"/>
            <a:ext cx="1717675" cy="923925"/>
          </a:xfrm>
          <a:prstGeom prst="rect">
            <a:avLst/>
          </a:prstGeom>
          <a:noFill/>
          <a:ln w="9525">
            <a:noFill/>
            <a:miter lim="800000"/>
            <a:headEnd/>
            <a:tailEnd/>
          </a:ln>
        </p:spPr>
        <p:txBody>
          <a:bodyPr>
            <a:spAutoFit/>
          </a:bodyPr>
          <a:lstStyle/>
          <a:p>
            <a:pPr algn="ctr"/>
            <a:r>
              <a:rPr lang="zh-CN" altLang="en-US" sz="1200" b="1">
                <a:latin typeface="Book Antiqua" pitchFamily="18" charset="0"/>
              </a:rPr>
              <a:t>马捷 教授</a:t>
            </a:r>
            <a:endParaRPr lang="en-US" altLang="zh-CN" sz="1200" b="1">
              <a:latin typeface="Book Antiqua" pitchFamily="18" charset="0"/>
            </a:endParaRPr>
          </a:p>
          <a:p>
            <a:pPr algn="just"/>
            <a:r>
              <a:rPr lang="zh-CN" altLang="en-US" sz="1200" b="1">
                <a:latin typeface="Book Antiqua" pitchFamily="18" charset="0"/>
              </a:rPr>
              <a:t>研究方向：中文信息处理、数字新媒体等</a:t>
            </a:r>
            <a:endParaRPr lang="en-US" altLang="zh-CN" sz="1200" b="1">
              <a:latin typeface="Book Antiqua" pitchFamily="18" charset="0"/>
            </a:endParaRPr>
          </a:p>
          <a:p>
            <a:endParaRPr lang="zh-CN" altLang="en-US" b="1">
              <a:latin typeface="Arial" charset="0"/>
            </a:endParaRPr>
          </a:p>
        </p:txBody>
      </p:sp>
      <p:sp>
        <p:nvSpPr>
          <p:cNvPr id="23557" name="TextBox 41"/>
          <p:cNvSpPr txBox="1">
            <a:spLocks noChangeArrowheads="1"/>
          </p:cNvSpPr>
          <p:nvPr/>
        </p:nvSpPr>
        <p:spPr bwMode="auto">
          <a:xfrm>
            <a:off x="2433638" y="5999163"/>
            <a:ext cx="1728787" cy="923925"/>
          </a:xfrm>
          <a:prstGeom prst="rect">
            <a:avLst/>
          </a:prstGeom>
          <a:noFill/>
          <a:ln w="9525">
            <a:noFill/>
            <a:miter lim="800000"/>
            <a:headEnd/>
            <a:tailEnd/>
          </a:ln>
        </p:spPr>
        <p:txBody>
          <a:bodyPr>
            <a:spAutoFit/>
          </a:bodyPr>
          <a:lstStyle/>
          <a:p>
            <a:pPr algn="ctr"/>
            <a:r>
              <a:rPr lang="zh-CN" altLang="en-US" sz="1200" b="1">
                <a:latin typeface="Book Antiqua" pitchFamily="18" charset="0"/>
              </a:rPr>
              <a:t>张金  副教授</a:t>
            </a:r>
            <a:endParaRPr lang="en-US" altLang="zh-CN" sz="1200" b="1">
              <a:latin typeface="Book Antiqua" pitchFamily="18" charset="0"/>
            </a:endParaRPr>
          </a:p>
          <a:p>
            <a:r>
              <a:rPr lang="zh-CN" altLang="en-US" sz="1200" b="1">
                <a:latin typeface="Book Antiqua" pitchFamily="18" charset="0"/>
              </a:rPr>
              <a:t>研究方向：移动电子商务、计算广告学等</a:t>
            </a:r>
          </a:p>
          <a:p>
            <a:endParaRPr lang="zh-CN" altLang="en-US" b="1">
              <a:latin typeface="Arial" charset="0"/>
            </a:endParaRPr>
          </a:p>
        </p:txBody>
      </p:sp>
      <p:sp>
        <p:nvSpPr>
          <p:cNvPr id="23558" name="TextBox 42"/>
          <p:cNvSpPr txBox="1">
            <a:spLocks noChangeArrowheads="1"/>
          </p:cNvSpPr>
          <p:nvPr/>
        </p:nvSpPr>
        <p:spPr bwMode="auto">
          <a:xfrm>
            <a:off x="4433888" y="6000750"/>
            <a:ext cx="2087562" cy="830263"/>
          </a:xfrm>
          <a:prstGeom prst="rect">
            <a:avLst/>
          </a:prstGeom>
          <a:noFill/>
          <a:ln w="9525">
            <a:noFill/>
            <a:miter lim="800000"/>
            <a:headEnd/>
            <a:tailEnd/>
          </a:ln>
        </p:spPr>
        <p:txBody>
          <a:bodyPr>
            <a:spAutoFit/>
          </a:bodyPr>
          <a:lstStyle/>
          <a:p>
            <a:pPr algn="ctr"/>
            <a:r>
              <a:rPr lang="zh-CN" altLang="en-US" sz="1200" b="1">
                <a:latin typeface="Book Antiqua" pitchFamily="18" charset="0"/>
              </a:rPr>
              <a:t>丛跃进 副教授</a:t>
            </a:r>
            <a:endParaRPr lang="en-US" altLang="zh-CN" sz="1200" b="1">
              <a:latin typeface="Book Antiqua" pitchFamily="18" charset="0"/>
            </a:endParaRPr>
          </a:p>
          <a:p>
            <a:r>
              <a:rPr lang="zh-CN" altLang="en-US" sz="1200" b="1">
                <a:latin typeface="Book Antiqua" pitchFamily="18" charset="0"/>
              </a:rPr>
              <a:t>研究方向：移动产品结构设计、人机交互响应式设计、视频智能数据分析等</a:t>
            </a:r>
            <a:endParaRPr lang="zh-CN" altLang="en-US" b="1">
              <a:latin typeface="Arial" charset="0"/>
            </a:endParaRPr>
          </a:p>
        </p:txBody>
      </p:sp>
      <p:sp>
        <p:nvSpPr>
          <p:cNvPr id="23559" name="TextBox 22"/>
          <p:cNvSpPr txBox="1">
            <a:spLocks noChangeArrowheads="1"/>
          </p:cNvSpPr>
          <p:nvPr/>
        </p:nvSpPr>
        <p:spPr bwMode="auto">
          <a:xfrm>
            <a:off x="2725738" y="4929188"/>
            <a:ext cx="1143000" cy="369887"/>
          </a:xfrm>
          <a:prstGeom prst="rect">
            <a:avLst/>
          </a:prstGeom>
          <a:noFill/>
          <a:ln w="9525">
            <a:noFill/>
            <a:miter lim="800000"/>
            <a:headEnd/>
            <a:tailEnd/>
          </a:ln>
        </p:spPr>
        <p:txBody>
          <a:bodyPr>
            <a:spAutoFit/>
          </a:bodyPr>
          <a:lstStyle/>
          <a:p>
            <a:pPr algn="ctr"/>
            <a:r>
              <a:rPr lang="zh-CN" altLang="en-US"/>
              <a:t>照片</a:t>
            </a:r>
          </a:p>
        </p:txBody>
      </p:sp>
      <p:pic>
        <p:nvPicPr>
          <p:cNvPr id="28680" name="Picture 2" descr="http://www.jinke.com.cn/Compagesql/upload/file00000183.JPG"/>
          <p:cNvPicPr>
            <a:picLocks noChangeAspect="1" noChangeArrowheads="1"/>
          </p:cNvPicPr>
          <p:nvPr/>
        </p:nvPicPr>
        <p:blipFill>
          <a:blip r:embed="rId2" cstate="print"/>
          <a:srcRect/>
          <a:stretch>
            <a:fillRect/>
          </a:stretch>
        </p:blipFill>
        <p:spPr bwMode="auto">
          <a:xfrm>
            <a:off x="981075" y="1128713"/>
            <a:ext cx="1589088" cy="2393950"/>
          </a:xfrm>
          <a:prstGeom prst="rect">
            <a:avLst/>
          </a:prstGeom>
          <a:noFill/>
          <a:ln w="9525">
            <a:noFill/>
            <a:miter lim="800000"/>
            <a:headEnd/>
            <a:tailEnd/>
          </a:ln>
        </p:spPr>
      </p:pic>
      <p:pic>
        <p:nvPicPr>
          <p:cNvPr id="23561" name="Picture 6"/>
          <p:cNvPicPr>
            <a:picLocks noChangeAspect="1" noChangeArrowheads="1"/>
          </p:cNvPicPr>
          <p:nvPr/>
        </p:nvPicPr>
        <p:blipFill>
          <a:blip r:embed="rId3" cstate="print"/>
          <a:srcRect/>
          <a:stretch>
            <a:fillRect/>
          </a:stretch>
        </p:blipFill>
        <p:spPr bwMode="auto">
          <a:xfrm>
            <a:off x="787400" y="4375150"/>
            <a:ext cx="1112838" cy="1501775"/>
          </a:xfrm>
          <a:prstGeom prst="rect">
            <a:avLst/>
          </a:prstGeom>
          <a:noFill/>
          <a:ln w="9525">
            <a:noFill/>
            <a:miter lim="800000"/>
            <a:headEnd/>
            <a:tailEnd/>
          </a:ln>
        </p:spPr>
      </p:pic>
      <p:sp>
        <p:nvSpPr>
          <p:cNvPr id="23562" name="TextBox 42"/>
          <p:cNvSpPr txBox="1">
            <a:spLocks noChangeArrowheads="1"/>
          </p:cNvSpPr>
          <p:nvPr/>
        </p:nvSpPr>
        <p:spPr bwMode="auto">
          <a:xfrm>
            <a:off x="6648450" y="6022975"/>
            <a:ext cx="2087563" cy="822325"/>
          </a:xfrm>
          <a:prstGeom prst="rect">
            <a:avLst/>
          </a:prstGeom>
          <a:noFill/>
          <a:ln w="9525">
            <a:noFill/>
            <a:miter lim="800000"/>
            <a:headEnd/>
            <a:tailEnd/>
          </a:ln>
        </p:spPr>
        <p:txBody>
          <a:bodyPr>
            <a:spAutoFit/>
          </a:bodyPr>
          <a:lstStyle/>
          <a:p>
            <a:pPr algn="ctr"/>
            <a:r>
              <a:rPr lang="zh-CN" altLang="en-US" sz="1200" b="1">
                <a:latin typeface="Book Antiqua" pitchFamily="18" charset="0"/>
              </a:rPr>
              <a:t>宫晓利  博士</a:t>
            </a:r>
          </a:p>
          <a:p>
            <a:r>
              <a:rPr lang="zh-CN" altLang="en-US" sz="1200" b="1">
                <a:latin typeface="Book Antiqua" pitchFamily="18" charset="0"/>
              </a:rPr>
              <a:t>研究方向：嵌入式可靠性、软件自治愈与能量计算、移动云计算等</a:t>
            </a:r>
            <a:endParaRPr lang="zh-CN" altLang="en-US" b="1">
              <a:latin typeface="Arial" charset="0"/>
            </a:endParaRPr>
          </a:p>
        </p:txBody>
      </p:sp>
      <p:pic>
        <p:nvPicPr>
          <p:cNvPr id="23563" name="Picture 2"/>
          <p:cNvPicPr>
            <a:picLocks noChangeAspect="1" noChangeArrowheads="1"/>
          </p:cNvPicPr>
          <p:nvPr/>
        </p:nvPicPr>
        <p:blipFill>
          <a:blip r:embed="rId4" cstate="print"/>
          <a:srcRect/>
          <a:stretch>
            <a:fillRect/>
          </a:stretch>
        </p:blipFill>
        <p:spPr bwMode="auto">
          <a:xfrm>
            <a:off x="2668588" y="4375150"/>
            <a:ext cx="1277937" cy="1512888"/>
          </a:xfrm>
          <a:prstGeom prst="rect">
            <a:avLst/>
          </a:prstGeom>
          <a:noFill/>
          <a:ln w="9525">
            <a:noFill/>
            <a:miter lim="800000"/>
            <a:headEnd/>
            <a:tailEnd/>
          </a:ln>
        </p:spPr>
      </p:pic>
      <p:pic>
        <p:nvPicPr>
          <p:cNvPr id="23564" name="Picture 20" descr="http://it.nankai.edu.cn:8080/itemis/Teachers/Images/gongxl.jpg"/>
          <p:cNvPicPr>
            <a:picLocks noChangeAspect="1" noChangeArrowheads="1"/>
          </p:cNvPicPr>
          <p:nvPr/>
        </p:nvPicPr>
        <p:blipFill>
          <a:blip r:embed="rId5" cstate="print"/>
          <a:srcRect/>
          <a:stretch>
            <a:fillRect/>
          </a:stretch>
        </p:blipFill>
        <p:spPr bwMode="auto">
          <a:xfrm>
            <a:off x="7019925" y="4365625"/>
            <a:ext cx="1227138" cy="1692275"/>
          </a:xfrm>
          <a:prstGeom prst="rect">
            <a:avLst/>
          </a:prstGeom>
          <a:noFill/>
          <a:ln w="9525">
            <a:noFill/>
            <a:miter lim="800000"/>
            <a:headEnd/>
            <a:tailEnd/>
          </a:ln>
        </p:spPr>
      </p:pic>
      <p:pic>
        <p:nvPicPr>
          <p:cNvPr id="23565" name="Picture 18" descr="E:\Documents and Settings\USER\My Documents\Downloads\EPSN000300.jpg"/>
          <p:cNvPicPr>
            <a:picLocks noChangeAspect="1" noChangeArrowheads="1"/>
          </p:cNvPicPr>
          <p:nvPr/>
        </p:nvPicPr>
        <p:blipFill>
          <a:blip r:embed="rId6" cstate="print"/>
          <a:srcRect/>
          <a:stretch>
            <a:fillRect/>
          </a:stretch>
        </p:blipFill>
        <p:spPr bwMode="auto">
          <a:xfrm>
            <a:off x="4857750" y="4286250"/>
            <a:ext cx="1163638" cy="1730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blinds(horizontal)">
                                      <p:cBhvr>
                                        <p:cTn id="7" dur="500"/>
                                        <p:tgtEl>
                                          <p:spTgt spid="235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557"/>
                                        </p:tgtEl>
                                        <p:attrNameLst>
                                          <p:attrName>style.visibility</p:attrName>
                                        </p:attrNameLst>
                                      </p:cBhvr>
                                      <p:to>
                                        <p:strVal val="visible"/>
                                      </p:to>
                                    </p:set>
                                    <p:animEffect transition="in" filter="blinds(horizontal)">
                                      <p:cBhvr>
                                        <p:cTn id="10" dur="500"/>
                                        <p:tgtEl>
                                          <p:spTgt spid="235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558"/>
                                        </p:tgtEl>
                                        <p:attrNameLst>
                                          <p:attrName>style.visibility</p:attrName>
                                        </p:attrNameLst>
                                      </p:cBhvr>
                                      <p:to>
                                        <p:strVal val="visible"/>
                                      </p:to>
                                    </p:set>
                                    <p:animEffect transition="in" filter="blinds(horizontal)">
                                      <p:cBhvr>
                                        <p:cTn id="13" dur="500"/>
                                        <p:tgtEl>
                                          <p:spTgt spid="2355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559"/>
                                        </p:tgtEl>
                                        <p:attrNameLst>
                                          <p:attrName>style.visibility</p:attrName>
                                        </p:attrNameLst>
                                      </p:cBhvr>
                                      <p:to>
                                        <p:strVal val="visible"/>
                                      </p:to>
                                    </p:set>
                                    <p:animEffect transition="in" filter="blinds(horizontal)">
                                      <p:cBhvr>
                                        <p:cTn id="16" dur="500"/>
                                        <p:tgtEl>
                                          <p:spTgt spid="23559"/>
                                        </p:tgtEl>
                                      </p:cBhvr>
                                    </p:animEffect>
                                  </p:childTnLst>
                                </p:cTn>
                              </p:par>
                              <p:par>
                                <p:cTn id="17" presetID="3" presetClass="entr" presetSubtype="10" fill="hold" nodeType="withEffect">
                                  <p:stCondLst>
                                    <p:cond delay="0"/>
                                  </p:stCondLst>
                                  <p:childTnLst>
                                    <p:set>
                                      <p:cBhvr>
                                        <p:cTn id="18" dur="1" fill="hold">
                                          <p:stCondLst>
                                            <p:cond delay="0"/>
                                          </p:stCondLst>
                                        </p:cTn>
                                        <p:tgtEl>
                                          <p:spTgt spid="23561"/>
                                        </p:tgtEl>
                                        <p:attrNameLst>
                                          <p:attrName>style.visibility</p:attrName>
                                        </p:attrNameLst>
                                      </p:cBhvr>
                                      <p:to>
                                        <p:strVal val="visible"/>
                                      </p:to>
                                    </p:set>
                                    <p:animEffect transition="in" filter="blinds(horizontal)">
                                      <p:cBhvr>
                                        <p:cTn id="19" dur="500"/>
                                        <p:tgtEl>
                                          <p:spTgt spid="2356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562"/>
                                        </p:tgtEl>
                                        <p:attrNameLst>
                                          <p:attrName>style.visibility</p:attrName>
                                        </p:attrNameLst>
                                      </p:cBhvr>
                                      <p:to>
                                        <p:strVal val="visible"/>
                                      </p:to>
                                    </p:set>
                                    <p:animEffect transition="in" filter="blinds(horizontal)">
                                      <p:cBhvr>
                                        <p:cTn id="22" dur="500"/>
                                        <p:tgtEl>
                                          <p:spTgt spid="23562"/>
                                        </p:tgtEl>
                                      </p:cBhvr>
                                    </p:animEffect>
                                  </p:childTnLst>
                                </p:cTn>
                              </p:par>
                              <p:par>
                                <p:cTn id="23" presetID="3" presetClass="entr" presetSubtype="10" fill="hold" nodeType="withEffect">
                                  <p:stCondLst>
                                    <p:cond delay="0"/>
                                  </p:stCondLst>
                                  <p:childTnLst>
                                    <p:set>
                                      <p:cBhvr>
                                        <p:cTn id="24" dur="1" fill="hold">
                                          <p:stCondLst>
                                            <p:cond delay="0"/>
                                          </p:stCondLst>
                                        </p:cTn>
                                        <p:tgtEl>
                                          <p:spTgt spid="23563"/>
                                        </p:tgtEl>
                                        <p:attrNameLst>
                                          <p:attrName>style.visibility</p:attrName>
                                        </p:attrNameLst>
                                      </p:cBhvr>
                                      <p:to>
                                        <p:strVal val="visible"/>
                                      </p:to>
                                    </p:set>
                                    <p:animEffect transition="in" filter="blinds(horizontal)">
                                      <p:cBhvr>
                                        <p:cTn id="25" dur="500"/>
                                        <p:tgtEl>
                                          <p:spTgt spid="23563"/>
                                        </p:tgtEl>
                                      </p:cBhvr>
                                    </p:animEffect>
                                  </p:childTnLst>
                                </p:cTn>
                              </p:par>
                              <p:par>
                                <p:cTn id="26" presetID="3" presetClass="entr" presetSubtype="10" fill="hold" nodeType="withEffect">
                                  <p:stCondLst>
                                    <p:cond delay="0"/>
                                  </p:stCondLst>
                                  <p:childTnLst>
                                    <p:set>
                                      <p:cBhvr>
                                        <p:cTn id="27" dur="1" fill="hold">
                                          <p:stCondLst>
                                            <p:cond delay="0"/>
                                          </p:stCondLst>
                                        </p:cTn>
                                        <p:tgtEl>
                                          <p:spTgt spid="23564"/>
                                        </p:tgtEl>
                                        <p:attrNameLst>
                                          <p:attrName>style.visibility</p:attrName>
                                        </p:attrNameLst>
                                      </p:cBhvr>
                                      <p:to>
                                        <p:strVal val="visible"/>
                                      </p:to>
                                    </p:set>
                                    <p:animEffect transition="in" filter="blinds(horizontal)">
                                      <p:cBhvr>
                                        <p:cTn id="28" dur="500"/>
                                        <p:tgtEl>
                                          <p:spTgt spid="23564"/>
                                        </p:tgtEl>
                                      </p:cBhvr>
                                    </p:animEffect>
                                  </p:childTnLst>
                                </p:cTn>
                              </p:par>
                              <p:par>
                                <p:cTn id="29" presetID="3" presetClass="entr" presetSubtype="10" fill="hold" nodeType="withEffect">
                                  <p:stCondLst>
                                    <p:cond delay="0"/>
                                  </p:stCondLst>
                                  <p:childTnLst>
                                    <p:set>
                                      <p:cBhvr>
                                        <p:cTn id="30" dur="1" fill="hold">
                                          <p:stCondLst>
                                            <p:cond delay="0"/>
                                          </p:stCondLst>
                                        </p:cTn>
                                        <p:tgtEl>
                                          <p:spTgt spid="23565"/>
                                        </p:tgtEl>
                                        <p:attrNameLst>
                                          <p:attrName>style.visibility</p:attrName>
                                        </p:attrNameLst>
                                      </p:cBhvr>
                                      <p:to>
                                        <p:strVal val="visible"/>
                                      </p:to>
                                    </p:set>
                                    <p:animEffect transition="in" filter="blinds(horizontal)">
                                      <p:cBhvr>
                                        <p:cTn id="31" dur="500"/>
                                        <p:tgtEl>
                                          <p:spTgt spid="23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P spid="23557" grpId="0"/>
      <p:bldP spid="23558" grpId="0"/>
      <p:bldP spid="23559" grpId="0"/>
      <p:bldP spid="2356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1"/>
          </p:nvPr>
        </p:nvSpPr>
        <p:spPr>
          <a:xfrm>
            <a:off x="6877050" y="188913"/>
            <a:ext cx="2133600" cy="476250"/>
          </a:xfrm>
          <a:noFill/>
        </p:spPr>
        <p:txBody>
          <a:bodyPr/>
          <a:lstStyle/>
          <a:p>
            <a:pPr algn="r"/>
            <a:fld id="{1E982CD6-627C-40B8-866F-A261F5C137B7}" type="slidenum">
              <a:rPr lang="en-US" altLang="zh-CN"/>
              <a:pPr algn="r"/>
              <a:t>31</a:t>
            </a:fld>
            <a:endParaRPr lang="en-US" altLang="zh-CN"/>
          </a:p>
        </p:txBody>
      </p:sp>
      <p:sp>
        <p:nvSpPr>
          <p:cNvPr id="29699" name="Rectangle 3"/>
          <p:cNvSpPr>
            <a:spLocks noGrp="1" noChangeArrowheads="1"/>
          </p:cNvSpPr>
          <p:nvPr>
            <p:ph type="body" idx="1"/>
          </p:nvPr>
        </p:nvSpPr>
        <p:spPr>
          <a:xfrm>
            <a:off x="250825" y="981075"/>
            <a:ext cx="8642350" cy="4738688"/>
          </a:xfrm>
        </p:spPr>
        <p:txBody>
          <a:bodyPr/>
          <a:lstStyle/>
          <a:p>
            <a:pPr marL="452438" indent="-452438" eaLnBrk="1" hangingPunct="1">
              <a:lnSpc>
                <a:spcPct val="150000"/>
              </a:lnSpc>
              <a:spcBef>
                <a:spcPts val="600"/>
              </a:spcBef>
              <a:buFont typeface="Symbol" pitchFamily="18" charset="2"/>
              <a:buBlip>
                <a:blip r:embed="rId2"/>
              </a:buBlip>
            </a:pPr>
            <a:r>
              <a:rPr sz="2400">
                <a:solidFill>
                  <a:schemeClr val="tx2"/>
                </a:solidFill>
                <a:latin typeface="宋体" pitchFamily="2" charset="-122"/>
                <a:ea typeface="宋体" pitchFamily="2" charset="-122"/>
              </a:rPr>
              <a:t>移动互联网与数字新媒体</a:t>
            </a:r>
            <a:endParaRPr lang="en-US" altLang="zh-CN" sz="2400">
              <a:solidFill>
                <a:schemeClr val="tx2"/>
              </a:solidFill>
              <a:latin typeface="宋体" pitchFamily="2" charset="-122"/>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2000" b="1" smtClean="0">
                <a:solidFill>
                  <a:srgbClr val="000099"/>
                </a:solidFill>
                <a:latin typeface="宋体" pitchFamily="2" charset="-122"/>
                <a:ea typeface="宋体" pitchFamily="2" charset="-122"/>
              </a:rPr>
              <a:t>移动无线传感网络融合</a:t>
            </a:r>
            <a:endParaRPr lang="en-US" altLang="zh-CN" sz="2000" b="1" smtClean="0">
              <a:solidFill>
                <a:srgbClr val="000099"/>
              </a:solidFill>
              <a:latin typeface="宋体" pitchFamily="2" charset="-122"/>
              <a:ea typeface="宋体" pitchFamily="2" charset="-122"/>
            </a:endParaRPr>
          </a:p>
          <a:p>
            <a:pPr marL="1117600" lvl="2" indent="-317500" eaLnBrk="1" hangingPunct="1">
              <a:lnSpc>
                <a:spcPct val="150000"/>
              </a:lnSpc>
              <a:spcBef>
                <a:spcPts val="600"/>
              </a:spcBef>
              <a:buClr>
                <a:schemeClr val="tx1"/>
              </a:buClr>
              <a:buFont typeface="Wingdings" pitchFamily="2" charset="2"/>
              <a:buBlip>
                <a:blip r:embed="rId3"/>
              </a:buBlip>
            </a:pPr>
            <a:r>
              <a:rPr lang="zh-CN" altLang="en-US" sz="1600" b="1" smtClean="0">
                <a:latin typeface="宋体" pitchFamily="2" charset="-122"/>
                <a:ea typeface="宋体" pitchFamily="2" charset="-122"/>
              </a:rPr>
              <a:t>实现移动互联环境的下的数据深度一体化，重点研究信息服务质量和系统支撑能力的提升问题。涉及移动设备开发、网络服务优化、高性能计算等子领域。</a:t>
            </a:r>
            <a:endParaRPr lang="en-US" altLang="zh-CN" sz="1600" b="1" smtClean="0">
              <a:latin typeface="宋体" pitchFamily="2" charset="-122"/>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2000" b="1" smtClean="0">
                <a:solidFill>
                  <a:srgbClr val="000099"/>
                </a:solidFill>
                <a:latin typeface="宋体" pitchFamily="2" charset="-122"/>
                <a:ea typeface="宋体" pitchFamily="2" charset="-122"/>
              </a:rPr>
              <a:t>各种数字新媒体问题研究</a:t>
            </a:r>
            <a:endParaRPr lang="en-US" altLang="zh-CN" sz="2000" b="1" smtClean="0">
              <a:solidFill>
                <a:srgbClr val="000099"/>
              </a:solidFill>
              <a:latin typeface="宋体" pitchFamily="2" charset="-122"/>
              <a:ea typeface="宋体" pitchFamily="2" charset="-122"/>
            </a:endParaRPr>
          </a:p>
          <a:p>
            <a:pPr marL="1117600" lvl="2" indent="-317500" eaLnBrk="1" hangingPunct="1">
              <a:lnSpc>
                <a:spcPct val="150000"/>
              </a:lnSpc>
              <a:spcBef>
                <a:spcPts val="600"/>
              </a:spcBef>
              <a:buClr>
                <a:schemeClr val="tx1"/>
              </a:buClr>
              <a:buFont typeface="Wingdings" pitchFamily="2" charset="2"/>
              <a:buBlip>
                <a:blip r:embed="rId3"/>
              </a:buBlip>
            </a:pPr>
            <a:r>
              <a:rPr lang="zh-CN" altLang="en-US" sz="1600" b="1" smtClean="0">
                <a:latin typeface="宋体" pitchFamily="2" charset="-122"/>
                <a:ea typeface="宋体" pitchFamily="2" charset="-122"/>
              </a:rPr>
              <a:t>聚焦新闻传播、广播电视、数字出版领域的各种移动电子新媒体问题研究，及其为数字出版行业带来的商业模式和技术模式。例如：</a:t>
            </a:r>
            <a:r>
              <a:rPr lang="en-US" altLang="zh-CN" sz="1600" b="1" smtClean="0">
                <a:latin typeface="宋体" pitchFamily="2" charset="-122"/>
                <a:ea typeface="宋体" pitchFamily="2" charset="-122"/>
              </a:rPr>
              <a:t>iOS</a:t>
            </a:r>
            <a:r>
              <a:rPr lang="zh-CN" altLang="en-US" sz="1600" b="1" smtClean="0">
                <a:latin typeface="宋体" pitchFamily="2" charset="-122"/>
                <a:ea typeface="宋体" pitchFamily="2" charset="-122"/>
              </a:rPr>
              <a:t>与</a:t>
            </a:r>
            <a:r>
              <a:rPr lang="en-US" altLang="zh-CN" sz="1600" b="1" smtClean="0">
                <a:latin typeface="宋体" pitchFamily="2" charset="-122"/>
                <a:ea typeface="宋体" pitchFamily="2" charset="-122"/>
              </a:rPr>
              <a:t>Android</a:t>
            </a:r>
            <a:r>
              <a:rPr lang="zh-CN" altLang="en-US" sz="1600" b="1" smtClean="0">
                <a:latin typeface="宋体" pitchFamily="2" charset="-122"/>
                <a:ea typeface="宋体" pitchFamily="2" charset="-122"/>
              </a:rPr>
              <a:t>系统下的数字期刊出版发行研究、微信与微博技术模式的商业支撑研究等。</a:t>
            </a:r>
            <a:endParaRPr lang="en-US" altLang="zh-CN" sz="1600" b="1" smtClean="0">
              <a:latin typeface="宋体" pitchFamily="2" charset="-122"/>
              <a:ea typeface="宋体" pitchFamily="2" charset="-122"/>
            </a:endParaRPr>
          </a:p>
          <a:p>
            <a:pPr marL="1117600" lvl="2" indent="-317500" eaLnBrk="1" hangingPunct="1">
              <a:spcBef>
                <a:spcPts val="600"/>
              </a:spcBef>
              <a:buClr>
                <a:schemeClr val="tx1"/>
              </a:buClr>
              <a:buFont typeface="宋体" pitchFamily="2" charset="-122"/>
              <a:buChar char="―"/>
            </a:pPr>
            <a:endParaRPr lang="en-US" altLang="zh-CN" sz="1600" b="1" smtClean="0">
              <a:solidFill>
                <a:schemeClr val="tx1"/>
              </a:solidFill>
              <a:latin typeface="宋体" pitchFamily="2" charset="-122"/>
              <a:ea typeface="宋体" pitchFamily="2" charset="-122"/>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研究方向一</a:t>
            </a:r>
          </a:p>
        </p:txBody>
      </p:sp>
      <p:sp>
        <p:nvSpPr>
          <p:cNvPr id="8" name="Rectangle 3"/>
          <p:cNvSpPr txBox="1">
            <a:spLocks noChangeArrowheads="1"/>
          </p:cNvSpPr>
          <p:nvPr/>
        </p:nvSpPr>
        <p:spPr bwMode="auto">
          <a:xfrm>
            <a:off x="142875" y="4700588"/>
            <a:ext cx="8642350" cy="1943100"/>
          </a:xfrm>
          <a:prstGeom prst="rect">
            <a:avLst/>
          </a:prstGeom>
          <a:noFill/>
          <a:ln w="9525">
            <a:noFill/>
            <a:miter lim="800000"/>
            <a:headEnd/>
            <a:tailEnd/>
          </a:ln>
        </p:spPr>
        <p:txBody>
          <a:bodyPr/>
          <a:lstStyle/>
          <a:p>
            <a:pPr marL="1824038" lvl="3" indent="-452438">
              <a:lnSpc>
                <a:spcPct val="150000"/>
              </a:lnSpc>
              <a:spcBef>
                <a:spcPts val="600"/>
              </a:spcBef>
              <a:buClr>
                <a:schemeClr val="tx1"/>
              </a:buClr>
              <a:buFont typeface="Symbol" pitchFamily="18" charset="2"/>
              <a:buBlip>
                <a:blip r:embed="rId2"/>
              </a:buBlip>
              <a:defRPr/>
            </a:pPr>
            <a:r>
              <a:rPr lang="zh-CN" altLang="en-US" b="1" kern="0" dirty="0">
                <a:solidFill>
                  <a:schemeClr val="tx2"/>
                </a:solidFill>
                <a:latin typeface="宋体" pitchFamily="2" charset="-122"/>
              </a:rPr>
              <a:t>李庆诚 教授</a:t>
            </a:r>
            <a:endParaRPr lang="en-US" altLang="zh-CN" b="1" kern="0" dirty="0">
              <a:solidFill>
                <a:schemeClr val="tx2"/>
              </a:solidFill>
              <a:latin typeface="宋体" pitchFamily="2" charset="-122"/>
            </a:endParaRPr>
          </a:p>
          <a:p>
            <a:pPr marL="1824038" lvl="3" indent="-452438">
              <a:lnSpc>
                <a:spcPct val="150000"/>
              </a:lnSpc>
              <a:spcBef>
                <a:spcPts val="600"/>
              </a:spcBef>
              <a:buClr>
                <a:schemeClr val="tx1"/>
              </a:buClr>
              <a:defRPr/>
            </a:pPr>
            <a:r>
              <a:rPr lang="en-US" altLang="zh-CN" b="1" kern="0" dirty="0">
                <a:solidFill>
                  <a:schemeClr val="tx2"/>
                </a:solidFill>
                <a:latin typeface="宋体" pitchFamily="2" charset="-122"/>
              </a:rPr>
              <a:t>	</a:t>
            </a:r>
            <a:r>
              <a:rPr lang="zh-CN" altLang="en-US" sz="1400" b="1" kern="0" dirty="0">
                <a:solidFill>
                  <a:schemeClr val="tx2"/>
                </a:solidFill>
                <a:latin typeface="宋体" pitchFamily="2" charset="-122"/>
              </a:rPr>
              <a:t>天津市新闻出版发展规划研究院院长    </a:t>
            </a: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天津市数字技术研究中心 副主任</a:t>
            </a:r>
          </a:p>
          <a:p>
            <a:pPr marL="1824038" lvl="3" indent="-452438">
              <a:lnSpc>
                <a:spcPct val="150000"/>
              </a:lnSpc>
              <a:spcBef>
                <a:spcPts val="600"/>
              </a:spcBef>
              <a:buClr>
                <a:schemeClr val="tx1"/>
              </a:buClr>
              <a:defRPr/>
            </a:pP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中国软件行业协会常务理事    </a:t>
            </a: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中国开源软件推进联盟常务理事</a:t>
            </a:r>
          </a:p>
          <a:p>
            <a:pPr marL="1824038" lvl="3" indent="-452438">
              <a:lnSpc>
                <a:spcPct val="150000"/>
              </a:lnSpc>
              <a:spcBef>
                <a:spcPts val="600"/>
              </a:spcBef>
              <a:buClr>
                <a:schemeClr val="tx1"/>
              </a:buClr>
              <a:defRPr/>
            </a:pP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中国中文信息协会 理事</a:t>
            </a: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国家高科技产业化研究会 理事</a:t>
            </a:r>
          </a:p>
          <a:p>
            <a:pPr marL="1824038" lvl="3" indent="-452438">
              <a:lnSpc>
                <a:spcPct val="150000"/>
              </a:lnSpc>
              <a:spcBef>
                <a:spcPts val="600"/>
              </a:spcBef>
              <a:buClr>
                <a:schemeClr val="tx1"/>
              </a:buClr>
              <a:defRPr/>
            </a:pP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中国音像协会有声读物分会 副理事长</a:t>
            </a: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中国数字报业实验室 技术标准专家</a:t>
            </a:r>
          </a:p>
        </p:txBody>
      </p:sp>
      <p:pic>
        <p:nvPicPr>
          <p:cNvPr id="29702" name="Picture 2" descr="http://www.jinke.com.cn/Compagesql/upload/file00000183.JPG"/>
          <p:cNvPicPr>
            <a:picLocks noChangeAspect="1" noChangeArrowheads="1"/>
          </p:cNvPicPr>
          <p:nvPr/>
        </p:nvPicPr>
        <p:blipFill>
          <a:blip r:embed="rId4" cstate="print"/>
          <a:srcRect/>
          <a:stretch>
            <a:fillRect/>
          </a:stretch>
        </p:blipFill>
        <p:spPr bwMode="auto">
          <a:xfrm>
            <a:off x="285750" y="4857750"/>
            <a:ext cx="1209675" cy="1822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4"/>
          <p:cNvSpPr>
            <a:spLocks noGrp="1"/>
          </p:cNvSpPr>
          <p:nvPr>
            <p:ph type="sldNum" sz="quarter" idx="11"/>
          </p:nvPr>
        </p:nvSpPr>
        <p:spPr>
          <a:xfrm>
            <a:off x="6877050" y="188913"/>
            <a:ext cx="2133600" cy="476250"/>
          </a:xfrm>
          <a:noFill/>
        </p:spPr>
        <p:txBody>
          <a:bodyPr/>
          <a:lstStyle/>
          <a:p>
            <a:pPr algn="r"/>
            <a:fld id="{A1B5F43F-F74F-4EF2-9F72-280FC709DCFA}" type="slidenum">
              <a:rPr lang="en-US" altLang="zh-CN"/>
              <a:pPr algn="r"/>
              <a:t>32</a:t>
            </a:fld>
            <a:endParaRPr lang="en-US" altLang="zh-CN"/>
          </a:p>
        </p:txBody>
      </p:sp>
      <p:sp>
        <p:nvSpPr>
          <p:cNvPr id="30723" name="Rectangle 3"/>
          <p:cNvSpPr>
            <a:spLocks noGrp="1" noChangeArrowheads="1"/>
          </p:cNvSpPr>
          <p:nvPr>
            <p:ph type="body" idx="1"/>
          </p:nvPr>
        </p:nvSpPr>
        <p:spPr>
          <a:xfrm>
            <a:off x="214313" y="1000125"/>
            <a:ext cx="8642350" cy="4738688"/>
          </a:xfrm>
        </p:spPr>
        <p:txBody>
          <a:bodyPr/>
          <a:lstStyle/>
          <a:p>
            <a:pPr marL="452438" indent="-452438" eaLnBrk="1" hangingPunct="1">
              <a:lnSpc>
                <a:spcPct val="150000"/>
              </a:lnSpc>
              <a:spcBef>
                <a:spcPts val="600"/>
              </a:spcBef>
              <a:buFont typeface="Symbol" pitchFamily="18" charset="2"/>
              <a:buBlip>
                <a:blip r:embed="rId2"/>
              </a:buBlip>
            </a:pPr>
            <a:r>
              <a:rPr sz="2400" dirty="0">
                <a:solidFill>
                  <a:schemeClr val="tx2"/>
                </a:solidFill>
                <a:latin typeface="宋体" pitchFamily="2" charset="-122"/>
                <a:ea typeface="宋体" pitchFamily="2" charset="-122"/>
              </a:rPr>
              <a:t>移动电子商务与计算广告学</a:t>
            </a:r>
            <a:endParaRPr lang="en-US" altLang="zh-CN" sz="2400" dirty="0">
              <a:solidFill>
                <a:schemeClr val="tx2"/>
              </a:solidFill>
              <a:latin typeface="宋体" pitchFamily="2" charset="-122"/>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2000" b="1" dirty="0" smtClean="0">
                <a:solidFill>
                  <a:srgbClr val="000099"/>
                </a:solidFill>
                <a:latin typeface="宋体" pitchFamily="2" charset="-122"/>
                <a:ea typeface="宋体" pitchFamily="2" charset="-122"/>
              </a:rPr>
              <a:t>计算广告学</a:t>
            </a:r>
            <a:endParaRPr lang="en-US" altLang="zh-CN" sz="2000" b="1" dirty="0" smtClean="0">
              <a:solidFill>
                <a:srgbClr val="000099"/>
              </a:solidFill>
              <a:latin typeface="宋体" pitchFamily="2" charset="-122"/>
              <a:ea typeface="宋体" pitchFamily="2" charset="-122"/>
            </a:endParaRPr>
          </a:p>
          <a:p>
            <a:pPr marL="1117600" lvl="2" indent="-317500" eaLnBrk="1" hangingPunct="1">
              <a:lnSpc>
                <a:spcPct val="150000"/>
              </a:lnSpc>
              <a:spcBef>
                <a:spcPts val="600"/>
              </a:spcBef>
              <a:buClr>
                <a:schemeClr val="tx1"/>
              </a:buClr>
              <a:buFont typeface="Wingdings" pitchFamily="2" charset="2"/>
              <a:buBlip>
                <a:blip r:embed="rId3"/>
              </a:buBlip>
            </a:pPr>
            <a:r>
              <a:rPr lang="zh-CN" altLang="en-US" sz="1600" b="1" dirty="0" smtClean="0">
                <a:latin typeface="宋体" pitchFamily="2" charset="-122"/>
                <a:ea typeface="宋体" pitchFamily="2" charset="-122"/>
              </a:rPr>
              <a:t>研究以计算为基础的移动环境下用户与广告之间的多目标优化匹配问题，寻找主观广告</a:t>
            </a:r>
            <a:r>
              <a:rPr lang="zh-CN" altLang="en-US" sz="1600" b="1" dirty="0" smtClean="0">
                <a:latin typeface="宋体" pitchFamily="2" charset="-122"/>
                <a:ea typeface="宋体" pitchFamily="2" charset="-122"/>
              </a:rPr>
              <a:t>投</a:t>
            </a:r>
            <a:r>
              <a:rPr lang="zh-CN" altLang="en-US" sz="1600" b="1" dirty="0">
                <a:latin typeface="宋体" pitchFamily="2" charset="-122"/>
                <a:ea typeface="宋体" pitchFamily="2" charset="-122"/>
              </a:rPr>
              <a:t>放</a:t>
            </a:r>
            <a:r>
              <a:rPr lang="zh-CN" altLang="en-US" sz="1600" b="1" dirty="0" smtClean="0">
                <a:latin typeface="宋体" pitchFamily="2" charset="-122"/>
                <a:ea typeface="宋体" pitchFamily="2" charset="-122"/>
              </a:rPr>
              <a:t>效果</a:t>
            </a:r>
            <a:r>
              <a:rPr lang="zh-CN" altLang="en-US" sz="1600" b="1" dirty="0" smtClean="0">
                <a:latin typeface="宋体" pitchFamily="2" charset="-122"/>
                <a:ea typeface="宋体" pitchFamily="2" charset="-122"/>
              </a:rPr>
              <a:t>的客观计算转化率问题和移动设备广告的数字化表达问题。并研究移动电子商务环境下的软件开发工具的设计问题，设计结构化标准表述、自动编译、代码组装、虚拟计算环境、高性能移动设备支撑等核心问题。</a:t>
            </a:r>
            <a:endParaRPr lang="en-US" altLang="zh-CN" sz="1600" b="1" dirty="0" smtClean="0">
              <a:latin typeface="宋体" pitchFamily="2" charset="-122"/>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2000" b="1" dirty="0" smtClean="0">
                <a:solidFill>
                  <a:srgbClr val="000099"/>
                </a:solidFill>
                <a:latin typeface="宋体" pitchFamily="2" charset="-122"/>
                <a:ea typeface="宋体" pitchFamily="2" charset="-122"/>
              </a:rPr>
              <a:t>人机交互与响应式设计</a:t>
            </a:r>
            <a:endParaRPr lang="en-US" altLang="zh-CN" sz="2000" b="1" dirty="0" smtClean="0">
              <a:solidFill>
                <a:srgbClr val="000099"/>
              </a:solidFill>
              <a:latin typeface="宋体" pitchFamily="2" charset="-122"/>
              <a:ea typeface="宋体" pitchFamily="2" charset="-122"/>
            </a:endParaRPr>
          </a:p>
          <a:p>
            <a:pPr marL="1117600" lvl="2" indent="-317500" eaLnBrk="1" hangingPunct="1">
              <a:lnSpc>
                <a:spcPct val="150000"/>
              </a:lnSpc>
              <a:spcBef>
                <a:spcPts val="600"/>
              </a:spcBef>
              <a:buClr>
                <a:schemeClr val="tx1"/>
              </a:buClr>
              <a:buFont typeface="Wingdings" pitchFamily="2" charset="2"/>
              <a:buBlip>
                <a:blip r:embed="rId3"/>
              </a:buBlip>
            </a:pPr>
            <a:r>
              <a:rPr lang="zh-CN" altLang="en-US" sz="1600" b="1" dirty="0" smtClean="0">
                <a:latin typeface="宋体" pitchFamily="2" charset="-122"/>
                <a:ea typeface="宋体" pitchFamily="2" charset="-122"/>
              </a:rPr>
              <a:t>研究移动互联环境下的人机交互问题，细分为基于情景色彩的</a:t>
            </a:r>
            <a:r>
              <a:rPr lang="en-US" altLang="zh-CN" sz="1600" b="1" dirty="0" smtClean="0">
                <a:latin typeface="宋体" pitchFamily="2" charset="-122"/>
                <a:ea typeface="宋体" pitchFamily="2" charset="-122"/>
              </a:rPr>
              <a:t>UI</a:t>
            </a:r>
            <a:r>
              <a:rPr lang="zh-CN" altLang="en-US" sz="1600" b="1" dirty="0" smtClean="0">
                <a:latin typeface="宋体" pitchFamily="2" charset="-122"/>
                <a:ea typeface="宋体" pitchFamily="2" charset="-122"/>
              </a:rPr>
              <a:t>设计与基于人体生理特征的</a:t>
            </a:r>
            <a:r>
              <a:rPr lang="en-US" altLang="zh-CN" sz="1600" b="1" dirty="0" smtClean="0">
                <a:latin typeface="宋体" pitchFamily="2" charset="-122"/>
                <a:ea typeface="宋体" pitchFamily="2" charset="-122"/>
              </a:rPr>
              <a:t>UX</a:t>
            </a:r>
            <a:r>
              <a:rPr lang="zh-CN" altLang="en-US" sz="1600" b="1" dirty="0" smtClean="0">
                <a:latin typeface="宋体" pitchFamily="2" charset="-122"/>
                <a:ea typeface="宋体" pitchFamily="2" charset="-122"/>
              </a:rPr>
              <a:t>规划研究。并研究基于 </a:t>
            </a:r>
            <a:r>
              <a:rPr lang="en-US" altLang="zh-CN" sz="1600" b="1" dirty="0" smtClean="0">
                <a:latin typeface="宋体" pitchFamily="2" charset="-122"/>
                <a:ea typeface="宋体" pitchFamily="2" charset="-122"/>
              </a:rPr>
              <a:t>Html5+CSS</a:t>
            </a:r>
            <a:r>
              <a:rPr lang="zh-CN" altLang="en-US" sz="1600" b="1" dirty="0" smtClean="0">
                <a:latin typeface="宋体" pitchFamily="2" charset="-122"/>
                <a:ea typeface="宋体" pitchFamily="2" charset="-122"/>
              </a:rPr>
              <a:t>的 </a:t>
            </a:r>
            <a:r>
              <a:rPr lang="en-US" altLang="zh-CN" sz="1600" b="1" dirty="0" smtClean="0">
                <a:latin typeface="宋体" pitchFamily="2" charset="-122"/>
                <a:ea typeface="宋体" pitchFamily="2" charset="-122"/>
              </a:rPr>
              <a:t>Web app</a:t>
            </a:r>
            <a:r>
              <a:rPr lang="zh-CN" altLang="en-US" sz="1600" b="1" dirty="0" smtClean="0">
                <a:latin typeface="宋体" pitchFamily="2" charset="-122"/>
                <a:ea typeface="宋体" pitchFamily="2" charset="-122"/>
              </a:rPr>
              <a:t>交互式响应布局和移动设备上的人机交互问题。</a:t>
            </a:r>
            <a:endParaRPr lang="en-US" altLang="zh-CN" sz="1600" b="1" dirty="0" smtClean="0">
              <a:latin typeface="宋体" pitchFamily="2" charset="-122"/>
              <a:ea typeface="宋体" pitchFamily="2" charset="-122"/>
            </a:endParaRPr>
          </a:p>
          <a:p>
            <a:pPr marL="1117600" lvl="2" indent="-317500" eaLnBrk="1" hangingPunct="1">
              <a:lnSpc>
                <a:spcPct val="150000"/>
              </a:lnSpc>
              <a:spcBef>
                <a:spcPts val="600"/>
              </a:spcBef>
              <a:buClr>
                <a:schemeClr val="tx1"/>
              </a:buClr>
              <a:buFont typeface="Wingdings" pitchFamily="2" charset="2"/>
              <a:buBlip>
                <a:blip r:embed="rId3"/>
              </a:buBlip>
            </a:pPr>
            <a:endParaRPr lang="en-US" altLang="zh-CN" sz="1800" b="1" dirty="0" smtClean="0">
              <a:solidFill>
                <a:schemeClr val="tx1"/>
              </a:solidFill>
              <a:latin typeface="宋体" pitchFamily="2" charset="-122"/>
              <a:ea typeface="宋体" pitchFamily="2" charset="-122"/>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研究方向二</a:t>
            </a:r>
          </a:p>
        </p:txBody>
      </p:sp>
      <p:pic>
        <p:nvPicPr>
          <p:cNvPr id="30725" name="Picture 2"/>
          <p:cNvPicPr>
            <a:picLocks noChangeAspect="1" noChangeArrowheads="1"/>
          </p:cNvPicPr>
          <p:nvPr/>
        </p:nvPicPr>
        <p:blipFill>
          <a:blip r:embed="rId4" cstate="print"/>
          <a:srcRect/>
          <a:stretch>
            <a:fillRect/>
          </a:stretch>
        </p:blipFill>
        <p:spPr bwMode="auto">
          <a:xfrm>
            <a:off x="222250" y="5345113"/>
            <a:ext cx="1277938" cy="1512887"/>
          </a:xfrm>
          <a:prstGeom prst="rect">
            <a:avLst/>
          </a:prstGeom>
          <a:noFill/>
          <a:ln w="9525">
            <a:noFill/>
            <a:miter lim="800000"/>
            <a:headEnd/>
            <a:tailEnd/>
          </a:ln>
        </p:spPr>
      </p:pic>
      <p:sp>
        <p:nvSpPr>
          <p:cNvPr id="8" name="Rectangle 3"/>
          <p:cNvSpPr txBox="1">
            <a:spLocks noChangeArrowheads="1"/>
          </p:cNvSpPr>
          <p:nvPr/>
        </p:nvSpPr>
        <p:spPr bwMode="auto">
          <a:xfrm>
            <a:off x="215900" y="5214938"/>
            <a:ext cx="8642350" cy="1500187"/>
          </a:xfrm>
          <a:prstGeom prst="rect">
            <a:avLst/>
          </a:prstGeom>
          <a:noFill/>
          <a:ln w="9525">
            <a:noFill/>
            <a:miter lim="800000"/>
            <a:headEnd/>
            <a:tailEnd/>
          </a:ln>
        </p:spPr>
        <p:txBody>
          <a:bodyPr/>
          <a:lstStyle/>
          <a:p>
            <a:pPr marL="1824038" lvl="3" indent="-452438">
              <a:lnSpc>
                <a:spcPct val="150000"/>
              </a:lnSpc>
              <a:spcBef>
                <a:spcPts val="600"/>
              </a:spcBef>
              <a:buClr>
                <a:schemeClr val="tx1"/>
              </a:buClr>
              <a:buFont typeface="Symbol" pitchFamily="18" charset="2"/>
              <a:buBlip>
                <a:blip r:embed="rId2"/>
              </a:buBlip>
              <a:defRPr/>
            </a:pPr>
            <a:r>
              <a:rPr lang="zh-CN" altLang="en-US" b="1" kern="0" dirty="0">
                <a:solidFill>
                  <a:schemeClr val="tx2"/>
                </a:solidFill>
                <a:latin typeface="宋体" pitchFamily="2" charset="-122"/>
              </a:rPr>
              <a:t>张金 副教授</a:t>
            </a:r>
            <a:endParaRPr lang="en-US" altLang="zh-CN" b="1" kern="0" dirty="0">
              <a:solidFill>
                <a:schemeClr val="tx2"/>
              </a:solidFill>
              <a:latin typeface="宋体" pitchFamily="2" charset="-122"/>
            </a:endParaRPr>
          </a:p>
          <a:p>
            <a:pPr marL="1824038" lvl="3" indent="-452438">
              <a:lnSpc>
                <a:spcPct val="150000"/>
              </a:lnSpc>
              <a:spcBef>
                <a:spcPts val="600"/>
              </a:spcBef>
              <a:buClr>
                <a:schemeClr val="tx1"/>
              </a:buClr>
              <a:defRPr/>
            </a:pPr>
            <a:r>
              <a:rPr lang="zh-CN" altLang="en-US" sz="1400" b="1" kern="0" dirty="0">
                <a:solidFill>
                  <a:schemeClr val="tx2"/>
                </a:solidFill>
                <a:latin typeface="宋体" pitchFamily="2" charset="-122"/>
              </a:rPr>
              <a:t>新闻出版总署数字版权保护标准起草专家   </a:t>
            </a: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工信部电子图书内容标准讨论专家组 </a:t>
            </a:r>
          </a:p>
          <a:p>
            <a:pPr marL="1824038" lvl="3" indent="-452438">
              <a:lnSpc>
                <a:spcPct val="150000"/>
              </a:lnSpc>
              <a:spcBef>
                <a:spcPts val="600"/>
              </a:spcBef>
              <a:buClr>
                <a:schemeClr val="tx1"/>
              </a:buClr>
              <a:defRPr/>
            </a:pPr>
            <a:r>
              <a:rPr lang="zh-CN" altLang="en-US" sz="1400" b="1" kern="0" dirty="0">
                <a:solidFill>
                  <a:schemeClr val="tx2"/>
                </a:solidFill>
                <a:latin typeface="宋体" pitchFamily="2" charset="-122"/>
              </a:rPr>
              <a:t>天津市大学软件学院专业建设指导委员会   </a:t>
            </a: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武警系统项目评审专家 </a:t>
            </a:r>
            <a:endParaRPr lang="en-US" altLang="zh-CN" sz="1400" b="1" kern="0" dirty="0">
              <a:solidFill>
                <a:schemeClr val="tx2"/>
              </a:solidFill>
              <a:latin typeface="宋体" pitchFamily="2" charset="-122"/>
            </a:endParaRPr>
          </a:p>
          <a:p>
            <a:pPr marL="1824038" lvl="3" indent="-452438">
              <a:lnSpc>
                <a:spcPct val="150000"/>
              </a:lnSpc>
              <a:spcBef>
                <a:spcPts val="600"/>
              </a:spcBef>
              <a:buClr>
                <a:schemeClr val="tx1"/>
              </a:buClr>
              <a:defRPr/>
            </a:pPr>
            <a:r>
              <a:rPr lang="zh-CN" altLang="en-US" sz="1400" b="1" kern="0" dirty="0">
                <a:solidFill>
                  <a:schemeClr val="tx2"/>
                </a:solidFill>
                <a:latin typeface="宋体" pitchFamily="2" charset="-122"/>
              </a:rPr>
              <a:t>人工智能学会智能数字内容安全专业委员会委员</a:t>
            </a:r>
            <a:r>
              <a:rPr lang="en-US" altLang="zh-CN" sz="1400" b="1" kern="0" dirty="0">
                <a:solidFill>
                  <a:schemeClr val="tx2"/>
                </a:solidFill>
                <a:latin typeface="宋体" pitchFamily="2" charset="-122"/>
              </a:rPr>
              <a:t>	</a:t>
            </a:r>
            <a:r>
              <a:rPr lang="zh-CN" altLang="en-US" sz="1400" b="1" kern="0" dirty="0">
                <a:solidFill>
                  <a:schemeClr val="tx2"/>
                </a:solidFill>
                <a:latin typeface="宋体" pitchFamily="2" charset="-122"/>
              </a:rPr>
              <a:t>国际源期刊编委</a:t>
            </a:r>
            <a:r>
              <a:rPr lang="en-US" altLang="zh-CN" sz="1400" b="1" kern="0" dirty="0">
                <a:solidFill>
                  <a:schemeClr val="tx2"/>
                </a:solidFill>
                <a:latin typeface="宋体" pitchFamily="2" charset="-122"/>
              </a:rPr>
              <a:t>	</a:t>
            </a:r>
            <a:endParaRPr lang="zh-CN" altLang="en-US" sz="1400" b="1" kern="0" dirty="0">
              <a:solidFill>
                <a:schemeClr val="tx2"/>
              </a:solidFill>
              <a:latin typeface="宋体"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4"/>
          <p:cNvSpPr>
            <a:spLocks noGrp="1"/>
          </p:cNvSpPr>
          <p:nvPr>
            <p:ph type="sldNum" sz="quarter" idx="11"/>
          </p:nvPr>
        </p:nvSpPr>
        <p:spPr>
          <a:xfrm>
            <a:off x="6877050" y="188913"/>
            <a:ext cx="2133600" cy="476250"/>
          </a:xfrm>
          <a:noFill/>
        </p:spPr>
        <p:txBody>
          <a:bodyPr/>
          <a:lstStyle/>
          <a:p>
            <a:pPr algn="r"/>
            <a:fld id="{0463EA96-9DC6-48E4-B449-DAE3C82AD0BF}" type="slidenum">
              <a:rPr lang="en-US" altLang="zh-CN"/>
              <a:pPr algn="r"/>
              <a:t>33</a:t>
            </a:fld>
            <a:endParaRPr lang="en-US" altLang="zh-CN"/>
          </a:p>
        </p:txBody>
      </p:sp>
      <p:sp>
        <p:nvSpPr>
          <p:cNvPr id="31747" name="Rectangle 3"/>
          <p:cNvSpPr>
            <a:spLocks noGrp="1" noChangeArrowheads="1"/>
          </p:cNvSpPr>
          <p:nvPr>
            <p:ph type="body" idx="1"/>
          </p:nvPr>
        </p:nvSpPr>
        <p:spPr>
          <a:xfrm>
            <a:off x="250825" y="981075"/>
            <a:ext cx="8642350" cy="4738688"/>
          </a:xfrm>
        </p:spPr>
        <p:txBody>
          <a:bodyPr/>
          <a:lstStyle/>
          <a:p>
            <a:pPr marL="452438" indent="-452438" eaLnBrk="1" hangingPunct="1">
              <a:lnSpc>
                <a:spcPct val="150000"/>
              </a:lnSpc>
              <a:spcBef>
                <a:spcPts val="600"/>
              </a:spcBef>
              <a:buFont typeface="Symbol" pitchFamily="18" charset="2"/>
              <a:buBlip>
                <a:blip r:embed="rId2"/>
              </a:buBlip>
            </a:pPr>
            <a:r>
              <a:rPr sz="2400">
                <a:solidFill>
                  <a:srgbClr val="000000"/>
                </a:solidFill>
                <a:ea typeface="宋体" pitchFamily="2" charset="-122"/>
              </a:rPr>
              <a:t>嵌入式系统可靠性与能量计算</a:t>
            </a:r>
            <a:endParaRPr lang="en-US" altLang="zh-CN" sz="2400">
              <a:solidFill>
                <a:srgbClr val="000000"/>
              </a:solidFill>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2000" b="1" smtClean="0">
                <a:solidFill>
                  <a:schemeClr val="tx1"/>
                </a:solidFill>
                <a:latin typeface="宋体" pitchFamily="2" charset="-122"/>
                <a:ea typeface="宋体" pitchFamily="2" charset="-122"/>
              </a:rPr>
              <a:t>软件自治愈</a:t>
            </a:r>
            <a:endParaRPr lang="en-US" altLang="zh-CN" sz="2000" b="1" smtClean="0">
              <a:solidFill>
                <a:schemeClr val="tx1"/>
              </a:solidFill>
              <a:latin typeface="宋体" pitchFamily="2" charset="-122"/>
              <a:ea typeface="宋体" pitchFamily="2" charset="-122"/>
            </a:endParaRPr>
          </a:p>
          <a:p>
            <a:pPr marL="1117600" lvl="2" indent="-317500" eaLnBrk="1" hangingPunct="1">
              <a:lnSpc>
                <a:spcPct val="150000"/>
              </a:lnSpc>
              <a:spcBef>
                <a:spcPts val="600"/>
              </a:spcBef>
              <a:buClr>
                <a:schemeClr val="tx1"/>
              </a:buClr>
              <a:buFont typeface="Wingdings" pitchFamily="2" charset="2"/>
              <a:buBlip>
                <a:blip r:embed="rId3"/>
              </a:buBlip>
            </a:pPr>
            <a:r>
              <a:rPr lang="zh-CN" altLang="en-US" sz="1600" b="1" smtClean="0">
                <a:latin typeface="宋体" pitchFamily="2" charset="-122"/>
                <a:ea typeface="宋体" pitchFamily="2" charset="-122"/>
              </a:rPr>
              <a:t>研究嵌入式软件理论中的软件自我</a:t>
            </a:r>
            <a:r>
              <a:rPr lang="en-US" altLang="zh-CN" sz="1600" b="1" smtClean="0">
                <a:latin typeface="宋体" pitchFamily="2" charset="-122"/>
                <a:ea typeface="宋体" pitchFamily="2" charset="-122"/>
              </a:rPr>
              <a:t>bug</a:t>
            </a:r>
            <a:r>
              <a:rPr lang="zh-CN" altLang="en-US" sz="1600" b="1" smtClean="0">
                <a:latin typeface="宋体" pitchFamily="2" charset="-122"/>
                <a:ea typeface="宋体" pitchFamily="2" charset="-122"/>
              </a:rPr>
              <a:t>修正和自我恢复技术，利用软件过程分析和程序运行路径图论，配合跨层级软件调度与代码自动生成方法从而实现嵌入式设备下的软件自我修复目标。</a:t>
            </a:r>
            <a:endParaRPr lang="en-US" altLang="zh-CN" sz="1600" b="1" smtClean="0">
              <a:latin typeface="宋体" pitchFamily="2" charset="-122"/>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2000" b="1" smtClean="0">
                <a:solidFill>
                  <a:schemeClr val="tx1"/>
                </a:solidFill>
                <a:latin typeface="宋体" pitchFamily="2" charset="-122"/>
                <a:ea typeface="宋体" pitchFamily="2" charset="-122"/>
              </a:rPr>
              <a:t>能量计算</a:t>
            </a:r>
            <a:endParaRPr lang="en-US" altLang="zh-CN" sz="2000" b="1" smtClean="0">
              <a:solidFill>
                <a:schemeClr val="tx1"/>
              </a:solidFill>
              <a:latin typeface="宋体" pitchFamily="2" charset="-122"/>
              <a:ea typeface="宋体" pitchFamily="2" charset="-122"/>
            </a:endParaRPr>
          </a:p>
          <a:p>
            <a:pPr marL="1117600" lvl="2" indent="-317500" eaLnBrk="1" hangingPunct="1">
              <a:lnSpc>
                <a:spcPct val="150000"/>
              </a:lnSpc>
              <a:spcBef>
                <a:spcPts val="600"/>
              </a:spcBef>
              <a:buClr>
                <a:schemeClr val="tx1"/>
              </a:buClr>
              <a:buFont typeface="Wingdings" pitchFamily="2" charset="2"/>
              <a:buBlip>
                <a:blip r:embed="rId3"/>
              </a:buBlip>
            </a:pPr>
            <a:r>
              <a:rPr lang="zh-CN" altLang="en-US" sz="1600" b="1" smtClean="0">
                <a:latin typeface="宋体" pitchFamily="2" charset="-122"/>
                <a:ea typeface="宋体" pitchFamily="2" charset="-122"/>
              </a:rPr>
              <a:t>从能量角度进行嵌入式软件分析，涉及编译器级别的程序代码分析和流程分支转移预测，当前重点研究各种智能手机等各种嵌入式移动设备中的能量分析问题，包括能量计算程序框架，逆向程序编译分析，</a:t>
            </a:r>
            <a:r>
              <a:rPr lang="en-US" altLang="zh-CN" sz="1600" b="1" smtClean="0">
                <a:latin typeface="宋体" pitchFamily="2" charset="-122"/>
                <a:ea typeface="宋体" pitchFamily="2" charset="-122"/>
              </a:rPr>
              <a:t>WebApp</a:t>
            </a:r>
            <a:r>
              <a:rPr lang="zh-CN" altLang="en-US" sz="1600" b="1" smtClean="0">
                <a:latin typeface="宋体" pitchFamily="2" charset="-122"/>
                <a:ea typeface="宋体" pitchFamily="2" charset="-122"/>
              </a:rPr>
              <a:t>模组能量代价分析等。</a:t>
            </a:r>
            <a:endParaRPr lang="en-US" altLang="zh-CN" sz="1600" b="1" smtClean="0">
              <a:solidFill>
                <a:schemeClr val="tx1"/>
              </a:solidFill>
              <a:latin typeface="宋体" pitchFamily="2" charset="-122"/>
              <a:ea typeface="宋体" pitchFamily="2" charset="-122"/>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研究方向三</a:t>
            </a:r>
          </a:p>
        </p:txBody>
      </p:sp>
      <p:pic>
        <p:nvPicPr>
          <p:cNvPr id="31749" name="Picture 20" descr="http://it.nankai.edu.cn:8080/itemis/Teachers/Images/gongxl.jpg"/>
          <p:cNvPicPr>
            <a:picLocks noChangeAspect="1" noChangeArrowheads="1"/>
          </p:cNvPicPr>
          <p:nvPr/>
        </p:nvPicPr>
        <p:blipFill>
          <a:blip r:embed="rId4" cstate="print"/>
          <a:srcRect/>
          <a:stretch>
            <a:fillRect/>
          </a:stretch>
        </p:blipFill>
        <p:spPr bwMode="auto">
          <a:xfrm>
            <a:off x="642938" y="5000625"/>
            <a:ext cx="1227137" cy="1692275"/>
          </a:xfrm>
          <a:prstGeom prst="rect">
            <a:avLst/>
          </a:prstGeom>
          <a:noFill/>
          <a:ln w="9525">
            <a:noFill/>
            <a:miter lim="800000"/>
            <a:headEnd/>
            <a:tailEnd/>
          </a:ln>
        </p:spPr>
      </p:pic>
      <p:sp>
        <p:nvSpPr>
          <p:cNvPr id="31750" name="Rectangle 3"/>
          <p:cNvSpPr txBox="1">
            <a:spLocks noChangeArrowheads="1"/>
          </p:cNvSpPr>
          <p:nvPr/>
        </p:nvSpPr>
        <p:spPr bwMode="auto">
          <a:xfrm>
            <a:off x="501650" y="5143500"/>
            <a:ext cx="8642350" cy="1500188"/>
          </a:xfrm>
          <a:prstGeom prst="rect">
            <a:avLst/>
          </a:prstGeom>
          <a:noFill/>
          <a:ln w="9525">
            <a:noFill/>
            <a:miter lim="800000"/>
            <a:headEnd/>
            <a:tailEnd/>
          </a:ln>
        </p:spPr>
        <p:txBody>
          <a:bodyPr/>
          <a:lstStyle/>
          <a:p>
            <a:pPr marL="1824038" lvl="3" indent="-452438">
              <a:lnSpc>
                <a:spcPct val="150000"/>
              </a:lnSpc>
              <a:spcBef>
                <a:spcPts val="600"/>
              </a:spcBef>
              <a:buClr>
                <a:schemeClr val="tx1"/>
              </a:buClr>
              <a:buFont typeface="Symbol" pitchFamily="18" charset="2"/>
              <a:buBlip>
                <a:blip r:embed="rId2"/>
              </a:buBlip>
            </a:pPr>
            <a:r>
              <a:rPr lang="zh-CN" altLang="en-US" b="1">
                <a:solidFill>
                  <a:schemeClr val="tx2"/>
                </a:solidFill>
                <a:latin typeface="宋体" pitchFamily="2" charset="-122"/>
              </a:rPr>
              <a:t>宫晓利  博士</a:t>
            </a:r>
          </a:p>
          <a:p>
            <a:pPr marL="1824038" lvl="3" indent="-452438">
              <a:lnSpc>
                <a:spcPct val="150000"/>
              </a:lnSpc>
              <a:spcBef>
                <a:spcPts val="600"/>
              </a:spcBef>
              <a:buClr>
                <a:schemeClr val="tx1"/>
              </a:buClr>
            </a:pPr>
            <a:r>
              <a:rPr lang="zh-CN" altLang="en-US" sz="1400" b="1">
                <a:solidFill>
                  <a:schemeClr val="tx2"/>
                </a:solidFill>
                <a:latin typeface="宋体" pitchFamily="2" charset="-122"/>
              </a:rPr>
              <a:t>天津市科学技术进步二等奖   </a:t>
            </a:r>
            <a:r>
              <a:rPr lang="en-US" altLang="zh-CN" sz="1400" b="1">
                <a:solidFill>
                  <a:schemeClr val="tx2"/>
                </a:solidFill>
                <a:latin typeface="宋体" pitchFamily="2" charset="-122"/>
              </a:rPr>
              <a:t>	UCLA Compilers Group </a:t>
            </a:r>
            <a:r>
              <a:rPr lang="zh-CN" altLang="en-US" sz="1400" b="1">
                <a:solidFill>
                  <a:schemeClr val="tx2"/>
                </a:solidFill>
                <a:latin typeface="宋体" pitchFamily="2" charset="-122"/>
              </a:rPr>
              <a:t>访问</a:t>
            </a:r>
          </a:p>
          <a:p>
            <a:pPr marL="1824038" lvl="3" indent="-452438">
              <a:lnSpc>
                <a:spcPct val="150000"/>
              </a:lnSpc>
              <a:spcBef>
                <a:spcPts val="600"/>
              </a:spcBef>
              <a:buClr>
                <a:schemeClr val="tx1"/>
              </a:buClr>
            </a:pPr>
            <a:r>
              <a:rPr lang="zh-CN" altLang="en-US" sz="1400" b="1">
                <a:solidFill>
                  <a:schemeClr val="tx2"/>
                </a:solidFill>
                <a:latin typeface="宋体" pitchFamily="2" charset="-122"/>
              </a:rPr>
              <a:t>博士服务团成员</a:t>
            </a:r>
            <a:r>
              <a:rPr lang="en-US" altLang="zh-CN" sz="1400" b="1">
                <a:solidFill>
                  <a:schemeClr val="tx2"/>
                </a:solidFill>
                <a:latin typeface="宋体" pitchFamily="2" charset="-122"/>
              </a:rPr>
              <a:t>			</a:t>
            </a:r>
            <a:r>
              <a:rPr lang="zh-CN" altLang="en-US" sz="1400" b="1">
                <a:solidFill>
                  <a:schemeClr val="tx2"/>
                </a:solidFill>
                <a:latin typeface="宋体" pitchFamily="2" charset="-122"/>
              </a:rPr>
              <a:t>国际源期刊审稿专家</a:t>
            </a:r>
            <a:endParaRPr lang="en-US" altLang="zh-CN" sz="1400" b="1">
              <a:solidFill>
                <a:schemeClr val="tx2"/>
              </a:solidFill>
              <a:latin typeface="宋体" pitchFamily="2" charset="-122"/>
            </a:endParaRPr>
          </a:p>
          <a:p>
            <a:pPr marL="1824038" lvl="3" indent="-452438">
              <a:lnSpc>
                <a:spcPct val="150000"/>
              </a:lnSpc>
              <a:spcBef>
                <a:spcPts val="600"/>
              </a:spcBef>
              <a:buClr>
                <a:schemeClr val="tx1"/>
              </a:buClr>
            </a:pPr>
            <a:r>
              <a:rPr lang="en-US" altLang="zh-CN" sz="1400" b="1">
                <a:solidFill>
                  <a:schemeClr val="tx2"/>
                </a:solidFill>
                <a:latin typeface="宋体" pitchFamily="2" charset="-122"/>
              </a:rPr>
              <a:t>	</a:t>
            </a:r>
            <a:endParaRPr lang="zh-CN" altLang="en-US" sz="1400" b="1">
              <a:solidFill>
                <a:schemeClr val="tx2"/>
              </a:solidFill>
              <a:latin typeface="宋体"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并行与分布式处理研究室</a:t>
            </a:r>
            <a:endParaRPr lang="en-US" altLang="zh-CN" smtClean="0">
              <a:latin typeface="华文新魏" pitchFamily="2" charset="-122"/>
              <a:ea typeface="华文新魏" pitchFamily="2" charset="-122"/>
            </a:endParaRPr>
          </a:p>
        </p:txBody>
      </p:sp>
      <p:grpSp>
        <p:nvGrpSpPr>
          <p:cNvPr id="32771" name="组合 46"/>
          <p:cNvGrpSpPr>
            <a:grpSpLocks/>
          </p:cNvGrpSpPr>
          <p:nvPr/>
        </p:nvGrpSpPr>
        <p:grpSpPr bwMode="auto">
          <a:xfrm>
            <a:off x="2627313" y="1355725"/>
            <a:ext cx="6345237" cy="2725738"/>
            <a:chOff x="2438400" y="1676400"/>
            <a:chExt cx="6345145" cy="2539760"/>
          </a:xfrm>
        </p:grpSpPr>
        <p:sp>
          <p:nvSpPr>
            <p:cNvPr id="97283" name="AutoShape 3"/>
            <p:cNvSpPr>
              <a:spLocks noChangeArrowheads="1"/>
            </p:cNvSpPr>
            <p:nvPr/>
          </p:nvSpPr>
          <p:spPr bwMode="gray">
            <a:xfrm rot="10800000">
              <a:off x="2627309" y="2387888"/>
              <a:ext cx="6156236" cy="1828272"/>
            </a:xfrm>
            <a:prstGeom prst="upArrow">
              <a:avLst>
                <a:gd name="adj1" fmla="val 76291"/>
                <a:gd name="adj2" fmla="val 53948"/>
              </a:avLst>
            </a:prstGeom>
            <a:gradFill rotWithShape="1">
              <a:gsLst>
                <a:gs pos="0">
                  <a:schemeClr val="accent1"/>
                </a:gs>
                <a:gs pos="100000">
                  <a:schemeClr val="accent1">
                    <a:gamma/>
                    <a:tint val="39216"/>
                    <a:invGamma/>
                    <a:alpha val="0"/>
                  </a:schemeClr>
                </a:gs>
              </a:gsLst>
              <a:lin ang="5400000" scaled="1"/>
            </a:gradFill>
            <a:ln w="9525" algn="ctr">
              <a:noFill/>
              <a:miter lim="800000"/>
              <a:headEnd/>
              <a:tailEnd/>
            </a:ln>
            <a:effectLst/>
          </p:spPr>
          <p:txBody>
            <a:bodyPr wrap="none" anchor="ctr"/>
            <a:lstStyle/>
            <a:p>
              <a:pPr>
                <a:defRPr/>
              </a:pPr>
              <a:endParaRPr lang="zh-CN" altLang="en-US">
                <a:ea typeface="宋体" charset="-122"/>
              </a:endParaRPr>
            </a:p>
          </p:txBody>
        </p:sp>
        <p:sp>
          <p:nvSpPr>
            <p:cNvPr id="32785" name="Text Box 5"/>
            <p:cNvSpPr txBox="1">
              <a:spLocks noChangeArrowheads="1"/>
            </p:cNvSpPr>
            <p:nvPr/>
          </p:nvSpPr>
          <p:spPr bwMode="gray">
            <a:xfrm>
              <a:off x="2727351" y="2439369"/>
              <a:ext cx="5796091" cy="1519918"/>
            </a:xfrm>
            <a:prstGeom prst="rect">
              <a:avLst/>
            </a:prstGeom>
            <a:noFill/>
            <a:ln w="9525" algn="ctr">
              <a:noFill/>
              <a:miter lim="800000"/>
              <a:headEnd/>
              <a:tailEnd/>
            </a:ln>
          </p:spPr>
          <p:txBody>
            <a:bodyPr>
              <a:spAutoFit/>
            </a:bodyPr>
            <a:lstStyle/>
            <a:p>
              <a:pPr algn="just" eaLnBrk="0" hangingPunct="0"/>
              <a:r>
                <a:rPr lang="zh-CN" altLang="en-US" sz="2000" b="1">
                  <a:latin typeface="Arial" charset="0"/>
                </a:rPr>
                <a:t>主要从事并行机系统结构、并行与分布式处理、高性能计算、环境信息处理等方面的研究工作。主持和参加国家、教育部、环保部、天津市等多项课题，并与内华达拉斯维加斯大学、明尼苏达大学等开展合作研究。</a:t>
              </a:r>
              <a:endParaRPr lang="en-US" altLang="zh-CN" sz="2000" b="1">
                <a:solidFill>
                  <a:schemeClr val="bg1"/>
                </a:solidFill>
                <a:latin typeface="Arial" charset="0"/>
              </a:endParaRPr>
            </a:p>
          </p:txBody>
        </p:sp>
        <p:sp>
          <p:nvSpPr>
            <p:cNvPr id="97284" name="AutoShape 4"/>
            <p:cNvSpPr>
              <a:spLocks noChangeArrowheads="1"/>
            </p:cNvSpPr>
            <p:nvPr/>
          </p:nvSpPr>
          <p:spPr bwMode="gray">
            <a:xfrm>
              <a:off x="2438400" y="1676400"/>
              <a:ext cx="6310221" cy="498486"/>
            </a:xfrm>
            <a:prstGeom prst="roundRect">
              <a:avLst>
                <a:gd name="adj" fmla="val 50000"/>
              </a:avLst>
            </a:prstGeom>
            <a:solidFill>
              <a:srgbClr val="0070C0"/>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000" b="1" dirty="0">
                  <a:solidFill>
                    <a:schemeClr val="bg1"/>
                  </a:solidFill>
                  <a:effectLst>
                    <a:outerShdw blurRad="38100" dist="38100" dir="2700000" algn="tl">
                      <a:srgbClr val="000000"/>
                    </a:outerShdw>
                  </a:effectLst>
                  <a:latin typeface="Verdana" pitchFamily="34" charset="0"/>
                  <a:ea typeface="宋体" charset="-122"/>
                </a:rPr>
                <a:t>研究室带头人：杨愚鲁教授</a:t>
              </a:r>
              <a:endParaRPr lang="en-US" altLang="zh-CN" sz="2000" b="1" dirty="0">
                <a:solidFill>
                  <a:schemeClr val="bg1"/>
                </a:solidFill>
                <a:effectLst>
                  <a:outerShdw blurRad="38100" dist="38100" dir="2700000" algn="tl">
                    <a:srgbClr val="000000"/>
                  </a:outerShdw>
                </a:effectLst>
                <a:latin typeface="Verdana" pitchFamily="34" charset="0"/>
                <a:ea typeface="宋体" charset="-122"/>
              </a:endParaRPr>
            </a:p>
          </p:txBody>
        </p:sp>
      </p:grpSp>
      <p:sp>
        <p:nvSpPr>
          <p:cNvPr id="27652" name="TextBox 40"/>
          <p:cNvSpPr txBox="1">
            <a:spLocks noChangeArrowheads="1"/>
          </p:cNvSpPr>
          <p:nvPr/>
        </p:nvSpPr>
        <p:spPr bwMode="auto">
          <a:xfrm>
            <a:off x="1476375" y="5961063"/>
            <a:ext cx="3167063" cy="708025"/>
          </a:xfrm>
          <a:prstGeom prst="rect">
            <a:avLst/>
          </a:prstGeom>
          <a:noFill/>
          <a:ln w="9525">
            <a:noFill/>
            <a:miter lim="800000"/>
            <a:headEnd/>
            <a:tailEnd/>
          </a:ln>
        </p:spPr>
        <p:txBody>
          <a:bodyPr>
            <a:spAutoFit/>
          </a:bodyPr>
          <a:lstStyle/>
          <a:p>
            <a:pPr algn="ctr"/>
            <a:r>
              <a:rPr lang="zh-CN" altLang="en-US" sz="1600" b="1">
                <a:latin typeface="Book Antiqua" pitchFamily="18" charset="0"/>
              </a:rPr>
              <a:t>赵宏  副教授</a:t>
            </a:r>
            <a:endParaRPr lang="en-US" altLang="zh-CN" sz="1600" b="1">
              <a:latin typeface="Book Antiqua" pitchFamily="18" charset="0"/>
            </a:endParaRPr>
          </a:p>
          <a:p>
            <a:pPr algn="ctr"/>
            <a:r>
              <a:rPr lang="zh-CN" altLang="en-US" sz="1200" b="1">
                <a:latin typeface="Book Antiqua" pitchFamily="18" charset="0"/>
              </a:rPr>
              <a:t>研究方向：高性能计算、空气质量数值预测模型、污染源解析模型、应用系统开发等</a:t>
            </a:r>
            <a:endParaRPr lang="zh-CN" altLang="en-US" b="1">
              <a:latin typeface="Arial" charset="0"/>
            </a:endParaRPr>
          </a:p>
        </p:txBody>
      </p:sp>
      <p:sp>
        <p:nvSpPr>
          <p:cNvPr id="27653" name="TextBox 42"/>
          <p:cNvSpPr txBox="1">
            <a:spLocks noChangeArrowheads="1"/>
          </p:cNvSpPr>
          <p:nvPr/>
        </p:nvSpPr>
        <p:spPr bwMode="auto">
          <a:xfrm>
            <a:off x="5005388" y="5959475"/>
            <a:ext cx="2087562" cy="708025"/>
          </a:xfrm>
          <a:prstGeom prst="rect">
            <a:avLst/>
          </a:prstGeom>
          <a:noFill/>
          <a:ln w="9525">
            <a:noFill/>
            <a:miter lim="800000"/>
            <a:headEnd/>
            <a:tailEnd/>
          </a:ln>
        </p:spPr>
        <p:txBody>
          <a:bodyPr>
            <a:spAutoFit/>
          </a:bodyPr>
          <a:lstStyle/>
          <a:p>
            <a:pPr algn="ctr"/>
            <a:r>
              <a:rPr lang="zh-CN" altLang="en-US" sz="1600" b="1">
                <a:latin typeface="Book Antiqua" pitchFamily="18" charset="0"/>
              </a:rPr>
              <a:t>李涛  副教授</a:t>
            </a:r>
            <a:endParaRPr lang="en-US" altLang="zh-CN" sz="1600" b="1">
              <a:latin typeface="Book Antiqua" pitchFamily="18" charset="0"/>
            </a:endParaRPr>
          </a:p>
          <a:p>
            <a:pPr algn="ctr"/>
            <a:r>
              <a:rPr lang="zh-CN" altLang="en-US" sz="1200" b="1">
                <a:latin typeface="Book Antiqua" pitchFamily="18" charset="0"/>
              </a:rPr>
              <a:t>研究方向：并行与分布式处理，高性能计算等</a:t>
            </a:r>
            <a:endParaRPr lang="zh-CN" altLang="en-US" b="1">
              <a:latin typeface="Arial" charset="0"/>
            </a:endParaRPr>
          </a:p>
        </p:txBody>
      </p:sp>
      <p:sp>
        <p:nvSpPr>
          <p:cNvPr id="32774" name="矩形 16"/>
          <p:cNvSpPr>
            <a:spLocks noChangeArrowheads="1"/>
          </p:cNvSpPr>
          <p:nvPr/>
        </p:nvSpPr>
        <p:spPr bwMode="auto">
          <a:xfrm>
            <a:off x="500063" y="1457325"/>
            <a:ext cx="1428750" cy="1714500"/>
          </a:xfrm>
          <a:prstGeom prst="rect">
            <a:avLst/>
          </a:prstGeom>
          <a:solidFill>
            <a:srgbClr val="FFFF00">
              <a:alpha val="25882"/>
            </a:srgbClr>
          </a:solidFill>
          <a:ln w="9525" algn="ctr">
            <a:noFill/>
            <a:round/>
            <a:headEnd/>
            <a:tailEnd/>
          </a:ln>
        </p:spPr>
        <p:txBody>
          <a:bodyPr/>
          <a:lstStyle/>
          <a:p>
            <a:pPr eaLnBrk="0" hangingPunct="0"/>
            <a:endParaRPr lang="zh-CN" altLang="en-US"/>
          </a:p>
        </p:txBody>
      </p:sp>
      <p:sp>
        <p:nvSpPr>
          <p:cNvPr id="27655" name="矩形 17"/>
          <p:cNvSpPr>
            <a:spLocks noChangeArrowheads="1"/>
          </p:cNvSpPr>
          <p:nvPr/>
        </p:nvSpPr>
        <p:spPr bwMode="auto">
          <a:xfrm>
            <a:off x="2339975" y="4159250"/>
            <a:ext cx="1428750" cy="1714500"/>
          </a:xfrm>
          <a:prstGeom prst="rect">
            <a:avLst/>
          </a:prstGeom>
          <a:solidFill>
            <a:srgbClr val="FFFF00">
              <a:alpha val="25882"/>
            </a:srgbClr>
          </a:solidFill>
          <a:ln w="9525" algn="ctr">
            <a:noFill/>
            <a:round/>
            <a:headEnd/>
            <a:tailEnd/>
          </a:ln>
        </p:spPr>
        <p:txBody>
          <a:bodyPr/>
          <a:lstStyle/>
          <a:p>
            <a:pPr eaLnBrk="0" hangingPunct="0"/>
            <a:endParaRPr lang="zh-CN" altLang="en-US"/>
          </a:p>
        </p:txBody>
      </p:sp>
      <p:sp>
        <p:nvSpPr>
          <p:cNvPr id="27656" name="矩形 19"/>
          <p:cNvSpPr>
            <a:spLocks noChangeArrowheads="1"/>
          </p:cNvSpPr>
          <p:nvPr/>
        </p:nvSpPr>
        <p:spPr bwMode="auto">
          <a:xfrm>
            <a:off x="5275263" y="4141788"/>
            <a:ext cx="1428750" cy="1714500"/>
          </a:xfrm>
          <a:prstGeom prst="rect">
            <a:avLst/>
          </a:prstGeom>
          <a:solidFill>
            <a:srgbClr val="FFFF00">
              <a:alpha val="25882"/>
            </a:srgbClr>
          </a:solidFill>
          <a:ln w="9525" algn="ctr">
            <a:noFill/>
            <a:round/>
            <a:headEnd/>
            <a:tailEnd/>
          </a:ln>
        </p:spPr>
        <p:txBody>
          <a:bodyPr/>
          <a:lstStyle/>
          <a:p>
            <a:pPr eaLnBrk="0" hangingPunct="0"/>
            <a:endParaRPr lang="zh-CN" altLang="en-US"/>
          </a:p>
        </p:txBody>
      </p:sp>
      <p:sp>
        <p:nvSpPr>
          <p:cNvPr id="32777" name="TextBox 20"/>
          <p:cNvSpPr txBox="1">
            <a:spLocks noChangeArrowheads="1"/>
          </p:cNvSpPr>
          <p:nvPr/>
        </p:nvSpPr>
        <p:spPr bwMode="auto">
          <a:xfrm>
            <a:off x="642938" y="1957388"/>
            <a:ext cx="1143000" cy="369887"/>
          </a:xfrm>
          <a:prstGeom prst="rect">
            <a:avLst/>
          </a:prstGeom>
          <a:noFill/>
          <a:ln w="9525">
            <a:noFill/>
            <a:miter lim="800000"/>
            <a:headEnd/>
            <a:tailEnd/>
          </a:ln>
        </p:spPr>
        <p:txBody>
          <a:bodyPr>
            <a:spAutoFit/>
          </a:bodyPr>
          <a:lstStyle/>
          <a:p>
            <a:pPr algn="ctr"/>
            <a:r>
              <a:rPr lang="zh-CN" altLang="en-US"/>
              <a:t>照片</a:t>
            </a:r>
          </a:p>
        </p:txBody>
      </p:sp>
      <p:sp>
        <p:nvSpPr>
          <p:cNvPr id="27658" name="TextBox 21"/>
          <p:cNvSpPr txBox="1">
            <a:spLocks noChangeArrowheads="1"/>
          </p:cNvSpPr>
          <p:nvPr/>
        </p:nvSpPr>
        <p:spPr bwMode="auto">
          <a:xfrm>
            <a:off x="2509838" y="4802188"/>
            <a:ext cx="1143000" cy="369887"/>
          </a:xfrm>
          <a:prstGeom prst="rect">
            <a:avLst/>
          </a:prstGeom>
          <a:noFill/>
          <a:ln w="9525">
            <a:noFill/>
            <a:miter lim="800000"/>
            <a:headEnd/>
            <a:tailEnd/>
          </a:ln>
        </p:spPr>
        <p:txBody>
          <a:bodyPr>
            <a:spAutoFit/>
          </a:bodyPr>
          <a:lstStyle/>
          <a:p>
            <a:pPr algn="ctr"/>
            <a:r>
              <a:rPr lang="zh-CN" altLang="en-US"/>
              <a:t>照片</a:t>
            </a:r>
          </a:p>
        </p:txBody>
      </p:sp>
      <p:sp>
        <p:nvSpPr>
          <p:cNvPr id="27659" name="TextBox 23"/>
          <p:cNvSpPr txBox="1">
            <a:spLocks noChangeArrowheads="1"/>
          </p:cNvSpPr>
          <p:nvPr/>
        </p:nvSpPr>
        <p:spPr bwMode="auto">
          <a:xfrm>
            <a:off x="5418138" y="4713288"/>
            <a:ext cx="1143000" cy="369887"/>
          </a:xfrm>
          <a:prstGeom prst="rect">
            <a:avLst/>
          </a:prstGeom>
          <a:noFill/>
          <a:ln w="9525">
            <a:noFill/>
            <a:miter lim="800000"/>
            <a:headEnd/>
            <a:tailEnd/>
          </a:ln>
        </p:spPr>
        <p:txBody>
          <a:bodyPr>
            <a:spAutoFit/>
          </a:bodyPr>
          <a:lstStyle/>
          <a:p>
            <a:pPr algn="ctr"/>
            <a:r>
              <a:rPr lang="zh-CN" altLang="en-US"/>
              <a:t>照片</a:t>
            </a:r>
          </a:p>
        </p:txBody>
      </p:sp>
      <p:pic>
        <p:nvPicPr>
          <p:cNvPr id="27660" name="Picture 15" descr="D:\最后Fundations\工作用照片\DSCF9687.JPG"/>
          <p:cNvPicPr>
            <a:picLocks noChangeAspect="1" noChangeArrowheads="1"/>
          </p:cNvPicPr>
          <p:nvPr/>
        </p:nvPicPr>
        <p:blipFill>
          <a:blip r:embed="rId2" cstate="print"/>
          <a:srcRect/>
          <a:stretch>
            <a:fillRect/>
          </a:stretch>
        </p:blipFill>
        <p:spPr bwMode="auto">
          <a:xfrm>
            <a:off x="5246688" y="4116388"/>
            <a:ext cx="1457325" cy="1843087"/>
          </a:xfrm>
          <a:prstGeom prst="rect">
            <a:avLst/>
          </a:prstGeom>
          <a:noFill/>
          <a:ln w="9525">
            <a:noFill/>
            <a:miter lim="800000"/>
            <a:headEnd/>
            <a:tailEnd/>
          </a:ln>
        </p:spPr>
      </p:pic>
      <p:pic>
        <p:nvPicPr>
          <p:cNvPr id="32781" name="Picture 16" descr="D:\最后Fundations\实验室介绍\yang.jpg"/>
          <p:cNvPicPr>
            <a:picLocks noChangeAspect="1" noChangeArrowheads="1"/>
          </p:cNvPicPr>
          <p:nvPr/>
        </p:nvPicPr>
        <p:blipFill>
          <a:blip r:embed="rId3" cstate="print"/>
          <a:srcRect/>
          <a:stretch>
            <a:fillRect/>
          </a:stretch>
        </p:blipFill>
        <p:spPr bwMode="auto">
          <a:xfrm>
            <a:off x="520700" y="1457325"/>
            <a:ext cx="1408113" cy="1755775"/>
          </a:xfrm>
          <a:prstGeom prst="rect">
            <a:avLst/>
          </a:prstGeom>
          <a:noFill/>
          <a:ln w="9525">
            <a:noFill/>
            <a:miter lim="800000"/>
            <a:headEnd/>
            <a:tailEnd/>
          </a:ln>
        </p:spPr>
      </p:pic>
      <p:sp>
        <p:nvSpPr>
          <p:cNvPr id="2" name="矩形 1"/>
          <p:cNvSpPr/>
          <p:nvPr/>
        </p:nvSpPr>
        <p:spPr>
          <a:xfrm>
            <a:off x="7271792" y="6211668"/>
            <a:ext cx="1872208" cy="646331"/>
          </a:xfrm>
          <a:prstGeom prst="rect">
            <a:avLst/>
          </a:prstGeom>
          <a:noFill/>
        </p:spPr>
        <p:txBody>
          <a:bodyPr>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r>
              <a:rPr lang="en-US" altLang="zh-CN"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rPr>
              <a:t>PDPL</a:t>
            </a:r>
            <a:endParaRPr lang="zh-CN" altLang="en-US"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endParaRPr>
          </a:p>
        </p:txBody>
      </p:sp>
      <p:pic>
        <p:nvPicPr>
          <p:cNvPr id="27663" name="Picture 18" descr="http://it.nankai.edu.cn:8080/itemis/Teachers/Images/zhaoh.jpg"/>
          <p:cNvPicPr>
            <a:picLocks noChangeAspect="1" noChangeArrowheads="1"/>
          </p:cNvPicPr>
          <p:nvPr/>
        </p:nvPicPr>
        <p:blipFill>
          <a:blip r:embed="rId4" cstate="print"/>
          <a:srcRect/>
          <a:stretch>
            <a:fillRect/>
          </a:stretch>
        </p:blipFill>
        <p:spPr bwMode="auto">
          <a:xfrm>
            <a:off x="2339975" y="4116388"/>
            <a:ext cx="1428750" cy="18176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blinds(horizontal)">
                                      <p:cBhvr>
                                        <p:cTn id="7" dur="500"/>
                                        <p:tgtEl>
                                          <p:spTgt spid="2765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653"/>
                                        </p:tgtEl>
                                        <p:attrNameLst>
                                          <p:attrName>style.visibility</p:attrName>
                                        </p:attrNameLst>
                                      </p:cBhvr>
                                      <p:to>
                                        <p:strVal val="visible"/>
                                      </p:to>
                                    </p:set>
                                    <p:animEffect transition="in" filter="blinds(horizontal)">
                                      <p:cBhvr>
                                        <p:cTn id="10" dur="500"/>
                                        <p:tgtEl>
                                          <p:spTgt spid="2765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655"/>
                                        </p:tgtEl>
                                        <p:attrNameLst>
                                          <p:attrName>style.visibility</p:attrName>
                                        </p:attrNameLst>
                                      </p:cBhvr>
                                      <p:to>
                                        <p:strVal val="visible"/>
                                      </p:to>
                                    </p:set>
                                    <p:animEffect transition="in" filter="blinds(horizontal)">
                                      <p:cBhvr>
                                        <p:cTn id="13" dur="500"/>
                                        <p:tgtEl>
                                          <p:spTgt spid="2765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656"/>
                                        </p:tgtEl>
                                        <p:attrNameLst>
                                          <p:attrName>style.visibility</p:attrName>
                                        </p:attrNameLst>
                                      </p:cBhvr>
                                      <p:to>
                                        <p:strVal val="visible"/>
                                      </p:to>
                                    </p:set>
                                    <p:animEffect transition="in" filter="blinds(horizontal)">
                                      <p:cBhvr>
                                        <p:cTn id="16" dur="500"/>
                                        <p:tgtEl>
                                          <p:spTgt spid="2765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7658"/>
                                        </p:tgtEl>
                                        <p:attrNameLst>
                                          <p:attrName>style.visibility</p:attrName>
                                        </p:attrNameLst>
                                      </p:cBhvr>
                                      <p:to>
                                        <p:strVal val="visible"/>
                                      </p:to>
                                    </p:set>
                                    <p:animEffect transition="in" filter="blinds(horizontal)">
                                      <p:cBhvr>
                                        <p:cTn id="19" dur="500"/>
                                        <p:tgtEl>
                                          <p:spTgt spid="2765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659"/>
                                        </p:tgtEl>
                                        <p:attrNameLst>
                                          <p:attrName>style.visibility</p:attrName>
                                        </p:attrNameLst>
                                      </p:cBhvr>
                                      <p:to>
                                        <p:strVal val="visible"/>
                                      </p:to>
                                    </p:set>
                                    <p:animEffect transition="in" filter="blinds(horizontal)">
                                      <p:cBhvr>
                                        <p:cTn id="22" dur="500"/>
                                        <p:tgtEl>
                                          <p:spTgt spid="27659"/>
                                        </p:tgtEl>
                                      </p:cBhvr>
                                    </p:animEffect>
                                  </p:childTnLst>
                                </p:cTn>
                              </p:par>
                              <p:par>
                                <p:cTn id="23" presetID="3" presetClass="entr" presetSubtype="10" fill="hold" nodeType="withEffect">
                                  <p:stCondLst>
                                    <p:cond delay="0"/>
                                  </p:stCondLst>
                                  <p:childTnLst>
                                    <p:set>
                                      <p:cBhvr>
                                        <p:cTn id="24" dur="1" fill="hold">
                                          <p:stCondLst>
                                            <p:cond delay="0"/>
                                          </p:stCondLst>
                                        </p:cTn>
                                        <p:tgtEl>
                                          <p:spTgt spid="27660"/>
                                        </p:tgtEl>
                                        <p:attrNameLst>
                                          <p:attrName>style.visibility</p:attrName>
                                        </p:attrNameLst>
                                      </p:cBhvr>
                                      <p:to>
                                        <p:strVal val="visible"/>
                                      </p:to>
                                    </p:set>
                                    <p:animEffect transition="in" filter="blinds(horizontal)">
                                      <p:cBhvr>
                                        <p:cTn id="25" dur="500"/>
                                        <p:tgtEl>
                                          <p:spTgt spid="27660"/>
                                        </p:tgtEl>
                                      </p:cBhvr>
                                    </p:animEffect>
                                  </p:childTnLst>
                                </p:cTn>
                              </p:par>
                              <p:par>
                                <p:cTn id="26" presetID="3" presetClass="entr" presetSubtype="10" fill="hold" nodeType="withEffect">
                                  <p:stCondLst>
                                    <p:cond delay="0"/>
                                  </p:stCondLst>
                                  <p:childTnLst>
                                    <p:set>
                                      <p:cBhvr>
                                        <p:cTn id="27" dur="1" fill="hold">
                                          <p:stCondLst>
                                            <p:cond delay="0"/>
                                          </p:stCondLst>
                                        </p:cTn>
                                        <p:tgtEl>
                                          <p:spTgt spid="27663"/>
                                        </p:tgtEl>
                                        <p:attrNameLst>
                                          <p:attrName>style.visibility</p:attrName>
                                        </p:attrNameLst>
                                      </p:cBhvr>
                                      <p:to>
                                        <p:strVal val="visible"/>
                                      </p:to>
                                    </p:set>
                                    <p:animEffect transition="in" filter="blinds(horizontal)">
                                      <p:cBhvr>
                                        <p:cTn id="28" dur="500"/>
                                        <p:tgtEl>
                                          <p:spTgt spid="27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3" grpId="0"/>
      <p:bldP spid="27655" grpId="0" animBg="1"/>
      <p:bldP spid="27656" grpId="0" animBg="1"/>
      <p:bldP spid="27658" grpId="0"/>
      <p:bldP spid="276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p:cNvSpPr>
            <a:spLocks noGrp="1"/>
          </p:cNvSpPr>
          <p:nvPr>
            <p:ph type="sldNum" sz="quarter" idx="11"/>
          </p:nvPr>
        </p:nvSpPr>
        <p:spPr>
          <a:xfrm>
            <a:off x="6877050" y="188913"/>
            <a:ext cx="2133600" cy="476250"/>
          </a:xfrm>
          <a:noFill/>
        </p:spPr>
        <p:txBody>
          <a:bodyPr/>
          <a:lstStyle/>
          <a:p>
            <a:pPr algn="r"/>
            <a:fld id="{F092B532-7912-42C1-B458-B8CA99B47CB0}" type="slidenum">
              <a:rPr lang="en-US" altLang="zh-CN"/>
              <a:pPr algn="r"/>
              <a:t>35</a:t>
            </a:fld>
            <a:endParaRPr lang="en-US" altLang="zh-CN"/>
          </a:p>
        </p:txBody>
      </p:sp>
      <p:sp>
        <p:nvSpPr>
          <p:cNvPr id="33795" name="Rectangle 3"/>
          <p:cNvSpPr>
            <a:spLocks noGrp="1" noChangeArrowheads="1"/>
          </p:cNvSpPr>
          <p:nvPr>
            <p:ph type="body" idx="1"/>
          </p:nvPr>
        </p:nvSpPr>
        <p:spPr>
          <a:xfrm>
            <a:off x="250825" y="981075"/>
            <a:ext cx="8642350" cy="4738688"/>
          </a:xfrm>
        </p:spPr>
        <p:txBody>
          <a:bodyPr/>
          <a:lstStyle/>
          <a:p>
            <a:pPr marL="452438" indent="-452438" eaLnBrk="1" hangingPunct="1">
              <a:lnSpc>
                <a:spcPct val="150000"/>
              </a:lnSpc>
              <a:spcBef>
                <a:spcPts val="600"/>
              </a:spcBef>
              <a:buFont typeface="Symbol" pitchFamily="18" charset="2"/>
              <a:buBlip>
                <a:blip r:embed="rId2"/>
              </a:buBlip>
            </a:pPr>
            <a:r>
              <a:rPr sz="2400">
                <a:solidFill>
                  <a:schemeClr val="tx2"/>
                </a:solidFill>
                <a:latin typeface="宋体" pitchFamily="2" charset="-122"/>
                <a:ea typeface="宋体" pitchFamily="2" charset="-122"/>
              </a:rPr>
              <a:t>并行机内部结合网（</a:t>
            </a:r>
            <a:r>
              <a:rPr lang="en-US" altLang="zh-CN" sz="2400">
                <a:solidFill>
                  <a:schemeClr val="tx2"/>
                </a:solidFill>
                <a:latin typeface="Times New Roman" pitchFamily="18" charset="0"/>
                <a:ea typeface="宋体" pitchFamily="2" charset="-122"/>
                <a:cs typeface="Times New Roman" pitchFamily="18" charset="0"/>
              </a:rPr>
              <a:t>RDT</a:t>
            </a:r>
            <a:r>
              <a:rPr sz="2400">
                <a:solidFill>
                  <a:schemeClr val="tx2"/>
                </a:solidFill>
                <a:latin typeface="Times New Roman" pitchFamily="18" charset="0"/>
                <a:ea typeface="宋体" pitchFamily="2" charset="-122"/>
                <a:cs typeface="Times New Roman" pitchFamily="18" charset="0"/>
              </a:rPr>
              <a:t>：</a:t>
            </a:r>
            <a:r>
              <a:rPr lang="en-US" altLang="zh-CN" sz="2400">
                <a:solidFill>
                  <a:schemeClr val="tx2"/>
                </a:solidFill>
                <a:latin typeface="Times New Roman" pitchFamily="18" charset="0"/>
                <a:ea typeface="宋体" pitchFamily="2" charset="-122"/>
                <a:cs typeface="Times New Roman" pitchFamily="18" charset="0"/>
              </a:rPr>
              <a:t>Recursive Diagonal Tours</a:t>
            </a:r>
            <a:r>
              <a:rPr sz="2400">
                <a:solidFill>
                  <a:schemeClr val="tx2"/>
                </a:solidFill>
                <a:latin typeface="宋体" pitchFamily="2" charset="-122"/>
                <a:ea typeface="宋体" pitchFamily="2" charset="-122"/>
                <a:cs typeface="Times New Roman" pitchFamily="18" charset="0"/>
              </a:rPr>
              <a:t>）</a:t>
            </a:r>
            <a:endParaRPr lang="en-US" altLang="zh-CN" sz="2400">
              <a:solidFill>
                <a:schemeClr val="tx2"/>
              </a:solidFill>
              <a:latin typeface="宋体" pitchFamily="2" charset="-122"/>
              <a:ea typeface="宋体" pitchFamily="2" charset="-122"/>
              <a:cs typeface="Times New Roman" pitchFamily="18" charset="0"/>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Times New Roman" pitchFamily="18" charset="0"/>
                <a:ea typeface="宋体" pitchFamily="2" charset="-122"/>
              </a:rPr>
              <a:t>用于超大规模并行计算机的拓扑结构，使用矢量分解</a:t>
            </a:r>
            <a:r>
              <a:rPr lang="en-US" altLang="zh-CN" sz="1800" b="1" smtClean="0">
                <a:solidFill>
                  <a:schemeClr val="tx1"/>
                </a:solidFill>
                <a:latin typeface="Times New Roman" pitchFamily="18" charset="0"/>
                <a:ea typeface="宋体" pitchFamily="2" charset="-122"/>
              </a:rPr>
              <a:t>/</a:t>
            </a:r>
            <a:r>
              <a:rPr lang="zh-CN" altLang="en-US" sz="1800" b="1" smtClean="0">
                <a:solidFill>
                  <a:schemeClr val="tx1"/>
                </a:solidFill>
                <a:latin typeface="Times New Roman" pitchFamily="18" charset="0"/>
                <a:ea typeface="宋体" pitchFamily="2" charset="-122"/>
              </a:rPr>
              <a:t>组合路由算法，具有直径</a:t>
            </a:r>
            <a:r>
              <a:rPr lang="en-US" altLang="zh-CN" sz="1800" b="1" smtClean="0">
                <a:solidFill>
                  <a:schemeClr val="tx1"/>
                </a:solidFill>
                <a:latin typeface="Times New Roman" pitchFamily="18" charset="0"/>
                <a:ea typeface="宋体" pitchFamily="2" charset="-122"/>
              </a:rPr>
              <a:t>/</a:t>
            </a:r>
            <a:r>
              <a:rPr lang="zh-CN" altLang="en-US" sz="1800" b="1" smtClean="0">
                <a:solidFill>
                  <a:schemeClr val="tx1"/>
                </a:solidFill>
                <a:latin typeface="Times New Roman" pitchFamily="18" charset="0"/>
                <a:ea typeface="宋体" pitchFamily="2" charset="-122"/>
              </a:rPr>
              <a:t>平均距离小、</a:t>
            </a:r>
            <a:r>
              <a:rPr lang="en-US" altLang="zh-CN" sz="1800" b="1" smtClean="0">
                <a:solidFill>
                  <a:schemeClr val="tx1"/>
                </a:solidFill>
                <a:latin typeface="Times New Roman" pitchFamily="18" charset="0"/>
                <a:ea typeface="宋体" pitchFamily="2" charset="-122"/>
              </a:rPr>
              <a:t>Degree</a:t>
            </a:r>
            <a:r>
              <a:rPr lang="zh-CN" altLang="en-US" sz="1800" b="1" smtClean="0">
                <a:solidFill>
                  <a:schemeClr val="tx1"/>
                </a:solidFill>
                <a:latin typeface="Times New Roman" pitchFamily="18" charset="0"/>
                <a:ea typeface="宋体" pitchFamily="2" charset="-122"/>
              </a:rPr>
              <a:t>小、能嵌入</a:t>
            </a:r>
            <a:r>
              <a:rPr lang="en-US" altLang="zh-CN" sz="1800" b="1" smtClean="0">
                <a:solidFill>
                  <a:schemeClr val="tx1"/>
                </a:solidFill>
                <a:latin typeface="Times New Roman" pitchFamily="18" charset="0"/>
                <a:ea typeface="宋体" pitchFamily="2" charset="-122"/>
              </a:rPr>
              <a:t>Mesh</a:t>
            </a:r>
            <a:r>
              <a:rPr lang="zh-CN" altLang="en-US" sz="1800" b="1" smtClean="0">
                <a:solidFill>
                  <a:schemeClr val="tx1"/>
                </a:solidFill>
                <a:latin typeface="Times New Roman" pitchFamily="18" charset="0"/>
                <a:ea typeface="宋体" pitchFamily="2" charset="-122"/>
              </a:rPr>
              <a:t>等结构、含有潜在分层构造、实装简单、耐故障冗长性高、适用节点数范围宽等特点，在国际上引起较大反响。</a:t>
            </a:r>
            <a:r>
              <a:rPr lang="en-US" altLang="zh-CN" sz="1800" b="1" smtClean="0">
                <a:solidFill>
                  <a:schemeClr val="tx1"/>
                </a:solidFill>
                <a:latin typeface="Times New Roman" pitchFamily="18" charset="0"/>
                <a:ea typeface="宋体" pitchFamily="2" charset="-122"/>
              </a:rPr>
              <a:t> </a:t>
            </a:r>
          </a:p>
          <a:p>
            <a:pPr marL="452438" indent="-452438" eaLnBrk="1" hangingPunct="1">
              <a:lnSpc>
                <a:spcPct val="150000"/>
              </a:lnSpc>
              <a:spcBef>
                <a:spcPts val="600"/>
              </a:spcBef>
              <a:buFont typeface="Symbol" pitchFamily="18" charset="2"/>
              <a:buBlip>
                <a:blip r:embed="rId2"/>
              </a:buBlip>
            </a:pPr>
            <a:r>
              <a:rPr sz="2400">
                <a:solidFill>
                  <a:schemeClr val="tx2"/>
                </a:solidFill>
                <a:latin typeface="宋体" pitchFamily="2" charset="-122"/>
                <a:ea typeface="宋体" pitchFamily="2" charset="-122"/>
              </a:rPr>
              <a:t>并行机互连网络模拟器（</a:t>
            </a:r>
            <a:r>
              <a:rPr lang="en-US" altLang="zh-CN" sz="2400">
                <a:solidFill>
                  <a:schemeClr val="tx2"/>
                </a:solidFill>
                <a:latin typeface="Times New Roman" pitchFamily="18" charset="0"/>
                <a:ea typeface="宋体" pitchFamily="2" charset="-122"/>
              </a:rPr>
              <a:t>SINOMP</a:t>
            </a:r>
            <a:r>
              <a:rPr sz="2400">
                <a:solidFill>
                  <a:schemeClr val="tx2"/>
                </a:solidFill>
                <a:latin typeface="宋体" pitchFamily="2" charset="-122"/>
                <a:ea typeface="宋体" pitchFamily="2" charset="-122"/>
              </a:rPr>
              <a:t>）</a:t>
            </a:r>
            <a:endParaRPr lang="en-US" altLang="zh-CN" sz="2400">
              <a:solidFill>
                <a:schemeClr val="tx2"/>
              </a:solidFill>
              <a:latin typeface="宋体" pitchFamily="2" charset="-122"/>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Times New Roman" pitchFamily="18" charset="0"/>
                <a:ea typeface="宋体" pitchFamily="2" charset="-122"/>
              </a:rPr>
              <a:t>设计了并行机互连网络模拟系统以及互连网络拓扑结构描述语言，为并行机系统结构特别是互连网络的研究和评价提供了直观、有效的工具。</a:t>
            </a:r>
            <a:endParaRPr lang="en-US" altLang="zh-CN" sz="1800" b="1" smtClean="0">
              <a:solidFill>
                <a:schemeClr val="tx1"/>
              </a:solidFill>
              <a:latin typeface="Times New Roman" pitchFamily="18" charset="0"/>
              <a:ea typeface="宋体" pitchFamily="2" charset="-122"/>
            </a:endParaRPr>
          </a:p>
          <a:p>
            <a:pPr marL="452438" indent="-452438" eaLnBrk="1" hangingPunct="1">
              <a:lnSpc>
                <a:spcPct val="150000"/>
              </a:lnSpc>
              <a:spcBef>
                <a:spcPts val="600"/>
              </a:spcBef>
              <a:buFont typeface="Symbol" pitchFamily="18" charset="2"/>
              <a:buBlip>
                <a:blip r:embed="rId2"/>
              </a:buBlip>
            </a:pPr>
            <a:r>
              <a:rPr sz="2400">
                <a:solidFill>
                  <a:schemeClr val="tx2"/>
                </a:solidFill>
                <a:latin typeface="宋体" pitchFamily="2" charset="-122"/>
                <a:ea typeface="宋体" pitchFamily="2" charset="-122"/>
              </a:rPr>
              <a:t>片上网络（</a:t>
            </a:r>
            <a:r>
              <a:rPr lang="en-US" altLang="zh-CN" sz="2400">
                <a:solidFill>
                  <a:schemeClr val="tx2"/>
                </a:solidFill>
                <a:latin typeface="Times New Roman" pitchFamily="18" charset="0"/>
                <a:ea typeface="宋体" pitchFamily="2" charset="-122"/>
              </a:rPr>
              <a:t>NoC</a:t>
            </a:r>
            <a:r>
              <a:rPr sz="2400">
                <a:solidFill>
                  <a:schemeClr val="tx2"/>
                </a:solidFill>
                <a:latin typeface="宋体" pitchFamily="2" charset="-122"/>
                <a:ea typeface="宋体" pitchFamily="2" charset="-122"/>
              </a:rPr>
              <a:t>）</a:t>
            </a:r>
            <a:endParaRPr lang="en-US" altLang="zh-CN" sz="2400">
              <a:solidFill>
                <a:schemeClr val="tx2"/>
              </a:solidFill>
              <a:latin typeface="宋体" pitchFamily="2" charset="-122"/>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Times New Roman" pitchFamily="18" charset="0"/>
                <a:ea typeface="宋体" pitchFamily="2" charset="-122"/>
              </a:rPr>
              <a:t>设计了</a:t>
            </a:r>
            <a:r>
              <a:rPr lang="en-US" altLang="zh-CN" sz="1800" b="1" smtClean="0">
                <a:solidFill>
                  <a:schemeClr val="tx1"/>
                </a:solidFill>
                <a:latin typeface="Times New Roman" pitchFamily="18" charset="0"/>
                <a:ea typeface="宋体" pitchFamily="2" charset="-122"/>
              </a:rPr>
              <a:t>NoC</a:t>
            </a:r>
            <a:r>
              <a:rPr lang="zh-CN" altLang="en-US" sz="1800" b="1" smtClean="0">
                <a:solidFill>
                  <a:schemeClr val="tx1"/>
                </a:solidFill>
                <a:latin typeface="Times New Roman" pitchFamily="18" charset="0"/>
                <a:ea typeface="宋体" pitchFamily="2" charset="-122"/>
              </a:rPr>
              <a:t>上的拓扑路由和防死锁算法，并研究</a:t>
            </a:r>
            <a:r>
              <a:rPr lang="en-US" altLang="zh-CN" sz="1800" b="1" smtClean="0">
                <a:solidFill>
                  <a:schemeClr val="tx1"/>
                </a:solidFill>
                <a:latin typeface="Times New Roman" pitchFamily="18" charset="0"/>
                <a:ea typeface="宋体" pitchFamily="2" charset="-122"/>
              </a:rPr>
              <a:t>NoC</a:t>
            </a:r>
            <a:r>
              <a:rPr lang="zh-CN" altLang="en-US" sz="1800" b="1" smtClean="0">
                <a:solidFill>
                  <a:schemeClr val="tx1"/>
                </a:solidFill>
                <a:latin typeface="Times New Roman" pitchFamily="18" charset="0"/>
                <a:ea typeface="宋体" pitchFamily="2" charset="-122"/>
              </a:rPr>
              <a:t>能耗优化等问题</a:t>
            </a:r>
            <a:endParaRPr lang="en-US" altLang="zh-CN" sz="1800" b="1" smtClean="0">
              <a:solidFill>
                <a:schemeClr val="tx1"/>
              </a:solidFill>
              <a:latin typeface="Times New Roman" pitchFamily="18" charset="0"/>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endParaRPr lang="en-US" altLang="zh-CN" sz="1600" b="1" smtClean="0">
              <a:solidFill>
                <a:schemeClr val="tx1"/>
              </a:solidFill>
              <a:latin typeface="宋体" pitchFamily="2" charset="-122"/>
              <a:ea typeface="宋体" pitchFamily="2" charset="-122"/>
            </a:endParaRPr>
          </a:p>
        </p:txBody>
      </p:sp>
      <p:sp>
        <p:nvSpPr>
          <p:cNvPr id="33796" name="标题 1"/>
          <p:cNvSpPr txBox="1">
            <a:spLocks/>
          </p:cNvSpPr>
          <p:nvPr/>
        </p:nvSpPr>
        <p:spPr bwMode="white">
          <a:xfrm>
            <a:off x="0" y="44450"/>
            <a:ext cx="6588125" cy="725488"/>
          </a:xfrm>
          <a:prstGeom prst="rect">
            <a:avLst/>
          </a:prstGeom>
          <a:noFill/>
          <a:ln w="9525">
            <a:noFill/>
            <a:miter lim="800000"/>
            <a:headEnd/>
            <a:tailEnd/>
          </a:ln>
        </p:spPr>
        <p:txBody>
          <a:bodyPr anchor="ctr"/>
          <a:lstStyle/>
          <a:p>
            <a:pPr eaLnBrk="0" hangingPunct="0"/>
            <a:r>
              <a:rPr lang="zh-CN" altLang="en-US" sz="3200" b="1">
                <a:solidFill>
                  <a:schemeClr val="bg1"/>
                </a:solidFill>
                <a:latin typeface="Verdana" pitchFamily="34" charset="0"/>
              </a:rPr>
              <a:t>研究方向一：并行计算机系统结构</a:t>
            </a:r>
          </a:p>
        </p:txBody>
      </p:sp>
      <p:sp>
        <p:nvSpPr>
          <p:cNvPr id="6" name="矩形 5"/>
          <p:cNvSpPr/>
          <p:nvPr/>
        </p:nvSpPr>
        <p:spPr>
          <a:xfrm>
            <a:off x="7271792" y="6211668"/>
            <a:ext cx="1872208" cy="646331"/>
          </a:xfrm>
          <a:prstGeom prst="rect">
            <a:avLst/>
          </a:prstGeom>
          <a:noFill/>
        </p:spPr>
        <p:txBody>
          <a:bodyPr>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r>
              <a:rPr lang="en-US" altLang="zh-CN"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rPr>
              <a:t>PDPL</a:t>
            </a:r>
            <a:endParaRPr lang="zh-CN" altLang="en-US"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p:cNvSpPr>
            <a:spLocks noGrp="1"/>
          </p:cNvSpPr>
          <p:nvPr>
            <p:ph type="sldNum" sz="quarter" idx="11"/>
          </p:nvPr>
        </p:nvSpPr>
        <p:spPr>
          <a:xfrm>
            <a:off x="6877050" y="188913"/>
            <a:ext cx="2133600" cy="476250"/>
          </a:xfrm>
          <a:noFill/>
        </p:spPr>
        <p:txBody>
          <a:bodyPr/>
          <a:lstStyle/>
          <a:p>
            <a:pPr algn="r"/>
            <a:fld id="{A9899869-72B8-4E2A-9DBC-4E5C1B26D3DF}" type="slidenum">
              <a:rPr lang="en-US" altLang="zh-CN"/>
              <a:pPr algn="r"/>
              <a:t>36</a:t>
            </a:fld>
            <a:endParaRPr lang="en-US" altLang="zh-CN"/>
          </a:p>
        </p:txBody>
      </p:sp>
      <p:sp>
        <p:nvSpPr>
          <p:cNvPr id="34819" name="Rectangle 3"/>
          <p:cNvSpPr>
            <a:spLocks noGrp="1" noChangeArrowheads="1"/>
          </p:cNvSpPr>
          <p:nvPr>
            <p:ph type="body" idx="1"/>
          </p:nvPr>
        </p:nvSpPr>
        <p:spPr>
          <a:xfrm>
            <a:off x="214313" y="1000125"/>
            <a:ext cx="8642350" cy="4738688"/>
          </a:xfrm>
        </p:spPr>
        <p:txBody>
          <a:bodyPr/>
          <a:lstStyle/>
          <a:p>
            <a:pPr marL="452438" indent="-452438" eaLnBrk="1" hangingPunct="1">
              <a:lnSpc>
                <a:spcPct val="150000"/>
              </a:lnSpc>
              <a:spcBef>
                <a:spcPts val="600"/>
              </a:spcBef>
              <a:buFont typeface="Symbol" pitchFamily="18" charset="2"/>
              <a:buBlip>
                <a:blip r:embed="rId2"/>
              </a:buBlip>
            </a:pPr>
            <a:r>
              <a:rPr sz="2400">
                <a:solidFill>
                  <a:schemeClr val="tx2"/>
                </a:solidFill>
                <a:latin typeface="宋体" pitchFamily="2" charset="-122"/>
                <a:ea typeface="宋体" pitchFamily="2" charset="-122"/>
              </a:rPr>
              <a:t>基于节点自协调的无中心分布式计算系统</a:t>
            </a:r>
            <a:endParaRPr lang="en-US" altLang="zh-CN" sz="2400">
              <a:solidFill>
                <a:schemeClr val="tx2"/>
              </a:solidFill>
              <a:latin typeface="宋体" pitchFamily="2" charset="-122"/>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Times New Roman" pitchFamily="18" charset="0"/>
                <a:ea typeface="宋体" pitchFamily="2" charset="-122"/>
                <a:cs typeface="Times New Roman" pitchFamily="18" charset="0"/>
              </a:rPr>
              <a:t>提出了一种无中心的网络计算模型，设计了一系列资源管理、任务调度算法，实现了原型系统，在百节点规模的原型系统上成功实现了对科学计算问题的求解。该计算系统在不需要中心管理的情况下，能合理利用计算资源求解问题，在大规模分布式系统上比中心制管理系统具有优势显著。</a:t>
            </a:r>
            <a:endParaRPr lang="en-US" altLang="zh-CN" sz="1800" b="1" smtClean="0">
              <a:solidFill>
                <a:schemeClr val="tx1"/>
              </a:solidFill>
              <a:latin typeface="Times New Roman" pitchFamily="18" charset="0"/>
              <a:ea typeface="宋体" pitchFamily="2" charset="-122"/>
              <a:cs typeface="Times New Roman" pitchFamily="18" charset="0"/>
            </a:endParaRPr>
          </a:p>
          <a:p>
            <a:pPr marL="452438" indent="-452438" eaLnBrk="1" hangingPunct="1">
              <a:lnSpc>
                <a:spcPct val="150000"/>
              </a:lnSpc>
              <a:spcBef>
                <a:spcPts val="600"/>
              </a:spcBef>
              <a:buFont typeface="Wingdings" pitchFamily="2" charset="2"/>
              <a:buBlip>
                <a:blip r:embed="rId2"/>
              </a:buBlip>
            </a:pPr>
            <a:r>
              <a:rPr sz="2400">
                <a:solidFill>
                  <a:schemeClr val="tx2"/>
                </a:solidFill>
                <a:latin typeface="宋体" pitchFamily="2" charset="-122"/>
                <a:ea typeface="宋体" pitchFamily="2" charset="-122"/>
                <a:cs typeface="Times New Roman" pitchFamily="18" charset="0"/>
              </a:rPr>
              <a:t>基于</a:t>
            </a:r>
            <a:r>
              <a:rPr lang="en-US" altLang="zh-CN" sz="2400">
                <a:solidFill>
                  <a:schemeClr val="tx2"/>
                </a:solidFill>
                <a:latin typeface="Times New Roman" pitchFamily="18" charset="0"/>
                <a:ea typeface="宋体" pitchFamily="2" charset="-122"/>
                <a:cs typeface="Times New Roman" pitchFamily="18" charset="0"/>
              </a:rPr>
              <a:t>MapReduce</a:t>
            </a:r>
            <a:r>
              <a:rPr sz="2400">
                <a:solidFill>
                  <a:schemeClr val="tx2"/>
                </a:solidFill>
                <a:latin typeface="宋体" pitchFamily="2" charset="-122"/>
                <a:ea typeface="宋体" pitchFamily="2" charset="-122"/>
                <a:cs typeface="Times New Roman" pitchFamily="18" charset="0"/>
              </a:rPr>
              <a:t>计算模型的分布式计算系统</a:t>
            </a:r>
            <a:endParaRPr lang="en-US" altLang="zh-CN" sz="2400">
              <a:solidFill>
                <a:schemeClr val="tx2"/>
              </a:solidFill>
              <a:latin typeface="宋体" pitchFamily="2" charset="-122"/>
              <a:ea typeface="宋体" pitchFamily="2" charset="-122"/>
              <a:cs typeface="Times New Roman" pitchFamily="18" charset="0"/>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Times New Roman" pitchFamily="18" charset="0"/>
                <a:ea typeface="宋体" pitchFamily="2" charset="-122"/>
                <a:cs typeface="Times New Roman" pitchFamily="18" charset="0"/>
              </a:rPr>
              <a:t>研究了基于</a:t>
            </a:r>
            <a:r>
              <a:rPr lang="en-US" altLang="zh-CN" sz="1800" b="1" smtClean="0">
                <a:solidFill>
                  <a:schemeClr val="tx1"/>
                </a:solidFill>
                <a:latin typeface="Times New Roman" pitchFamily="18" charset="0"/>
                <a:ea typeface="宋体" pitchFamily="2" charset="-122"/>
                <a:cs typeface="Times New Roman" pitchFamily="18" charset="0"/>
              </a:rPr>
              <a:t>MapReduce</a:t>
            </a:r>
            <a:r>
              <a:rPr lang="zh-CN" altLang="en-US" sz="1800" b="1" smtClean="0">
                <a:solidFill>
                  <a:schemeClr val="tx1"/>
                </a:solidFill>
                <a:latin typeface="Times New Roman" pitchFamily="18" charset="0"/>
                <a:ea typeface="宋体" pitchFamily="2" charset="-122"/>
                <a:cs typeface="Times New Roman" pitchFamily="18" charset="0"/>
              </a:rPr>
              <a:t>计算模型的算法并行化方法，针对数据挖掘、大整数分解等</a:t>
            </a:r>
            <a:r>
              <a:rPr lang="zh-CN" altLang="en-US" sz="1800" b="1" smtClean="0">
                <a:solidFill>
                  <a:schemeClr val="tx1"/>
                </a:solidFill>
                <a:latin typeface="Times New Roman" pitchFamily="18" charset="0"/>
                <a:ea typeface="宋体" pitchFamily="2" charset="-122"/>
              </a:rPr>
              <a:t>典型应用问题设计了并行算法，获得理想的并行加速；针对</a:t>
            </a:r>
            <a:r>
              <a:rPr lang="en-US" altLang="zh-CN" sz="1800" b="1" smtClean="0">
                <a:solidFill>
                  <a:schemeClr val="tx1"/>
                </a:solidFill>
                <a:latin typeface="Times New Roman" pitchFamily="18" charset="0"/>
                <a:ea typeface="宋体" pitchFamily="2" charset="-122"/>
              </a:rPr>
              <a:t>Hadoop</a:t>
            </a:r>
            <a:r>
              <a:rPr lang="zh-CN" altLang="en-US" sz="1800" b="1" smtClean="0">
                <a:solidFill>
                  <a:schemeClr val="tx1"/>
                </a:solidFill>
                <a:latin typeface="Times New Roman" pitchFamily="18" charset="0"/>
                <a:ea typeface="宋体" pitchFamily="2" charset="-122"/>
              </a:rPr>
              <a:t>系统中任务调度和资源管理等典型问题，设计实现了</a:t>
            </a:r>
            <a:r>
              <a:rPr lang="en-US" altLang="zh-CN" sz="1800" b="1" smtClean="0">
                <a:solidFill>
                  <a:schemeClr val="tx1"/>
                </a:solidFill>
                <a:latin typeface="Times New Roman" pitchFamily="18" charset="0"/>
                <a:ea typeface="宋体" pitchFamily="2" charset="-122"/>
              </a:rPr>
              <a:t>MapReduce</a:t>
            </a:r>
            <a:r>
              <a:rPr lang="zh-CN" altLang="en-US" sz="1800" b="1" smtClean="0">
                <a:solidFill>
                  <a:schemeClr val="tx1"/>
                </a:solidFill>
                <a:latin typeface="Times New Roman" pitchFamily="18" charset="0"/>
                <a:ea typeface="宋体" pitchFamily="2" charset="-122"/>
              </a:rPr>
              <a:t>计算系统的管理机制优化和数机预取优化方案，取得了良好的效果。</a:t>
            </a:r>
            <a:endParaRPr lang="en-US" altLang="zh-CN" sz="1800" b="1" smtClean="0">
              <a:solidFill>
                <a:schemeClr val="tx1"/>
              </a:solidFill>
              <a:latin typeface="Times New Roman" pitchFamily="18" charset="0"/>
              <a:ea typeface="宋体" pitchFamily="2" charset="-122"/>
            </a:endParaRPr>
          </a:p>
        </p:txBody>
      </p:sp>
      <p:sp>
        <p:nvSpPr>
          <p:cNvPr id="34820" name="标题 1"/>
          <p:cNvSpPr txBox="1">
            <a:spLocks/>
          </p:cNvSpPr>
          <p:nvPr/>
        </p:nvSpPr>
        <p:spPr bwMode="white">
          <a:xfrm>
            <a:off x="395288" y="188913"/>
            <a:ext cx="6269037" cy="725487"/>
          </a:xfrm>
          <a:prstGeom prst="rect">
            <a:avLst/>
          </a:prstGeom>
          <a:noFill/>
          <a:ln w="9525">
            <a:noFill/>
            <a:miter lim="800000"/>
            <a:headEnd/>
            <a:tailEnd/>
          </a:ln>
        </p:spPr>
        <p:txBody>
          <a:bodyPr anchor="ctr"/>
          <a:lstStyle/>
          <a:p>
            <a:pPr eaLnBrk="0" hangingPunct="0"/>
            <a:r>
              <a:rPr lang="zh-CN" altLang="en-US" sz="2800" b="1">
                <a:solidFill>
                  <a:schemeClr val="bg1"/>
                </a:solidFill>
                <a:latin typeface="黑体" pitchFamily="49" charset="-122"/>
                <a:ea typeface="黑体" pitchFamily="49" charset="-122"/>
              </a:rPr>
              <a:t>研究方向二</a:t>
            </a:r>
            <a:r>
              <a:rPr lang="zh-CN" altLang="en-US" sz="2800" b="1">
                <a:solidFill>
                  <a:schemeClr val="bg1"/>
                </a:solidFill>
              </a:rPr>
              <a:t>：</a:t>
            </a:r>
            <a:r>
              <a:rPr lang="zh-CN" altLang="en-US" sz="2800" b="1">
                <a:solidFill>
                  <a:schemeClr val="bg1"/>
                </a:solidFill>
                <a:latin typeface="Verdana" pitchFamily="34" charset="0"/>
                <a:ea typeface="黑体" pitchFamily="49" charset="-122"/>
              </a:rPr>
              <a:t>面向大数据的分布式计算</a:t>
            </a:r>
          </a:p>
        </p:txBody>
      </p:sp>
      <p:sp>
        <p:nvSpPr>
          <p:cNvPr id="6" name="矩形 5"/>
          <p:cNvSpPr/>
          <p:nvPr/>
        </p:nvSpPr>
        <p:spPr>
          <a:xfrm>
            <a:off x="7271792" y="6211668"/>
            <a:ext cx="1872208" cy="646331"/>
          </a:xfrm>
          <a:prstGeom prst="rect">
            <a:avLst/>
          </a:prstGeom>
          <a:noFill/>
        </p:spPr>
        <p:txBody>
          <a:bodyPr>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r>
              <a:rPr lang="en-US" altLang="zh-CN"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rPr>
              <a:t>PDPL</a:t>
            </a:r>
            <a:endParaRPr lang="zh-CN" altLang="en-US"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4"/>
          <p:cNvSpPr>
            <a:spLocks noGrp="1"/>
          </p:cNvSpPr>
          <p:nvPr>
            <p:ph type="sldNum" sz="quarter" idx="11"/>
          </p:nvPr>
        </p:nvSpPr>
        <p:spPr>
          <a:xfrm>
            <a:off x="6877050" y="188913"/>
            <a:ext cx="2133600" cy="476250"/>
          </a:xfrm>
          <a:noFill/>
        </p:spPr>
        <p:txBody>
          <a:bodyPr/>
          <a:lstStyle/>
          <a:p>
            <a:pPr algn="r"/>
            <a:fld id="{C43052EF-B8EC-4FDB-8A27-0C4F8208ABC6}" type="slidenum">
              <a:rPr lang="en-US" altLang="zh-CN"/>
              <a:pPr algn="r"/>
              <a:t>37</a:t>
            </a:fld>
            <a:endParaRPr lang="en-US" altLang="zh-CN"/>
          </a:p>
        </p:txBody>
      </p:sp>
      <p:sp>
        <p:nvSpPr>
          <p:cNvPr id="35843" name="Rectangle 3"/>
          <p:cNvSpPr>
            <a:spLocks noGrp="1" noChangeArrowheads="1"/>
          </p:cNvSpPr>
          <p:nvPr>
            <p:ph type="body" idx="1"/>
          </p:nvPr>
        </p:nvSpPr>
        <p:spPr>
          <a:xfrm>
            <a:off x="250825" y="981075"/>
            <a:ext cx="8642350" cy="5111750"/>
          </a:xfrm>
        </p:spPr>
        <p:txBody>
          <a:bodyPr/>
          <a:lstStyle/>
          <a:p>
            <a:pPr marL="452438" indent="-452438" eaLnBrk="1" hangingPunct="1">
              <a:lnSpc>
                <a:spcPct val="150000"/>
              </a:lnSpc>
              <a:spcBef>
                <a:spcPts val="600"/>
              </a:spcBef>
              <a:buFont typeface="Symbol" pitchFamily="18" charset="2"/>
              <a:buBlip>
                <a:blip r:embed="rId2"/>
              </a:buBlip>
            </a:pPr>
            <a:r>
              <a:rPr sz="2400">
                <a:solidFill>
                  <a:srgbClr val="000000"/>
                </a:solidFill>
                <a:ea typeface="宋体" pitchFamily="2" charset="-122"/>
              </a:rPr>
              <a:t>异构众核计算模型</a:t>
            </a:r>
            <a:endParaRPr lang="en-US" altLang="zh-CN" sz="2400">
              <a:solidFill>
                <a:srgbClr val="000000"/>
              </a:solidFill>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宋体" pitchFamily="2" charset="-122"/>
                <a:ea typeface="宋体" pitchFamily="2" charset="-122"/>
              </a:rPr>
              <a:t>在</a:t>
            </a:r>
            <a:r>
              <a:rPr lang="en-US" altLang="zh-CN" sz="1800" b="1" smtClean="0">
                <a:solidFill>
                  <a:schemeClr val="tx1"/>
                </a:solidFill>
                <a:latin typeface="Times New Roman" pitchFamily="18" charset="0"/>
                <a:ea typeface="宋体" pitchFamily="2" charset="-122"/>
                <a:cs typeface="Times New Roman" pitchFamily="18" charset="0"/>
              </a:rPr>
              <a:t>CPU-GPU</a:t>
            </a:r>
            <a:r>
              <a:rPr lang="zh-CN" altLang="en-US" sz="1800" b="1" smtClean="0">
                <a:solidFill>
                  <a:schemeClr val="tx1"/>
                </a:solidFill>
                <a:latin typeface="Times New Roman" pitchFamily="18" charset="0"/>
                <a:ea typeface="宋体" pitchFamily="2" charset="-122"/>
                <a:cs typeface="Times New Roman" pitchFamily="18" charset="0"/>
              </a:rPr>
              <a:t>异构众核集群系统上，基于</a:t>
            </a:r>
            <a:r>
              <a:rPr lang="en-US" altLang="zh-CN" sz="1800" b="1" smtClean="0">
                <a:solidFill>
                  <a:schemeClr val="tx1"/>
                </a:solidFill>
                <a:latin typeface="Times New Roman" pitchFamily="18" charset="0"/>
                <a:ea typeface="宋体" pitchFamily="2" charset="-122"/>
                <a:cs typeface="Times New Roman" pitchFamily="18" charset="0"/>
              </a:rPr>
              <a:t>CUDA</a:t>
            </a:r>
            <a:r>
              <a:rPr lang="zh-CN" altLang="en-US" sz="1800" b="1" smtClean="0">
                <a:solidFill>
                  <a:schemeClr val="tx1"/>
                </a:solidFill>
                <a:latin typeface="Times New Roman" pitchFamily="18" charset="0"/>
                <a:ea typeface="宋体" pitchFamily="2" charset="-122"/>
                <a:cs typeface="Times New Roman" pitchFamily="18" charset="0"/>
              </a:rPr>
              <a:t>和</a:t>
            </a:r>
            <a:r>
              <a:rPr lang="en-US" altLang="zh-CN" sz="1800" b="1" smtClean="0">
                <a:solidFill>
                  <a:schemeClr val="tx1"/>
                </a:solidFill>
                <a:latin typeface="Times New Roman" pitchFamily="18" charset="0"/>
                <a:ea typeface="宋体" pitchFamily="2" charset="-122"/>
                <a:cs typeface="Times New Roman" pitchFamily="18" charset="0"/>
              </a:rPr>
              <a:t>MPI</a:t>
            </a:r>
            <a:r>
              <a:rPr lang="zh-CN" altLang="en-US" sz="1800" b="1" smtClean="0">
                <a:solidFill>
                  <a:schemeClr val="tx1"/>
                </a:solidFill>
                <a:latin typeface="宋体" pitchFamily="2" charset="-122"/>
                <a:ea typeface="宋体" pitchFamily="2" charset="-122"/>
              </a:rPr>
              <a:t>等并行编程模型，研究面向大数据处理领域问题的高效、易用的异构众核计算模型</a:t>
            </a:r>
            <a:endParaRPr lang="en-US" altLang="zh-CN" sz="2000" b="1" smtClean="0">
              <a:solidFill>
                <a:schemeClr val="tx1"/>
              </a:solidFill>
              <a:latin typeface="宋体" pitchFamily="2" charset="-122"/>
              <a:ea typeface="宋体" pitchFamily="2" charset="-122"/>
            </a:endParaRPr>
          </a:p>
          <a:p>
            <a:pPr marL="452438" indent="-452438" eaLnBrk="1" hangingPunct="1">
              <a:lnSpc>
                <a:spcPct val="150000"/>
              </a:lnSpc>
              <a:spcBef>
                <a:spcPts val="600"/>
              </a:spcBef>
              <a:buFont typeface="Symbol" pitchFamily="18" charset="2"/>
              <a:buBlip>
                <a:blip r:embed="rId2"/>
              </a:buBlip>
            </a:pPr>
            <a:r>
              <a:rPr sz="2400">
                <a:solidFill>
                  <a:srgbClr val="000000"/>
                </a:solidFill>
                <a:ea typeface="宋体" pitchFamily="2" charset="-122"/>
              </a:rPr>
              <a:t>异构众核任务调度与动态均衡机制</a:t>
            </a:r>
            <a:endParaRPr lang="en-US" altLang="zh-CN" sz="2400">
              <a:solidFill>
                <a:srgbClr val="000000"/>
              </a:solidFill>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宋体" pitchFamily="2" charset="-122"/>
                <a:ea typeface="宋体" pitchFamily="2" charset="-122"/>
              </a:rPr>
              <a:t>研究面向任务并行与数据并行相结合的两级任务协同调度机制，并根据数据位置、通信开销以及计算核心性质等进行动态负载均衡</a:t>
            </a:r>
            <a:endParaRPr lang="en-US" altLang="zh-CN" sz="2000" b="1" smtClean="0">
              <a:solidFill>
                <a:schemeClr val="tx1"/>
              </a:solidFill>
              <a:latin typeface="宋体" pitchFamily="2" charset="-122"/>
              <a:ea typeface="宋体" pitchFamily="2" charset="-122"/>
            </a:endParaRPr>
          </a:p>
          <a:p>
            <a:pPr marL="452438" indent="-452438" eaLnBrk="1" hangingPunct="1">
              <a:lnSpc>
                <a:spcPct val="150000"/>
              </a:lnSpc>
              <a:spcBef>
                <a:spcPts val="600"/>
              </a:spcBef>
              <a:buFont typeface="Symbol" pitchFamily="18" charset="2"/>
              <a:buBlip>
                <a:blip r:embed="rId2"/>
              </a:buBlip>
            </a:pPr>
            <a:r>
              <a:rPr sz="2400">
                <a:solidFill>
                  <a:srgbClr val="000000"/>
                </a:solidFill>
                <a:ea typeface="宋体" pitchFamily="2" charset="-122"/>
              </a:rPr>
              <a:t>异构众核系统性能建模与分析</a:t>
            </a:r>
            <a:endParaRPr lang="en-US" altLang="zh-CN" sz="2400">
              <a:solidFill>
                <a:srgbClr val="000000"/>
              </a:solidFill>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宋体" pitchFamily="2" charset="-122"/>
                <a:ea typeface="宋体" pitchFamily="2" charset="-122"/>
              </a:rPr>
              <a:t>针对</a:t>
            </a:r>
            <a:r>
              <a:rPr lang="en-US" altLang="zh-CN" sz="1800" b="1" smtClean="0">
                <a:solidFill>
                  <a:schemeClr val="tx1"/>
                </a:solidFill>
                <a:latin typeface="Times New Roman" pitchFamily="18" charset="0"/>
                <a:ea typeface="宋体" pitchFamily="2" charset="-122"/>
              </a:rPr>
              <a:t>CPU-GPU</a:t>
            </a:r>
            <a:r>
              <a:rPr lang="zh-CN" altLang="en-US" sz="1800" b="1" smtClean="0">
                <a:solidFill>
                  <a:schemeClr val="tx1"/>
                </a:solidFill>
                <a:latin typeface="Times New Roman" pitchFamily="18" charset="0"/>
                <a:ea typeface="宋体" pitchFamily="2" charset="-122"/>
              </a:rPr>
              <a:t>异构众核的结</a:t>
            </a:r>
            <a:r>
              <a:rPr lang="zh-CN" altLang="en-US" sz="1800" b="1" smtClean="0">
                <a:solidFill>
                  <a:schemeClr val="tx1"/>
                </a:solidFill>
                <a:latin typeface="宋体" pitchFamily="2" charset="-122"/>
                <a:ea typeface="宋体" pitchFamily="2" charset="-122"/>
              </a:rPr>
              <a:t>构特征进行性能建模，并采用基准测试程序和实际应用（线性代数运算、</a:t>
            </a:r>
            <a:r>
              <a:rPr lang="en-US" altLang="zh-CN" sz="1800" b="1" smtClean="0">
                <a:solidFill>
                  <a:schemeClr val="tx1"/>
                </a:solidFill>
                <a:latin typeface="Times New Roman" pitchFamily="18" charset="0"/>
                <a:ea typeface="宋体" pitchFamily="2" charset="-122"/>
              </a:rPr>
              <a:t>SVM</a:t>
            </a:r>
            <a:r>
              <a:rPr lang="zh-CN" altLang="en-US" sz="1800" b="1" smtClean="0">
                <a:solidFill>
                  <a:schemeClr val="tx1"/>
                </a:solidFill>
                <a:latin typeface="Times New Roman" pitchFamily="18" charset="0"/>
                <a:ea typeface="宋体" pitchFamily="2" charset="-122"/>
              </a:rPr>
              <a:t>和</a:t>
            </a:r>
            <a:r>
              <a:rPr lang="zh-CN" altLang="en-US" sz="1800" b="1" smtClean="0">
                <a:solidFill>
                  <a:schemeClr val="tx1"/>
                </a:solidFill>
                <a:latin typeface="宋体" pitchFamily="2" charset="-122"/>
                <a:ea typeface="宋体" pitchFamily="2" charset="-122"/>
              </a:rPr>
              <a:t>谱聚类算法等）进行性能测试与分析，实现良好的性能可移植</a:t>
            </a:r>
            <a:endParaRPr lang="en-US" altLang="zh-CN" sz="1600" b="1" smtClean="0">
              <a:solidFill>
                <a:schemeClr val="tx1"/>
              </a:solidFill>
              <a:latin typeface="宋体" pitchFamily="2" charset="-122"/>
              <a:ea typeface="宋体" pitchFamily="2" charset="-122"/>
            </a:endParaRPr>
          </a:p>
        </p:txBody>
      </p:sp>
      <p:sp>
        <p:nvSpPr>
          <p:cNvPr id="35844" name="标题 1"/>
          <p:cNvSpPr txBox="1">
            <a:spLocks/>
          </p:cNvSpPr>
          <p:nvPr/>
        </p:nvSpPr>
        <p:spPr bwMode="white">
          <a:xfrm>
            <a:off x="395288" y="0"/>
            <a:ext cx="6588125" cy="725488"/>
          </a:xfrm>
          <a:prstGeom prst="rect">
            <a:avLst/>
          </a:prstGeom>
          <a:noFill/>
          <a:ln w="9525">
            <a:noFill/>
            <a:miter lim="800000"/>
            <a:headEnd/>
            <a:tailEnd/>
          </a:ln>
        </p:spPr>
        <p:txBody>
          <a:bodyPr anchor="ctr"/>
          <a:lstStyle/>
          <a:p>
            <a:pPr eaLnBrk="0" hangingPunct="0"/>
            <a:r>
              <a:rPr lang="zh-CN" altLang="en-US" sz="2800" b="1">
                <a:solidFill>
                  <a:schemeClr val="bg1"/>
                </a:solidFill>
                <a:latin typeface="黑体" pitchFamily="49" charset="-122"/>
                <a:ea typeface="黑体" pitchFamily="49" charset="-122"/>
              </a:rPr>
              <a:t>研究方向三：</a:t>
            </a:r>
            <a:r>
              <a:rPr lang="en-US" altLang="zh-CN" sz="2800" b="1">
                <a:solidFill>
                  <a:schemeClr val="bg1"/>
                </a:solidFill>
                <a:latin typeface="黑体" pitchFamily="49" charset="-122"/>
                <a:ea typeface="黑体" pitchFamily="49" charset="-122"/>
              </a:rPr>
              <a:t>CPU-GPU</a:t>
            </a:r>
            <a:r>
              <a:rPr lang="zh-CN" altLang="en-US" sz="2800" b="1">
                <a:solidFill>
                  <a:schemeClr val="bg1"/>
                </a:solidFill>
                <a:latin typeface="黑体" pitchFamily="49" charset="-122"/>
                <a:ea typeface="黑体" pitchFamily="49" charset="-122"/>
              </a:rPr>
              <a:t>异构众核计算</a:t>
            </a:r>
          </a:p>
        </p:txBody>
      </p:sp>
      <p:sp>
        <p:nvSpPr>
          <p:cNvPr id="6" name="矩形 5"/>
          <p:cNvSpPr/>
          <p:nvPr/>
        </p:nvSpPr>
        <p:spPr>
          <a:xfrm>
            <a:off x="7271792" y="6211668"/>
            <a:ext cx="1872208" cy="646331"/>
          </a:xfrm>
          <a:prstGeom prst="rect">
            <a:avLst/>
          </a:prstGeom>
          <a:noFill/>
        </p:spPr>
        <p:txBody>
          <a:bodyPr>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r>
              <a:rPr lang="en-US" altLang="zh-CN"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rPr>
              <a:t>PDPL</a:t>
            </a:r>
            <a:endParaRPr lang="zh-CN" altLang="en-US"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4"/>
          <p:cNvSpPr>
            <a:spLocks noGrp="1"/>
          </p:cNvSpPr>
          <p:nvPr>
            <p:ph type="sldNum" sz="quarter" idx="11"/>
          </p:nvPr>
        </p:nvSpPr>
        <p:spPr>
          <a:xfrm>
            <a:off x="6877050" y="188913"/>
            <a:ext cx="2133600" cy="476250"/>
          </a:xfrm>
          <a:noFill/>
        </p:spPr>
        <p:txBody>
          <a:bodyPr/>
          <a:lstStyle/>
          <a:p>
            <a:pPr algn="r"/>
            <a:fld id="{C6A3F8F4-FA56-4BDD-B700-C3FC82474BA3}" type="slidenum">
              <a:rPr lang="en-US" altLang="zh-CN"/>
              <a:pPr algn="r"/>
              <a:t>38</a:t>
            </a:fld>
            <a:endParaRPr lang="en-US" altLang="zh-CN"/>
          </a:p>
        </p:txBody>
      </p:sp>
      <p:sp>
        <p:nvSpPr>
          <p:cNvPr id="36867" name="Rectangle 3"/>
          <p:cNvSpPr>
            <a:spLocks noGrp="1" noChangeArrowheads="1"/>
          </p:cNvSpPr>
          <p:nvPr>
            <p:ph type="body" idx="1"/>
          </p:nvPr>
        </p:nvSpPr>
        <p:spPr>
          <a:xfrm>
            <a:off x="250825" y="981075"/>
            <a:ext cx="8642350" cy="4738688"/>
          </a:xfrm>
        </p:spPr>
        <p:txBody>
          <a:bodyPr/>
          <a:lstStyle/>
          <a:p>
            <a:pPr marL="452438" indent="-452438" eaLnBrk="1" hangingPunct="1">
              <a:lnSpc>
                <a:spcPct val="150000"/>
              </a:lnSpc>
              <a:spcBef>
                <a:spcPts val="600"/>
              </a:spcBef>
              <a:buFont typeface="Symbol" pitchFamily="18" charset="2"/>
              <a:buBlip>
                <a:blip r:embed="rId2"/>
              </a:buBlip>
            </a:pPr>
            <a:r>
              <a:rPr sz="2400">
                <a:solidFill>
                  <a:srgbClr val="000000"/>
                </a:solidFill>
                <a:ea typeface="宋体" pitchFamily="2" charset="-122"/>
              </a:rPr>
              <a:t>预报模型的高性能计算</a:t>
            </a:r>
            <a:endParaRPr lang="en-US" altLang="zh-CN" sz="2400">
              <a:solidFill>
                <a:srgbClr val="000000"/>
              </a:solidFill>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Times New Roman" pitchFamily="18" charset="0"/>
                <a:ea typeface="宋体" pitchFamily="2" charset="-122"/>
                <a:cs typeface="Times New Roman" pitchFamily="18" charset="0"/>
              </a:rPr>
              <a:t>在集群和超级计算机下运行天气预报及空气质量预报模型</a:t>
            </a:r>
            <a:r>
              <a:rPr lang="en-US" altLang="zh-CN" sz="1800" b="1" smtClean="0">
                <a:solidFill>
                  <a:schemeClr val="tx1"/>
                </a:solidFill>
                <a:latin typeface="Times New Roman" pitchFamily="18" charset="0"/>
                <a:ea typeface="宋体" pitchFamily="2" charset="-122"/>
                <a:cs typeface="Times New Roman" pitchFamily="18" charset="0"/>
              </a:rPr>
              <a:t>,</a:t>
            </a:r>
            <a:r>
              <a:rPr lang="zh-CN" altLang="en-US" sz="1800" b="1" smtClean="0">
                <a:solidFill>
                  <a:schemeClr val="tx1"/>
                </a:solidFill>
                <a:latin typeface="Times New Roman" pitchFamily="18" charset="0"/>
                <a:ea typeface="宋体" pitchFamily="2" charset="-122"/>
                <a:cs typeface="Times New Roman" pitchFamily="18" charset="0"/>
              </a:rPr>
              <a:t>进行模型的本地化应用研究及优化</a:t>
            </a:r>
            <a:endParaRPr lang="en-US" altLang="zh-CN" sz="1800" b="1" smtClean="0">
              <a:solidFill>
                <a:schemeClr val="tx1"/>
              </a:solidFill>
              <a:latin typeface="Times New Roman" pitchFamily="18" charset="0"/>
              <a:ea typeface="宋体" pitchFamily="2" charset="-122"/>
              <a:cs typeface="Times New Roman" pitchFamily="18" charset="0"/>
            </a:endParaRPr>
          </a:p>
          <a:p>
            <a:pPr marL="452438" indent="-452438" eaLnBrk="1" hangingPunct="1">
              <a:lnSpc>
                <a:spcPct val="150000"/>
              </a:lnSpc>
              <a:spcBef>
                <a:spcPts val="600"/>
              </a:spcBef>
              <a:buFont typeface="Symbol" pitchFamily="18" charset="2"/>
              <a:buBlip>
                <a:blip r:embed="rId2"/>
              </a:buBlip>
            </a:pPr>
            <a:r>
              <a:rPr sz="2400">
                <a:solidFill>
                  <a:srgbClr val="000000"/>
                </a:solidFill>
                <a:ea typeface="宋体" pitchFamily="2" charset="-122"/>
              </a:rPr>
              <a:t>空气质量预测模型应用</a:t>
            </a: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Times New Roman" pitchFamily="18" charset="0"/>
                <a:ea typeface="宋体" pitchFamily="2" charset="-122"/>
              </a:rPr>
              <a:t>利用机器学习方法</a:t>
            </a:r>
            <a:r>
              <a:rPr lang="en-US" altLang="zh-CN" sz="1800" b="1" smtClean="0">
                <a:solidFill>
                  <a:schemeClr val="tx1"/>
                </a:solidFill>
                <a:latin typeface="Times New Roman" pitchFamily="18" charset="0"/>
                <a:ea typeface="宋体" pitchFamily="2" charset="-122"/>
              </a:rPr>
              <a:t>,</a:t>
            </a:r>
            <a:r>
              <a:rPr lang="zh-CN" altLang="en-US" sz="1800" b="1" smtClean="0">
                <a:solidFill>
                  <a:schemeClr val="tx1"/>
                </a:solidFill>
                <a:latin typeface="Times New Roman" pitchFamily="18" charset="0"/>
                <a:ea typeface="宋体" pitchFamily="2" charset="-122"/>
              </a:rPr>
              <a:t>进行空气质量数值预测模型的应用研究</a:t>
            </a:r>
            <a:endParaRPr lang="en-US" altLang="zh-CN" sz="1800" b="1" smtClean="0">
              <a:solidFill>
                <a:schemeClr val="tx1"/>
              </a:solidFill>
              <a:latin typeface="Times New Roman" pitchFamily="18" charset="0"/>
              <a:ea typeface="宋体" pitchFamily="2" charset="-122"/>
            </a:endParaRPr>
          </a:p>
          <a:p>
            <a:pPr marL="452438" indent="-452438" eaLnBrk="1" hangingPunct="1">
              <a:lnSpc>
                <a:spcPct val="150000"/>
              </a:lnSpc>
              <a:spcBef>
                <a:spcPts val="600"/>
              </a:spcBef>
              <a:buFont typeface="Symbol" pitchFamily="18" charset="2"/>
              <a:buBlip>
                <a:blip r:embed="rId2"/>
              </a:buBlip>
            </a:pPr>
            <a:r>
              <a:rPr sz="2400">
                <a:solidFill>
                  <a:srgbClr val="000000"/>
                </a:solidFill>
                <a:latin typeface="宋体" pitchFamily="2" charset="-122"/>
                <a:ea typeface="宋体" pitchFamily="2" charset="-122"/>
              </a:rPr>
              <a:t>污染源源解析模型应用</a:t>
            </a:r>
            <a:endParaRPr sz="2400">
              <a:solidFill>
                <a:srgbClr val="000000"/>
              </a:solidFill>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1800" b="1" smtClean="0">
                <a:solidFill>
                  <a:schemeClr val="tx1"/>
                </a:solidFill>
                <a:latin typeface="Times New Roman" pitchFamily="18" charset="0"/>
                <a:ea typeface="宋体" pitchFamily="2" charset="-122"/>
              </a:rPr>
              <a:t>大气污染物来源解析模型的应用研究及优化，例如</a:t>
            </a:r>
            <a:r>
              <a:rPr lang="en-US" altLang="zh-CN" sz="1800" b="1" smtClean="0">
                <a:solidFill>
                  <a:schemeClr val="tx1"/>
                </a:solidFill>
                <a:latin typeface="Times New Roman" pitchFamily="18" charset="0"/>
                <a:ea typeface="宋体" pitchFamily="2" charset="-122"/>
              </a:rPr>
              <a:t>PM2.5</a:t>
            </a:r>
            <a:r>
              <a:rPr lang="zh-CN" altLang="en-US" sz="1800" b="1" smtClean="0">
                <a:solidFill>
                  <a:schemeClr val="tx1"/>
                </a:solidFill>
                <a:latin typeface="Times New Roman" pitchFamily="18" charset="0"/>
                <a:ea typeface="宋体" pitchFamily="2" charset="-122"/>
              </a:rPr>
              <a:t>的来源研究等</a:t>
            </a:r>
          </a:p>
          <a:p>
            <a:pPr marL="717550" lvl="1" indent="-317500" eaLnBrk="1" hangingPunct="1">
              <a:lnSpc>
                <a:spcPct val="150000"/>
              </a:lnSpc>
              <a:spcBef>
                <a:spcPts val="600"/>
              </a:spcBef>
              <a:buClr>
                <a:schemeClr val="tx1"/>
              </a:buClr>
              <a:buFont typeface="Wingdings" pitchFamily="2" charset="2"/>
              <a:buBlip>
                <a:blip r:embed="rId3"/>
              </a:buBlip>
            </a:pPr>
            <a:endParaRPr lang="zh-CN" altLang="en-US" sz="1800" b="1" smtClean="0">
              <a:solidFill>
                <a:srgbClr val="0070C0"/>
              </a:solidFill>
              <a:latin typeface="宋体" pitchFamily="2" charset="-122"/>
              <a:ea typeface="宋体" pitchFamily="2" charset="-122"/>
            </a:endParaRPr>
          </a:p>
        </p:txBody>
      </p:sp>
      <p:sp>
        <p:nvSpPr>
          <p:cNvPr id="36868" name="标题 1"/>
          <p:cNvSpPr txBox="1">
            <a:spLocks/>
          </p:cNvSpPr>
          <p:nvPr/>
        </p:nvSpPr>
        <p:spPr bwMode="white">
          <a:xfrm>
            <a:off x="571500" y="44450"/>
            <a:ext cx="5729288" cy="725488"/>
          </a:xfrm>
          <a:prstGeom prst="rect">
            <a:avLst/>
          </a:prstGeom>
          <a:noFill/>
          <a:ln w="9525">
            <a:noFill/>
            <a:miter lim="800000"/>
            <a:headEnd/>
            <a:tailEnd/>
          </a:ln>
        </p:spPr>
        <p:txBody>
          <a:bodyPr anchor="ctr"/>
          <a:lstStyle/>
          <a:p>
            <a:pPr eaLnBrk="0" hangingPunct="0"/>
            <a:r>
              <a:rPr lang="zh-CN" altLang="en-US" sz="3200" b="1">
                <a:solidFill>
                  <a:schemeClr val="bg1"/>
                </a:solidFill>
                <a:latin typeface="Verdana" pitchFamily="34" charset="0"/>
              </a:rPr>
              <a:t>研究方向四：环境信息处理</a:t>
            </a:r>
          </a:p>
        </p:txBody>
      </p:sp>
      <p:sp>
        <p:nvSpPr>
          <p:cNvPr id="6" name="矩形 5"/>
          <p:cNvSpPr/>
          <p:nvPr/>
        </p:nvSpPr>
        <p:spPr>
          <a:xfrm>
            <a:off x="7271792" y="6211668"/>
            <a:ext cx="1872208" cy="646331"/>
          </a:xfrm>
          <a:prstGeom prst="rect">
            <a:avLst/>
          </a:prstGeom>
          <a:noFill/>
        </p:spPr>
        <p:txBody>
          <a:bodyPr>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r>
              <a:rPr lang="en-US" altLang="zh-CN"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rPr>
              <a:t>PDPL</a:t>
            </a:r>
            <a:endParaRPr lang="zh-CN" altLang="en-US" sz="3600" b="1" u="sng" dirty="0">
              <a:ln>
                <a:prstDash val="solid"/>
              </a:ln>
              <a:solidFill>
                <a:srgbClr val="7030A0"/>
              </a:solidFill>
              <a:effectLst>
                <a:outerShdw blurRad="88000" dist="50800" dir="5040000" algn="tl">
                  <a:schemeClr val="accent4">
                    <a:tint val="80000"/>
                    <a:satMod val="250000"/>
                    <a:alpha val="45000"/>
                  </a:schemeClr>
                </a:outerShdw>
              </a:effectLst>
              <a:latin typeface="Gill Sans Ultra Bold"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信息安全新技术研究室</a:t>
            </a:r>
            <a:endParaRPr lang="en-US" altLang="zh-CN" smtClean="0">
              <a:latin typeface="华文新魏" pitchFamily="2" charset="-122"/>
              <a:ea typeface="华文新魏" pitchFamily="2" charset="-122"/>
            </a:endParaRPr>
          </a:p>
        </p:txBody>
      </p:sp>
      <p:sp>
        <p:nvSpPr>
          <p:cNvPr id="97284" name="AutoShape 4"/>
          <p:cNvSpPr>
            <a:spLocks noChangeArrowheads="1"/>
          </p:cNvSpPr>
          <p:nvPr/>
        </p:nvSpPr>
        <p:spPr bwMode="gray">
          <a:xfrm>
            <a:off x="3286125" y="1250950"/>
            <a:ext cx="5500688" cy="534988"/>
          </a:xfrm>
          <a:prstGeom prst="roundRect">
            <a:avLst>
              <a:gd name="adj" fmla="val 50000"/>
            </a:avLst>
          </a:prstGeom>
          <a:gradFill rotWithShape="1">
            <a:gsLst>
              <a:gs pos="0">
                <a:schemeClr val="tx2"/>
              </a:gs>
              <a:gs pos="50000">
                <a:schemeClr val="tx2">
                  <a:gamma/>
                  <a:tint val="64314"/>
                  <a:invGamma/>
                </a:schemeClr>
              </a:gs>
              <a:gs pos="100000">
                <a:schemeClr val="tx2"/>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400" b="1" dirty="0">
                <a:solidFill>
                  <a:schemeClr val="bg1"/>
                </a:solidFill>
                <a:effectLst>
                  <a:outerShdw blurRad="38100" dist="38100" dir="2700000" algn="tl">
                    <a:srgbClr val="000000"/>
                  </a:outerShdw>
                </a:effectLst>
                <a:latin typeface="Verdana" pitchFamily="34" charset="0"/>
                <a:ea typeface="宋体" charset="-122"/>
              </a:rPr>
              <a:t>研究室带头人：贾春福 教授</a:t>
            </a:r>
            <a:endParaRPr lang="en-US" altLang="zh-CN" sz="2400" b="1" dirty="0">
              <a:solidFill>
                <a:schemeClr val="bg1"/>
              </a:solidFill>
              <a:effectLst>
                <a:outerShdw blurRad="38100" dist="38100" dir="2700000" algn="tl">
                  <a:srgbClr val="000000"/>
                </a:outerShdw>
              </a:effectLst>
              <a:latin typeface="Verdana" pitchFamily="34" charset="0"/>
              <a:ea typeface="宋体" charset="-122"/>
            </a:endParaRPr>
          </a:p>
        </p:txBody>
      </p:sp>
      <p:pic>
        <p:nvPicPr>
          <p:cNvPr id="37892" name="Picture 18" descr="C:\Users\zwang\Desktop\TR\实验室\实验室素材\4.师资力量\贾春福教授.jpg"/>
          <p:cNvPicPr>
            <a:picLocks noChangeAspect="1" noChangeArrowheads="1"/>
          </p:cNvPicPr>
          <p:nvPr/>
        </p:nvPicPr>
        <p:blipFill>
          <a:blip r:embed="rId2" cstate="print"/>
          <a:srcRect/>
          <a:stretch>
            <a:fillRect/>
          </a:stretch>
        </p:blipFill>
        <p:spPr bwMode="auto">
          <a:xfrm>
            <a:off x="714375" y="1143000"/>
            <a:ext cx="1500188" cy="1965325"/>
          </a:xfrm>
          <a:prstGeom prst="rect">
            <a:avLst/>
          </a:prstGeom>
          <a:noFill/>
          <a:ln w="9525">
            <a:noFill/>
            <a:miter lim="800000"/>
            <a:headEnd/>
            <a:tailEnd/>
          </a:ln>
        </p:spPr>
      </p:pic>
      <p:sp>
        <p:nvSpPr>
          <p:cNvPr id="37893" name="矩形 1"/>
          <p:cNvSpPr>
            <a:spLocks noChangeArrowheads="1"/>
          </p:cNvSpPr>
          <p:nvPr/>
        </p:nvSpPr>
        <p:spPr bwMode="auto">
          <a:xfrm>
            <a:off x="3286125" y="2089150"/>
            <a:ext cx="5500688" cy="1200150"/>
          </a:xfrm>
          <a:prstGeom prst="rect">
            <a:avLst/>
          </a:prstGeom>
          <a:noFill/>
          <a:ln w="9525">
            <a:noFill/>
            <a:miter lim="800000"/>
            <a:headEnd/>
            <a:tailEnd/>
          </a:ln>
        </p:spPr>
        <p:txBody>
          <a:bodyPr>
            <a:spAutoFit/>
          </a:bodyPr>
          <a:lstStyle/>
          <a:p>
            <a:r>
              <a:rPr lang="zh-CN" altLang="en-US" sz="2400"/>
              <a:t>研究领域主要涉及网络安全、密码学应用、可信计算、恶意代码分析和软件安全等。</a:t>
            </a:r>
            <a:endParaRPr lang="en-US" altLang="zh-CN" sz="2400"/>
          </a:p>
        </p:txBody>
      </p:sp>
      <p:sp>
        <p:nvSpPr>
          <p:cNvPr id="37894" name="TextBox 42"/>
          <p:cNvSpPr txBox="1">
            <a:spLocks noChangeArrowheads="1"/>
          </p:cNvSpPr>
          <p:nvPr/>
        </p:nvSpPr>
        <p:spPr bwMode="auto">
          <a:xfrm>
            <a:off x="4214813" y="5500688"/>
            <a:ext cx="1928812" cy="1200150"/>
          </a:xfrm>
          <a:prstGeom prst="rect">
            <a:avLst/>
          </a:prstGeom>
          <a:noFill/>
          <a:ln w="9525">
            <a:noFill/>
            <a:miter lim="800000"/>
            <a:headEnd/>
            <a:tailEnd/>
          </a:ln>
        </p:spPr>
        <p:txBody>
          <a:bodyPr>
            <a:spAutoFit/>
          </a:bodyPr>
          <a:lstStyle/>
          <a:p>
            <a:pPr algn="ctr"/>
            <a:r>
              <a:rPr lang="zh-CN" altLang="en-US" b="1">
                <a:latin typeface="Book Antiqua" pitchFamily="18" charset="0"/>
              </a:rPr>
              <a:t>李朝晖 副教授</a:t>
            </a:r>
            <a:endParaRPr lang="en-US" altLang="zh-CN" b="1">
              <a:latin typeface="Book Antiqua" pitchFamily="18" charset="0"/>
            </a:endParaRPr>
          </a:p>
          <a:p>
            <a:r>
              <a:rPr lang="zh-CN" altLang="en-US">
                <a:latin typeface="Book Antiqua" pitchFamily="18" charset="0"/>
              </a:rPr>
              <a:t>研究方向：</a:t>
            </a:r>
            <a:endParaRPr lang="en-US" altLang="zh-CN">
              <a:latin typeface="Book Antiqua" pitchFamily="18" charset="0"/>
            </a:endParaRPr>
          </a:p>
          <a:p>
            <a:r>
              <a:rPr lang="zh-CN" altLang="en-US">
                <a:latin typeface="Book Antiqua" pitchFamily="18" charset="0"/>
              </a:rPr>
              <a:t>信息隐藏与数字水印，生物信息</a:t>
            </a:r>
            <a:endParaRPr lang="zh-CN" altLang="en-US">
              <a:latin typeface="Arial" charset="0"/>
            </a:endParaRPr>
          </a:p>
        </p:txBody>
      </p:sp>
      <p:sp>
        <p:nvSpPr>
          <p:cNvPr id="37895" name="TextBox 42"/>
          <p:cNvSpPr txBox="1">
            <a:spLocks noChangeArrowheads="1"/>
          </p:cNvSpPr>
          <p:nvPr/>
        </p:nvSpPr>
        <p:spPr bwMode="auto">
          <a:xfrm>
            <a:off x="6715125" y="5514975"/>
            <a:ext cx="2071688" cy="1200150"/>
          </a:xfrm>
          <a:prstGeom prst="rect">
            <a:avLst/>
          </a:prstGeom>
          <a:noFill/>
          <a:ln w="9525">
            <a:noFill/>
            <a:miter lim="800000"/>
            <a:headEnd/>
            <a:tailEnd/>
          </a:ln>
        </p:spPr>
        <p:txBody>
          <a:bodyPr>
            <a:spAutoFit/>
          </a:bodyPr>
          <a:lstStyle/>
          <a:p>
            <a:pPr algn="ctr"/>
            <a:r>
              <a:rPr lang="zh-CN" altLang="en-US" b="1">
                <a:latin typeface="Book Antiqua" pitchFamily="18" charset="0"/>
              </a:rPr>
              <a:t>古力 博士</a:t>
            </a:r>
          </a:p>
          <a:p>
            <a:r>
              <a:rPr lang="zh-CN" altLang="en-US">
                <a:latin typeface="Book Antiqua" pitchFamily="18" charset="0"/>
              </a:rPr>
              <a:t>研究方向：</a:t>
            </a:r>
            <a:r>
              <a:rPr lang="zh-CN" altLang="en-US"/>
              <a:t>混沌密码学和混沌</a:t>
            </a:r>
            <a:r>
              <a:rPr lang="en-US" altLang="zh-CN"/>
              <a:t>Hash</a:t>
            </a:r>
            <a:r>
              <a:rPr lang="zh-CN" altLang="en-US"/>
              <a:t>函数及其应用</a:t>
            </a:r>
            <a:endParaRPr lang="zh-CN" altLang="en-US">
              <a:latin typeface="Arial" charset="0"/>
            </a:endParaRPr>
          </a:p>
        </p:txBody>
      </p:sp>
      <p:sp>
        <p:nvSpPr>
          <p:cNvPr id="37896" name="TextBox 42"/>
          <p:cNvSpPr txBox="1">
            <a:spLocks noChangeArrowheads="1"/>
          </p:cNvSpPr>
          <p:nvPr/>
        </p:nvSpPr>
        <p:spPr bwMode="auto">
          <a:xfrm>
            <a:off x="2143125" y="5429250"/>
            <a:ext cx="1855788" cy="1190625"/>
          </a:xfrm>
          <a:prstGeom prst="rect">
            <a:avLst/>
          </a:prstGeom>
          <a:noFill/>
          <a:ln w="9525">
            <a:noFill/>
            <a:miter lim="800000"/>
            <a:headEnd/>
            <a:tailEnd/>
          </a:ln>
        </p:spPr>
        <p:txBody>
          <a:bodyPr>
            <a:spAutoFit/>
          </a:bodyPr>
          <a:lstStyle/>
          <a:p>
            <a:pPr algn="ctr"/>
            <a:r>
              <a:rPr lang="zh-CN" altLang="en-US" b="1">
                <a:latin typeface="Book Antiqua" pitchFamily="18" charset="0"/>
              </a:rPr>
              <a:t>刘哲理 博士</a:t>
            </a:r>
          </a:p>
          <a:p>
            <a:r>
              <a:rPr lang="zh-CN" altLang="en-US">
                <a:latin typeface="Book Antiqua" pitchFamily="18" charset="0"/>
              </a:rPr>
              <a:t>研究方向：</a:t>
            </a:r>
            <a:endParaRPr lang="en-US" altLang="zh-CN">
              <a:latin typeface="Book Antiqua" pitchFamily="18" charset="0"/>
            </a:endParaRPr>
          </a:p>
          <a:p>
            <a:r>
              <a:rPr lang="zh-CN" altLang="en-US">
                <a:latin typeface="Book Antiqua" pitchFamily="18" charset="0"/>
              </a:rPr>
              <a:t>密码学及应用，智能卡操作系统</a:t>
            </a:r>
            <a:endParaRPr lang="zh-CN" altLang="en-US">
              <a:latin typeface="Arial" charset="0"/>
            </a:endParaRPr>
          </a:p>
        </p:txBody>
      </p:sp>
      <p:sp>
        <p:nvSpPr>
          <p:cNvPr id="37897" name="TextBox 42"/>
          <p:cNvSpPr txBox="1">
            <a:spLocks noChangeArrowheads="1"/>
          </p:cNvSpPr>
          <p:nvPr/>
        </p:nvSpPr>
        <p:spPr bwMode="auto">
          <a:xfrm>
            <a:off x="214313" y="5357813"/>
            <a:ext cx="1714500" cy="1477962"/>
          </a:xfrm>
          <a:prstGeom prst="rect">
            <a:avLst/>
          </a:prstGeom>
          <a:noFill/>
          <a:ln w="9525">
            <a:noFill/>
            <a:miter lim="800000"/>
            <a:headEnd/>
            <a:tailEnd/>
          </a:ln>
        </p:spPr>
        <p:txBody>
          <a:bodyPr>
            <a:spAutoFit/>
          </a:bodyPr>
          <a:lstStyle/>
          <a:p>
            <a:pPr algn="ctr"/>
            <a:r>
              <a:rPr lang="zh-CN" altLang="en-US" b="1">
                <a:latin typeface="Book Antiqua" pitchFamily="18" charset="0"/>
              </a:rPr>
              <a:t>王志 博士</a:t>
            </a:r>
          </a:p>
          <a:p>
            <a:r>
              <a:rPr lang="zh-CN" altLang="en-US">
                <a:latin typeface="Book Antiqua" pitchFamily="18" charset="0"/>
              </a:rPr>
              <a:t>研究方向：恶意代码分析与防治，软件知识产权保护</a:t>
            </a:r>
            <a:endParaRPr lang="zh-CN" altLang="en-US" b="1">
              <a:latin typeface="Arial" charset="0"/>
            </a:endParaRPr>
          </a:p>
        </p:txBody>
      </p:sp>
      <p:pic>
        <p:nvPicPr>
          <p:cNvPr id="37898" name="Picture 19" descr="P8100210"/>
          <p:cNvPicPr>
            <a:picLocks noChangeAspect="1" noChangeArrowheads="1"/>
          </p:cNvPicPr>
          <p:nvPr/>
        </p:nvPicPr>
        <p:blipFill>
          <a:blip r:embed="rId3" cstate="print">
            <a:lum bright="6000" contrast="18000"/>
          </a:blip>
          <a:srcRect/>
          <a:stretch>
            <a:fillRect/>
          </a:stretch>
        </p:blipFill>
        <p:spPr bwMode="auto">
          <a:xfrm>
            <a:off x="357188" y="3497263"/>
            <a:ext cx="1325562" cy="1789112"/>
          </a:xfrm>
          <a:prstGeom prst="rect">
            <a:avLst/>
          </a:prstGeom>
          <a:noFill/>
          <a:ln w="9525">
            <a:noFill/>
            <a:miter lim="800000"/>
            <a:headEnd/>
            <a:tailEnd/>
          </a:ln>
        </p:spPr>
      </p:pic>
      <p:pic>
        <p:nvPicPr>
          <p:cNvPr id="37899" name="Picture 20" descr="F:\zheli.jpg"/>
          <p:cNvPicPr>
            <a:picLocks noChangeAspect="1" noChangeArrowheads="1"/>
          </p:cNvPicPr>
          <p:nvPr/>
        </p:nvPicPr>
        <p:blipFill>
          <a:blip r:embed="rId4" cstate="print"/>
          <a:srcRect/>
          <a:stretch>
            <a:fillRect/>
          </a:stretch>
        </p:blipFill>
        <p:spPr bwMode="auto">
          <a:xfrm>
            <a:off x="2286000" y="3500438"/>
            <a:ext cx="1455738" cy="1785937"/>
          </a:xfrm>
          <a:prstGeom prst="rect">
            <a:avLst/>
          </a:prstGeom>
          <a:noFill/>
          <a:ln w="9525">
            <a:noFill/>
            <a:miter lim="800000"/>
            <a:headEnd/>
            <a:tailEnd/>
          </a:ln>
        </p:spPr>
      </p:pic>
      <p:pic>
        <p:nvPicPr>
          <p:cNvPr id="37900" name="Picture 2" descr="C:\Users\Administrator\Desktop\贾老师\李朝辉.jpg"/>
          <p:cNvPicPr>
            <a:picLocks noChangeAspect="1" noChangeArrowheads="1"/>
          </p:cNvPicPr>
          <p:nvPr/>
        </p:nvPicPr>
        <p:blipFill>
          <a:blip r:embed="rId5" cstate="print"/>
          <a:srcRect/>
          <a:stretch>
            <a:fillRect/>
          </a:stretch>
        </p:blipFill>
        <p:spPr bwMode="auto">
          <a:xfrm>
            <a:off x="4071938" y="3500438"/>
            <a:ext cx="2228850" cy="1785937"/>
          </a:xfrm>
          <a:prstGeom prst="rect">
            <a:avLst/>
          </a:prstGeom>
          <a:noFill/>
          <a:ln w="9525">
            <a:noFill/>
            <a:miter lim="800000"/>
            <a:headEnd/>
            <a:tailEnd/>
          </a:ln>
        </p:spPr>
      </p:pic>
      <p:pic>
        <p:nvPicPr>
          <p:cNvPr id="37901" name="Picture 4" descr="I:\IMG_4118.JPG"/>
          <p:cNvPicPr>
            <a:picLocks noChangeAspect="1" noChangeArrowheads="1"/>
          </p:cNvPicPr>
          <p:nvPr/>
        </p:nvPicPr>
        <p:blipFill>
          <a:blip r:embed="rId6" cstate="print"/>
          <a:srcRect/>
          <a:stretch>
            <a:fillRect/>
          </a:stretch>
        </p:blipFill>
        <p:spPr bwMode="auto">
          <a:xfrm>
            <a:off x="6572250" y="3500438"/>
            <a:ext cx="2397125" cy="1785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7"/>
          <p:cNvPicPr>
            <a:picLocks noChangeAspect="1" noChangeArrowheads="1"/>
          </p:cNvPicPr>
          <p:nvPr/>
        </p:nvPicPr>
        <p:blipFill>
          <a:blip r:embed="rId3" cstate="print">
            <a:lum contrast="18000"/>
          </a:blip>
          <a:srcRect/>
          <a:stretch>
            <a:fillRect/>
          </a:stretch>
        </p:blipFill>
        <p:spPr bwMode="auto">
          <a:xfrm>
            <a:off x="1071563" y="1357313"/>
            <a:ext cx="1862137" cy="1785937"/>
          </a:xfrm>
          <a:prstGeom prst="rect">
            <a:avLst/>
          </a:prstGeom>
          <a:noFill/>
          <a:ln w="9525">
            <a:noFill/>
            <a:miter lim="800000"/>
            <a:headEnd/>
            <a:tailEnd/>
          </a:ln>
        </p:spPr>
      </p:pic>
      <p:pic>
        <p:nvPicPr>
          <p:cNvPr id="9219" name="Picture 6" descr="G:\Doc\个人材料\pic_1128\许老师.JPG"/>
          <p:cNvPicPr>
            <a:picLocks noChangeAspect="1" noChangeArrowheads="1"/>
          </p:cNvPicPr>
          <p:nvPr/>
        </p:nvPicPr>
        <p:blipFill>
          <a:blip r:embed="rId4" cstate="print"/>
          <a:srcRect/>
          <a:stretch>
            <a:fillRect/>
          </a:stretch>
        </p:blipFill>
        <p:spPr bwMode="auto">
          <a:xfrm>
            <a:off x="3786188" y="1285875"/>
            <a:ext cx="1500187" cy="1857375"/>
          </a:xfrm>
          <a:prstGeom prst="rect">
            <a:avLst/>
          </a:prstGeom>
          <a:noFill/>
          <a:ln w="9525">
            <a:solidFill>
              <a:srgbClr val="FF9966"/>
            </a:solidFill>
            <a:miter lim="800000"/>
            <a:headEnd/>
            <a:tailEnd/>
          </a:ln>
        </p:spPr>
      </p:pic>
      <p:pic>
        <p:nvPicPr>
          <p:cNvPr id="9220" name="Picture 18" descr="C:\Users\zwang\Desktop\TR\实验室\实验室素材\4.师资力量\贾春福教授.jpg"/>
          <p:cNvPicPr>
            <a:picLocks noChangeAspect="1" noChangeArrowheads="1"/>
          </p:cNvPicPr>
          <p:nvPr/>
        </p:nvPicPr>
        <p:blipFill>
          <a:blip r:embed="rId5" cstate="print"/>
          <a:srcRect/>
          <a:stretch>
            <a:fillRect/>
          </a:stretch>
        </p:blipFill>
        <p:spPr bwMode="auto">
          <a:xfrm>
            <a:off x="6357938" y="1325563"/>
            <a:ext cx="1428750" cy="1871662"/>
          </a:xfrm>
          <a:prstGeom prst="rect">
            <a:avLst/>
          </a:prstGeom>
          <a:noFill/>
          <a:ln w="9525">
            <a:noFill/>
            <a:miter lim="800000"/>
            <a:headEnd/>
            <a:tailEnd/>
          </a:ln>
        </p:spPr>
      </p:pic>
      <p:pic>
        <p:nvPicPr>
          <p:cNvPr id="8" name="Picture 9"/>
          <p:cNvPicPr>
            <a:picLocks noChangeAspect="1" noChangeArrowheads="1"/>
          </p:cNvPicPr>
          <p:nvPr/>
        </p:nvPicPr>
        <p:blipFill rotWithShape="1">
          <a:blip r:embed="rId6" cstate="print">
            <a:extLst/>
          </a:blip>
          <a:srcRect l="11135" r="11316"/>
          <a:stretch/>
        </p:blipFill>
        <p:spPr bwMode="auto">
          <a:xfrm>
            <a:off x="3847363" y="3714752"/>
            <a:ext cx="1390471" cy="1848169"/>
          </a:xfrm>
          <a:prstGeom prst="rect">
            <a:avLst/>
          </a:prstGeom>
          <a:ln>
            <a:noFill/>
          </a:ln>
          <a:effectLst>
            <a:softEdge rad="112500"/>
          </a:effectLst>
          <a:extLst/>
        </p:spPr>
      </p:pic>
      <p:sp>
        <p:nvSpPr>
          <p:cNvPr id="9223" name="矩形 9"/>
          <p:cNvSpPr>
            <a:spLocks noChangeArrowheads="1"/>
          </p:cNvSpPr>
          <p:nvPr/>
        </p:nvSpPr>
        <p:spPr bwMode="auto">
          <a:xfrm>
            <a:off x="895350" y="3233738"/>
            <a:ext cx="2214563" cy="369887"/>
          </a:xfrm>
          <a:prstGeom prst="rect">
            <a:avLst/>
          </a:prstGeom>
          <a:noFill/>
          <a:ln w="9525">
            <a:noFill/>
            <a:miter lim="800000"/>
            <a:headEnd/>
            <a:tailEnd/>
          </a:ln>
        </p:spPr>
        <p:txBody>
          <a:bodyPr>
            <a:spAutoFit/>
          </a:bodyPr>
          <a:lstStyle/>
          <a:p>
            <a:pPr algn="ctr"/>
            <a:r>
              <a:rPr lang="zh-CN" altLang="en-US">
                <a:latin typeface="Arial" charset="0"/>
              </a:rPr>
              <a:t>徐敬东教授 系主任</a:t>
            </a:r>
          </a:p>
        </p:txBody>
      </p:sp>
      <p:sp>
        <p:nvSpPr>
          <p:cNvPr id="9224" name="矩形 10"/>
          <p:cNvSpPr>
            <a:spLocks noChangeArrowheads="1"/>
          </p:cNvSpPr>
          <p:nvPr/>
        </p:nvSpPr>
        <p:spPr bwMode="auto">
          <a:xfrm>
            <a:off x="3429000" y="3214688"/>
            <a:ext cx="2214563" cy="369887"/>
          </a:xfrm>
          <a:prstGeom prst="rect">
            <a:avLst/>
          </a:prstGeom>
          <a:noFill/>
          <a:ln w="9525">
            <a:noFill/>
            <a:miter lim="800000"/>
            <a:headEnd/>
            <a:tailEnd/>
          </a:ln>
        </p:spPr>
        <p:txBody>
          <a:bodyPr>
            <a:spAutoFit/>
          </a:bodyPr>
          <a:lstStyle/>
          <a:p>
            <a:pPr algn="ctr"/>
            <a:r>
              <a:rPr lang="zh-CN" altLang="en-US">
                <a:latin typeface="Arial" charset="0"/>
              </a:rPr>
              <a:t>许静教授 副系主任</a:t>
            </a:r>
          </a:p>
        </p:txBody>
      </p:sp>
      <p:sp>
        <p:nvSpPr>
          <p:cNvPr id="9225" name="矩形 11"/>
          <p:cNvSpPr>
            <a:spLocks noChangeArrowheads="1"/>
          </p:cNvSpPr>
          <p:nvPr/>
        </p:nvSpPr>
        <p:spPr bwMode="auto">
          <a:xfrm>
            <a:off x="5857875" y="3214688"/>
            <a:ext cx="2428875" cy="369887"/>
          </a:xfrm>
          <a:prstGeom prst="rect">
            <a:avLst/>
          </a:prstGeom>
          <a:noFill/>
          <a:ln w="9525">
            <a:noFill/>
            <a:miter lim="800000"/>
            <a:headEnd/>
            <a:tailEnd/>
          </a:ln>
        </p:spPr>
        <p:txBody>
          <a:bodyPr>
            <a:spAutoFit/>
          </a:bodyPr>
          <a:lstStyle/>
          <a:p>
            <a:pPr algn="ctr"/>
            <a:r>
              <a:rPr lang="zh-CN" altLang="en-US">
                <a:latin typeface="Arial" charset="0"/>
              </a:rPr>
              <a:t>贾春福教授 副系主任</a:t>
            </a:r>
          </a:p>
        </p:txBody>
      </p:sp>
      <p:sp>
        <p:nvSpPr>
          <p:cNvPr id="9226" name="矩形 12"/>
          <p:cNvSpPr>
            <a:spLocks noChangeArrowheads="1"/>
          </p:cNvSpPr>
          <p:nvPr/>
        </p:nvSpPr>
        <p:spPr bwMode="auto">
          <a:xfrm>
            <a:off x="3275856" y="5643563"/>
            <a:ext cx="2714625" cy="369887"/>
          </a:xfrm>
          <a:prstGeom prst="rect">
            <a:avLst/>
          </a:prstGeom>
          <a:noFill/>
          <a:ln w="9525">
            <a:noFill/>
            <a:miter lim="800000"/>
            <a:headEnd/>
            <a:tailEnd/>
          </a:ln>
        </p:spPr>
        <p:txBody>
          <a:bodyPr>
            <a:spAutoFit/>
          </a:bodyPr>
          <a:lstStyle/>
          <a:p>
            <a:pPr algn="ctr"/>
            <a:r>
              <a:rPr lang="zh-CN" altLang="en-US">
                <a:latin typeface="Arial" charset="0"/>
              </a:rPr>
              <a:t>温延龙博士  系主任助理</a:t>
            </a:r>
          </a:p>
        </p:txBody>
      </p:sp>
      <p:sp>
        <p:nvSpPr>
          <p:cNvPr id="9228" name="标题 1"/>
          <p:cNvSpPr>
            <a:spLocks noGrp="1"/>
          </p:cNvSpPr>
          <p:nvPr>
            <p:ph type="title"/>
          </p:nvPr>
        </p:nvSpPr>
        <p:spPr>
          <a:xfrm>
            <a:off x="179388" y="71438"/>
            <a:ext cx="6249987" cy="714375"/>
          </a:xfrm>
        </p:spPr>
        <p:txBody>
          <a:bodyPr/>
          <a:lstStyle/>
          <a:p>
            <a:pPr eaLnBrk="1" hangingPunct="1"/>
            <a:r>
              <a:rPr lang="zh-CN" altLang="en-US" smtClean="0">
                <a:ea typeface="宋体" pitchFamily="2" charset="-122"/>
              </a:rPr>
              <a:t>计算机科学与信息安全系概况</a:t>
            </a:r>
          </a:p>
        </p:txBody>
      </p:sp>
      <p:sp>
        <p:nvSpPr>
          <p:cNvPr id="9229" name="灯片编号占位符 4"/>
          <p:cNvSpPr>
            <a:spLocks noGrp="1"/>
          </p:cNvSpPr>
          <p:nvPr>
            <p:ph type="sldNum" sz="quarter" idx="11"/>
          </p:nvPr>
        </p:nvSpPr>
        <p:spPr>
          <a:noFill/>
        </p:spPr>
        <p:txBody>
          <a:bodyPr/>
          <a:lstStyle/>
          <a:p>
            <a:fld id="{95048E1F-28E9-486C-855E-7C649A6D029C}" type="slidenum">
              <a:rPr lang="en-US" altLang="zh-CN" smtClean="0"/>
              <a:pPr/>
              <a:t>4</a:t>
            </a:fld>
            <a:endParaRPr lang="en-US" altLang="zh-CN"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4"/>
          <p:cNvSpPr>
            <a:spLocks noGrp="1"/>
          </p:cNvSpPr>
          <p:nvPr>
            <p:ph type="sldNum" sz="quarter" idx="11"/>
          </p:nvPr>
        </p:nvSpPr>
        <p:spPr>
          <a:xfrm>
            <a:off x="6877050" y="188913"/>
            <a:ext cx="2133600" cy="476250"/>
          </a:xfrm>
          <a:noFill/>
        </p:spPr>
        <p:txBody>
          <a:bodyPr/>
          <a:lstStyle/>
          <a:p>
            <a:pPr algn="r"/>
            <a:fld id="{B9A77F81-5CB7-4F0A-965A-92611B4E92EA}" type="slidenum">
              <a:rPr lang="en-US" altLang="zh-CN"/>
              <a:pPr algn="r"/>
              <a:t>40</a:t>
            </a:fld>
            <a:endParaRPr lang="en-US" altLang="zh-CN"/>
          </a:p>
        </p:txBody>
      </p:sp>
      <p:sp>
        <p:nvSpPr>
          <p:cNvPr id="23555" name="Rectangle 3"/>
          <p:cNvSpPr>
            <a:spLocks noGrp="1" noChangeArrowheads="1"/>
          </p:cNvSpPr>
          <p:nvPr>
            <p:ph type="body" idx="1"/>
          </p:nvPr>
        </p:nvSpPr>
        <p:spPr>
          <a:xfrm>
            <a:off x="642938" y="1214438"/>
            <a:ext cx="8250237" cy="4505325"/>
          </a:xfrm>
        </p:spPr>
        <p:txBody>
          <a:bodyPr/>
          <a:lstStyle/>
          <a:p>
            <a:pPr marL="452438" indent="-452438" eaLnBrk="1" hangingPunct="1">
              <a:lnSpc>
                <a:spcPct val="150000"/>
              </a:lnSpc>
              <a:spcBef>
                <a:spcPts val="600"/>
              </a:spcBef>
              <a:buFont typeface="Wingdings" pitchFamily="2" charset="2"/>
              <a:buBlip>
                <a:blip r:embed="rId2"/>
              </a:buBlip>
              <a:defRPr/>
            </a:pPr>
            <a:r>
              <a:rPr sz="2400">
                <a:solidFill>
                  <a:srgbClr val="10296F"/>
                </a:solidFill>
                <a:ea typeface="宋体" pitchFamily="2" charset="-122"/>
              </a:rPr>
              <a:t>研究方向之一：网络个人隐私信息保护</a:t>
            </a:r>
            <a:endParaRPr sz="2000">
              <a:ea typeface="宋体" pitchFamily="2" charset="-122"/>
            </a:endParaRPr>
          </a:p>
          <a:p>
            <a:pPr marL="852488" lvl="1" indent="-452438" eaLnBrk="1" hangingPunct="1">
              <a:lnSpc>
                <a:spcPct val="150000"/>
              </a:lnSpc>
              <a:spcBef>
                <a:spcPts val="600"/>
              </a:spcBef>
              <a:buFont typeface="Wingdings" pitchFamily="2" charset="2"/>
              <a:buNone/>
              <a:defRPr/>
            </a:pPr>
            <a:r>
              <a:rPr lang="zh-CN" altLang="en-US" sz="2000" dirty="0" smtClean="0">
                <a:solidFill>
                  <a:srgbClr val="10296F"/>
                </a:solidFill>
                <a:ea typeface="宋体" pitchFamily="2" charset="-122"/>
              </a:rPr>
              <a:t>研究网络信息（特别是个人信息）的隐私性保护方法和技术，关注</a:t>
            </a:r>
            <a:endParaRPr lang="en-US" altLang="zh-CN" sz="2000" dirty="0" smtClean="0">
              <a:solidFill>
                <a:srgbClr val="10296F"/>
              </a:solidFill>
              <a:ea typeface="宋体" pitchFamily="2" charset="-122"/>
            </a:endParaRPr>
          </a:p>
          <a:p>
            <a:pPr marL="1252538" lvl="2" indent="-452438" eaLnBrk="1" hangingPunct="1">
              <a:lnSpc>
                <a:spcPct val="150000"/>
              </a:lnSpc>
              <a:spcBef>
                <a:spcPts val="600"/>
              </a:spcBef>
              <a:buFont typeface="Wingdings" pitchFamily="2" charset="2"/>
              <a:buBlip>
                <a:blip r:embed="rId2"/>
              </a:buBlip>
              <a:defRPr/>
            </a:pPr>
            <a:r>
              <a:rPr lang="zh-CN" altLang="en-US" sz="1800" dirty="0" smtClean="0">
                <a:solidFill>
                  <a:srgbClr val="FF0000"/>
                </a:solidFill>
                <a:ea typeface="宋体" pitchFamily="2" charset="-122"/>
              </a:rPr>
              <a:t>“棱镜”</a:t>
            </a:r>
            <a:r>
              <a:rPr lang="zh-CN" altLang="en-US" sz="1800" dirty="0" smtClean="0">
                <a:solidFill>
                  <a:srgbClr val="10296F"/>
                </a:solidFill>
                <a:ea typeface="宋体" pitchFamily="2" charset="-122"/>
              </a:rPr>
              <a:t>计划等</a:t>
            </a:r>
            <a:endParaRPr lang="en-US" altLang="zh-CN" sz="1800" dirty="0" smtClean="0">
              <a:solidFill>
                <a:srgbClr val="10296F"/>
              </a:solidFill>
              <a:ea typeface="宋体" pitchFamily="2" charset="-122"/>
            </a:endParaRPr>
          </a:p>
          <a:p>
            <a:pPr marL="1252538" lvl="2" indent="-452438" eaLnBrk="1" hangingPunct="1">
              <a:lnSpc>
                <a:spcPct val="150000"/>
              </a:lnSpc>
              <a:spcBef>
                <a:spcPts val="600"/>
              </a:spcBef>
              <a:buFont typeface="Wingdings" pitchFamily="2" charset="2"/>
              <a:buBlip>
                <a:blip r:embed="rId2"/>
              </a:buBlip>
              <a:defRPr/>
            </a:pPr>
            <a:r>
              <a:rPr lang="en-US" altLang="zh-CN" sz="1800" dirty="0" smtClean="0">
                <a:solidFill>
                  <a:srgbClr val="10296F"/>
                </a:solidFill>
                <a:ea typeface="宋体" pitchFamily="2" charset="-122"/>
              </a:rPr>
              <a:t>2012</a:t>
            </a:r>
            <a:r>
              <a:rPr lang="zh-CN" altLang="en-US" sz="1800" dirty="0" smtClean="0">
                <a:solidFill>
                  <a:srgbClr val="10296F"/>
                </a:solidFill>
                <a:ea typeface="宋体" pitchFamily="2" charset="-122"/>
              </a:rPr>
              <a:t>年的各类个人信息泄漏事件等</a:t>
            </a:r>
            <a:endParaRPr lang="en-US" altLang="zh-CN" sz="1800" dirty="0" smtClean="0">
              <a:solidFill>
                <a:srgbClr val="10296F"/>
              </a:solidFill>
              <a:ea typeface="宋体" pitchFamily="2" charset="-122"/>
            </a:endParaRPr>
          </a:p>
          <a:p>
            <a:pPr marL="1252538" lvl="2" indent="-452438" eaLnBrk="1" hangingPunct="1">
              <a:lnSpc>
                <a:spcPct val="150000"/>
              </a:lnSpc>
              <a:spcBef>
                <a:spcPts val="600"/>
              </a:spcBef>
              <a:buFont typeface="Wingdings" pitchFamily="2" charset="2"/>
              <a:buBlip>
                <a:blip r:embed="rId2"/>
              </a:buBlip>
              <a:defRPr/>
            </a:pPr>
            <a:r>
              <a:rPr lang="zh-CN" altLang="en-US" sz="1800" dirty="0" smtClean="0">
                <a:solidFill>
                  <a:srgbClr val="10296F"/>
                </a:solidFill>
                <a:ea typeface="宋体" pitchFamily="2" charset="-122"/>
              </a:rPr>
              <a:t>各类网站个人信息泄露等</a:t>
            </a:r>
            <a:endParaRPr lang="en-US" altLang="zh-CN" sz="1800" dirty="0" smtClean="0">
              <a:solidFill>
                <a:srgbClr val="10296F"/>
              </a:solidFill>
              <a:ea typeface="宋体" pitchFamily="2" charset="-122"/>
            </a:endParaRPr>
          </a:p>
          <a:p>
            <a:pPr marL="452438" indent="-452438" eaLnBrk="1" hangingPunct="1">
              <a:lnSpc>
                <a:spcPct val="150000"/>
              </a:lnSpc>
              <a:spcBef>
                <a:spcPts val="600"/>
              </a:spcBef>
              <a:buFont typeface="Symbol" pitchFamily="18" charset="2"/>
              <a:buBlip>
                <a:blip r:embed="rId2"/>
              </a:buBlip>
              <a:defRPr/>
            </a:pPr>
            <a:endParaRPr lang="en-US" altLang="zh-CN" sz="1800">
              <a:solidFill>
                <a:srgbClr val="10296F"/>
              </a:solidFill>
              <a:ea typeface="宋体" pitchFamily="2" charset="-122"/>
            </a:endParaRPr>
          </a:p>
          <a:p>
            <a:pPr marL="1252538" lvl="2" indent="-452438" eaLnBrk="1" hangingPunct="1">
              <a:lnSpc>
                <a:spcPct val="150000"/>
              </a:lnSpc>
              <a:spcBef>
                <a:spcPts val="600"/>
              </a:spcBef>
              <a:buFont typeface="Symbol" pitchFamily="18" charset="2"/>
              <a:buBlip>
                <a:blip r:embed="rId2"/>
              </a:buBlip>
              <a:defRPr/>
            </a:pPr>
            <a:endParaRPr lang="en-US" altLang="zh-CN" sz="2000" dirty="0" smtClean="0">
              <a:solidFill>
                <a:srgbClr val="10296F"/>
              </a:solidFill>
              <a:ea typeface="宋体" pitchFamily="2" charset="-122"/>
            </a:endParaRPr>
          </a:p>
          <a:p>
            <a:pPr marL="1117600" lvl="2" indent="-317500" eaLnBrk="1" hangingPunct="1">
              <a:spcBef>
                <a:spcPts val="600"/>
              </a:spcBef>
              <a:buClr>
                <a:schemeClr val="tx1"/>
              </a:buClr>
              <a:buFont typeface="宋体" pitchFamily="2" charset="-122"/>
              <a:buChar char="―"/>
              <a:defRPr/>
            </a:pPr>
            <a:endParaRPr lang="en-US" altLang="zh-CN" sz="1600" b="1" dirty="0" smtClean="0">
              <a:solidFill>
                <a:schemeClr val="tx1"/>
              </a:solidFill>
              <a:latin typeface="宋体" pitchFamily="2" charset="-122"/>
              <a:ea typeface="宋体" pitchFamily="2" charset="-122"/>
            </a:endParaRPr>
          </a:p>
        </p:txBody>
      </p:sp>
      <p:sp>
        <p:nvSpPr>
          <p:cNvPr id="38916"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南开大学信息安全新技术研究室</a:t>
            </a:r>
            <a:endParaRPr lang="en-US" altLang="zh-CN" smtClean="0">
              <a:latin typeface="华文新魏" pitchFamily="2" charset="-122"/>
              <a:ea typeface="华文新魏" pitchFamily="2" charset="-122"/>
            </a:endParaRPr>
          </a:p>
        </p:txBody>
      </p:sp>
      <p:pic>
        <p:nvPicPr>
          <p:cNvPr id="38917" name="Picture 5" descr="C:\Users\Administrator\Desktop\贾老师\斯诺登.jpg"/>
          <p:cNvPicPr>
            <a:picLocks noChangeAspect="1" noChangeArrowheads="1"/>
          </p:cNvPicPr>
          <p:nvPr/>
        </p:nvPicPr>
        <p:blipFill>
          <a:blip r:embed="rId3" cstate="print"/>
          <a:srcRect/>
          <a:stretch>
            <a:fillRect/>
          </a:stretch>
        </p:blipFill>
        <p:spPr bwMode="auto">
          <a:xfrm>
            <a:off x="6000750" y="2643188"/>
            <a:ext cx="2733675" cy="3000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p:cNvSpPr>
            <a:spLocks noGrp="1"/>
          </p:cNvSpPr>
          <p:nvPr>
            <p:ph type="sldNum" sz="quarter" idx="11"/>
          </p:nvPr>
        </p:nvSpPr>
        <p:spPr>
          <a:xfrm>
            <a:off x="6877050" y="188913"/>
            <a:ext cx="2133600" cy="476250"/>
          </a:xfrm>
          <a:noFill/>
        </p:spPr>
        <p:txBody>
          <a:bodyPr/>
          <a:lstStyle/>
          <a:p>
            <a:pPr algn="r"/>
            <a:fld id="{109AC0BD-DBCA-4EF1-B61B-3AABD93D752B}" type="slidenum">
              <a:rPr lang="en-US" altLang="zh-CN"/>
              <a:pPr algn="r"/>
              <a:t>41</a:t>
            </a:fld>
            <a:endParaRPr lang="en-US" altLang="zh-CN"/>
          </a:p>
        </p:txBody>
      </p:sp>
      <p:sp>
        <p:nvSpPr>
          <p:cNvPr id="23555" name="Rectangle 3"/>
          <p:cNvSpPr>
            <a:spLocks noGrp="1" noChangeArrowheads="1"/>
          </p:cNvSpPr>
          <p:nvPr>
            <p:ph type="body" idx="1"/>
          </p:nvPr>
        </p:nvSpPr>
        <p:spPr>
          <a:xfrm>
            <a:off x="642938" y="1214438"/>
            <a:ext cx="8250237" cy="4505325"/>
          </a:xfrm>
        </p:spPr>
        <p:txBody>
          <a:bodyPr/>
          <a:lstStyle/>
          <a:p>
            <a:pPr marL="452438" indent="-452438" eaLnBrk="1" hangingPunct="1">
              <a:lnSpc>
                <a:spcPct val="150000"/>
              </a:lnSpc>
              <a:spcBef>
                <a:spcPts val="600"/>
              </a:spcBef>
              <a:buFont typeface="Symbol" pitchFamily="18" charset="2"/>
              <a:buBlip>
                <a:blip r:embed="rId2"/>
              </a:buBlip>
              <a:defRPr/>
            </a:pPr>
            <a:r>
              <a:rPr sz="2400">
                <a:solidFill>
                  <a:srgbClr val="10296F"/>
                </a:solidFill>
                <a:ea typeface="宋体" pitchFamily="2" charset="-122"/>
              </a:rPr>
              <a:t>研究方向之二：恶意代码分析与防治</a:t>
            </a:r>
            <a:endParaRPr lang="en-US" sz="2400">
              <a:solidFill>
                <a:srgbClr val="10296F"/>
              </a:solidFill>
              <a:ea typeface="宋体" pitchFamily="2" charset="-122"/>
            </a:endParaRPr>
          </a:p>
          <a:p>
            <a:pPr marL="852488" lvl="1" indent="-452438" eaLnBrk="1" hangingPunct="1">
              <a:lnSpc>
                <a:spcPct val="150000"/>
              </a:lnSpc>
              <a:spcBef>
                <a:spcPts val="600"/>
              </a:spcBef>
              <a:buFont typeface="Wingdings" pitchFamily="2" charset="2"/>
              <a:buNone/>
              <a:defRPr/>
            </a:pPr>
            <a:r>
              <a:rPr lang="zh-CN" altLang="en-US" sz="2000" dirty="0" smtClean="0">
                <a:solidFill>
                  <a:srgbClr val="10296F"/>
                </a:solidFill>
                <a:ea typeface="宋体" pitchFamily="2" charset="-122"/>
              </a:rPr>
              <a:t>研究木马、僵尸网络等恶意代码的工作原理机制及其防治技术，关注</a:t>
            </a:r>
            <a:endParaRPr lang="en-US" altLang="zh-CN" sz="2000" dirty="0" smtClean="0">
              <a:solidFill>
                <a:srgbClr val="10296F"/>
              </a:solidFill>
              <a:ea typeface="宋体" pitchFamily="2" charset="-122"/>
            </a:endParaRPr>
          </a:p>
          <a:p>
            <a:pPr marL="1252538" lvl="2" indent="-452438" eaLnBrk="1" hangingPunct="1">
              <a:lnSpc>
                <a:spcPct val="150000"/>
              </a:lnSpc>
              <a:spcBef>
                <a:spcPts val="600"/>
              </a:spcBef>
              <a:buFont typeface="Symbol" pitchFamily="18" charset="2"/>
              <a:buBlip>
                <a:blip r:embed="rId2"/>
              </a:buBlip>
              <a:defRPr/>
            </a:pPr>
            <a:r>
              <a:rPr lang="zh-CN" altLang="en-US" sz="1800" dirty="0" smtClean="0">
                <a:solidFill>
                  <a:srgbClr val="10296F"/>
                </a:solidFill>
                <a:ea typeface="宋体" pitchFamily="2" charset="-122"/>
              </a:rPr>
              <a:t>网站挂马事件等</a:t>
            </a:r>
            <a:endParaRPr lang="en-US" altLang="zh-CN" sz="1800" dirty="0" smtClean="0">
              <a:solidFill>
                <a:srgbClr val="10296F"/>
              </a:solidFill>
              <a:ea typeface="宋体" pitchFamily="2" charset="-122"/>
            </a:endParaRPr>
          </a:p>
          <a:p>
            <a:pPr marL="1252538" lvl="2" indent="-452438" eaLnBrk="1" hangingPunct="1">
              <a:lnSpc>
                <a:spcPct val="150000"/>
              </a:lnSpc>
              <a:spcBef>
                <a:spcPts val="600"/>
              </a:spcBef>
              <a:buFont typeface="Symbol" pitchFamily="18" charset="2"/>
              <a:buBlip>
                <a:blip r:embed="rId2"/>
              </a:buBlip>
              <a:defRPr/>
            </a:pPr>
            <a:r>
              <a:rPr lang="zh-CN" altLang="en-US" sz="1800" dirty="0" smtClean="0">
                <a:solidFill>
                  <a:srgbClr val="10296F"/>
                </a:solidFill>
                <a:ea typeface="宋体" pitchFamily="2" charset="-122"/>
              </a:rPr>
              <a:t>大规模网络攻击事件、网络攻击对抗等</a:t>
            </a:r>
            <a:endParaRPr lang="en-US" altLang="zh-CN" sz="1800" dirty="0" smtClean="0">
              <a:solidFill>
                <a:srgbClr val="10296F"/>
              </a:solidFill>
              <a:ea typeface="宋体" pitchFamily="2" charset="-122"/>
            </a:endParaRPr>
          </a:p>
          <a:p>
            <a:pPr marL="1252538" lvl="2" indent="-452438" eaLnBrk="1" hangingPunct="1">
              <a:lnSpc>
                <a:spcPct val="150000"/>
              </a:lnSpc>
              <a:spcBef>
                <a:spcPts val="600"/>
              </a:spcBef>
              <a:buFont typeface="Symbol" pitchFamily="18" charset="2"/>
              <a:buBlip>
                <a:blip r:embed="rId2"/>
              </a:buBlip>
              <a:defRPr/>
            </a:pPr>
            <a:endParaRPr lang="en-US" altLang="zh-CN" sz="2000" dirty="0" smtClean="0">
              <a:solidFill>
                <a:srgbClr val="10296F"/>
              </a:solidFill>
              <a:ea typeface="宋体" pitchFamily="2" charset="-122"/>
            </a:endParaRPr>
          </a:p>
          <a:p>
            <a:pPr marL="1117600" lvl="2" indent="-317500" eaLnBrk="1" hangingPunct="1">
              <a:spcBef>
                <a:spcPts val="600"/>
              </a:spcBef>
              <a:buClr>
                <a:schemeClr val="tx1"/>
              </a:buClr>
              <a:buFont typeface="宋体" pitchFamily="2" charset="-122"/>
              <a:buChar char="―"/>
              <a:defRPr/>
            </a:pPr>
            <a:endParaRPr lang="en-US" altLang="zh-CN" sz="1600" b="1" dirty="0" smtClean="0">
              <a:solidFill>
                <a:schemeClr val="tx1"/>
              </a:solidFill>
              <a:latin typeface="宋体" pitchFamily="2" charset="-122"/>
              <a:ea typeface="宋体" pitchFamily="2" charset="-122"/>
            </a:endParaRPr>
          </a:p>
        </p:txBody>
      </p:sp>
      <p:sp>
        <p:nvSpPr>
          <p:cNvPr id="39940"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南开大学信息安全新技术研究室</a:t>
            </a:r>
            <a:endParaRPr lang="en-US" altLang="zh-CN" smtClean="0">
              <a:latin typeface="华文新魏" pitchFamily="2" charset="-122"/>
              <a:ea typeface="华文新魏" pitchFamily="2" charset="-122"/>
            </a:endParaRPr>
          </a:p>
        </p:txBody>
      </p:sp>
      <p:pic>
        <p:nvPicPr>
          <p:cNvPr id="39941" name="Picture 2" descr="C:\Users\Administrator\Desktop\贾老师\恶意代码.jpeg"/>
          <p:cNvPicPr>
            <a:picLocks noChangeAspect="1" noChangeArrowheads="1"/>
          </p:cNvPicPr>
          <p:nvPr/>
        </p:nvPicPr>
        <p:blipFill>
          <a:blip r:embed="rId3" cstate="print"/>
          <a:srcRect/>
          <a:stretch>
            <a:fillRect/>
          </a:stretch>
        </p:blipFill>
        <p:spPr bwMode="auto">
          <a:xfrm>
            <a:off x="1214438" y="3805238"/>
            <a:ext cx="3143250" cy="2409825"/>
          </a:xfrm>
          <a:prstGeom prst="rect">
            <a:avLst/>
          </a:prstGeom>
          <a:noFill/>
          <a:ln w="9525">
            <a:noFill/>
            <a:miter lim="800000"/>
            <a:headEnd/>
            <a:tailEnd/>
          </a:ln>
        </p:spPr>
      </p:pic>
      <p:pic>
        <p:nvPicPr>
          <p:cNvPr id="39942" name="Picture 3" descr="C:\Users\Administrator\Desktop\贾老师\恶意代码2.jpg"/>
          <p:cNvPicPr>
            <a:picLocks noChangeAspect="1" noChangeArrowheads="1"/>
          </p:cNvPicPr>
          <p:nvPr/>
        </p:nvPicPr>
        <p:blipFill>
          <a:blip r:embed="rId4" cstate="print"/>
          <a:srcRect/>
          <a:stretch>
            <a:fillRect/>
          </a:stretch>
        </p:blipFill>
        <p:spPr bwMode="auto">
          <a:xfrm>
            <a:off x="4738688" y="3857625"/>
            <a:ext cx="3405187" cy="2501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a:xfrm>
            <a:off x="6877050" y="188913"/>
            <a:ext cx="2133600" cy="476250"/>
          </a:xfrm>
          <a:noFill/>
        </p:spPr>
        <p:txBody>
          <a:bodyPr/>
          <a:lstStyle/>
          <a:p>
            <a:pPr algn="r"/>
            <a:fld id="{12BDFF1F-4A8E-4F6F-BF4D-74470A9184D9}" type="slidenum">
              <a:rPr lang="en-US" altLang="zh-CN"/>
              <a:pPr algn="r"/>
              <a:t>42</a:t>
            </a:fld>
            <a:endParaRPr lang="en-US" altLang="zh-CN"/>
          </a:p>
        </p:txBody>
      </p:sp>
      <p:sp>
        <p:nvSpPr>
          <p:cNvPr id="23555" name="Rectangle 3"/>
          <p:cNvSpPr>
            <a:spLocks noGrp="1" noChangeArrowheads="1"/>
          </p:cNvSpPr>
          <p:nvPr>
            <p:ph type="body" idx="1"/>
          </p:nvPr>
        </p:nvSpPr>
        <p:spPr>
          <a:xfrm>
            <a:off x="500063" y="1071563"/>
            <a:ext cx="8250237" cy="4505325"/>
          </a:xfrm>
        </p:spPr>
        <p:txBody>
          <a:bodyPr/>
          <a:lstStyle/>
          <a:p>
            <a:pPr marL="452438" indent="-452438" eaLnBrk="1" hangingPunct="1">
              <a:lnSpc>
                <a:spcPct val="150000"/>
              </a:lnSpc>
              <a:spcBef>
                <a:spcPts val="600"/>
              </a:spcBef>
              <a:buFont typeface="Wingdings" pitchFamily="2" charset="2"/>
              <a:buBlip>
                <a:blip r:embed="rId2"/>
              </a:buBlip>
              <a:defRPr/>
            </a:pPr>
            <a:r>
              <a:rPr sz="2400">
                <a:solidFill>
                  <a:srgbClr val="10296F"/>
                </a:solidFill>
                <a:ea typeface="宋体" pitchFamily="2" charset="-122"/>
              </a:rPr>
              <a:t>研究方向之三：软件保护技术</a:t>
            </a:r>
            <a:endParaRPr sz="2000">
              <a:ea typeface="宋体" pitchFamily="2" charset="-122"/>
            </a:endParaRPr>
          </a:p>
          <a:p>
            <a:pPr marL="852488" lvl="1" indent="-452438" eaLnBrk="1" hangingPunct="1">
              <a:lnSpc>
                <a:spcPct val="150000"/>
              </a:lnSpc>
              <a:spcBef>
                <a:spcPts val="600"/>
              </a:spcBef>
              <a:buFont typeface="Wingdings" pitchFamily="2" charset="2"/>
              <a:buNone/>
              <a:defRPr/>
            </a:pPr>
            <a:r>
              <a:rPr lang="zh-CN" altLang="en-US" sz="2000" dirty="0" smtClean="0">
                <a:solidFill>
                  <a:srgbClr val="10296F"/>
                </a:solidFill>
                <a:ea typeface="宋体" pitchFamily="2" charset="-122"/>
              </a:rPr>
              <a:t>研究软件的保护方法和技术，关注</a:t>
            </a:r>
            <a:endParaRPr lang="en-US" altLang="zh-CN" sz="2000" dirty="0" smtClean="0">
              <a:solidFill>
                <a:srgbClr val="10296F"/>
              </a:solidFill>
              <a:ea typeface="宋体" pitchFamily="2" charset="-122"/>
            </a:endParaRPr>
          </a:p>
          <a:p>
            <a:pPr marL="1252538" lvl="2" indent="-452438" eaLnBrk="1" hangingPunct="1">
              <a:lnSpc>
                <a:spcPct val="150000"/>
              </a:lnSpc>
              <a:spcBef>
                <a:spcPts val="600"/>
              </a:spcBef>
              <a:buFont typeface="Wingdings" pitchFamily="2" charset="2"/>
              <a:buBlip>
                <a:blip r:embed="rId2"/>
              </a:buBlip>
              <a:defRPr/>
            </a:pPr>
            <a:r>
              <a:rPr lang="zh-CN" altLang="en-US" sz="1800" dirty="0" smtClean="0">
                <a:solidFill>
                  <a:srgbClr val="10296F"/>
                </a:solidFill>
                <a:ea typeface="宋体" pitchFamily="2" charset="-122"/>
              </a:rPr>
              <a:t>软件盗版、篡改等</a:t>
            </a:r>
            <a:endParaRPr lang="en-US" altLang="zh-CN" sz="1800" dirty="0" smtClean="0">
              <a:solidFill>
                <a:srgbClr val="10296F"/>
              </a:solidFill>
              <a:ea typeface="宋体" pitchFamily="2" charset="-122"/>
            </a:endParaRPr>
          </a:p>
          <a:p>
            <a:pPr marL="1252538" lvl="2" indent="-452438" eaLnBrk="1" hangingPunct="1">
              <a:lnSpc>
                <a:spcPct val="150000"/>
              </a:lnSpc>
              <a:spcBef>
                <a:spcPts val="600"/>
              </a:spcBef>
              <a:buFont typeface="Wingdings" pitchFamily="2" charset="2"/>
              <a:buBlip>
                <a:blip r:embed="rId2"/>
              </a:buBlip>
              <a:defRPr/>
            </a:pPr>
            <a:r>
              <a:rPr lang="zh-CN" altLang="en-US" sz="1800" dirty="0" smtClean="0">
                <a:solidFill>
                  <a:srgbClr val="10296F"/>
                </a:solidFill>
                <a:ea typeface="宋体" pitchFamily="2" charset="-122"/>
              </a:rPr>
              <a:t>知识产权保护等</a:t>
            </a:r>
            <a:endParaRPr lang="en-US" altLang="zh-CN" sz="2000" dirty="0" smtClean="0">
              <a:solidFill>
                <a:srgbClr val="10296F"/>
              </a:solidFill>
              <a:ea typeface="宋体" pitchFamily="2" charset="-122"/>
            </a:endParaRPr>
          </a:p>
          <a:p>
            <a:pPr marL="1117600" lvl="2" indent="-317500" eaLnBrk="1" hangingPunct="1">
              <a:spcBef>
                <a:spcPts val="600"/>
              </a:spcBef>
              <a:buClr>
                <a:schemeClr val="tx1"/>
              </a:buClr>
              <a:buFont typeface="宋体" pitchFamily="2" charset="-122"/>
              <a:buChar char="―"/>
              <a:defRPr/>
            </a:pPr>
            <a:endParaRPr lang="en-US" altLang="zh-CN" sz="1600" b="1" dirty="0" smtClean="0">
              <a:solidFill>
                <a:schemeClr val="tx1"/>
              </a:solidFill>
              <a:latin typeface="宋体" pitchFamily="2" charset="-122"/>
              <a:ea typeface="宋体" pitchFamily="2" charset="-122"/>
            </a:endParaRPr>
          </a:p>
        </p:txBody>
      </p:sp>
      <p:sp>
        <p:nvSpPr>
          <p:cNvPr id="40964"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南开大学信息安全新技术研究室</a:t>
            </a:r>
            <a:endParaRPr lang="en-US" altLang="zh-CN" smtClean="0">
              <a:latin typeface="华文新魏" pitchFamily="2" charset="-122"/>
              <a:ea typeface="华文新魏" pitchFamily="2" charset="-122"/>
            </a:endParaRPr>
          </a:p>
        </p:txBody>
      </p:sp>
      <p:pic>
        <p:nvPicPr>
          <p:cNvPr id="40965" name="Picture 2" descr="C:\Users\Administrator\Desktop\贾老师\软件保护.jpg"/>
          <p:cNvPicPr>
            <a:picLocks noChangeAspect="1" noChangeArrowheads="1"/>
          </p:cNvPicPr>
          <p:nvPr/>
        </p:nvPicPr>
        <p:blipFill>
          <a:blip r:embed="rId3" cstate="print"/>
          <a:srcRect/>
          <a:stretch>
            <a:fillRect/>
          </a:stretch>
        </p:blipFill>
        <p:spPr bwMode="auto">
          <a:xfrm>
            <a:off x="0" y="3352800"/>
            <a:ext cx="4800600" cy="3316288"/>
          </a:xfrm>
          <a:prstGeom prst="rect">
            <a:avLst/>
          </a:prstGeom>
          <a:noFill/>
          <a:ln w="9525">
            <a:noFill/>
            <a:miter lim="800000"/>
            <a:headEnd/>
            <a:tailEnd/>
          </a:ln>
        </p:spPr>
      </p:pic>
      <p:pic>
        <p:nvPicPr>
          <p:cNvPr id="40966" name="Picture 3" descr="C:\Users\Administrator\Desktop\贾老师\软件盗版.jpg"/>
          <p:cNvPicPr>
            <a:picLocks noChangeAspect="1" noChangeArrowheads="1"/>
          </p:cNvPicPr>
          <p:nvPr/>
        </p:nvPicPr>
        <p:blipFill>
          <a:blip r:embed="rId4" cstate="print"/>
          <a:srcRect/>
          <a:stretch>
            <a:fillRect/>
          </a:stretch>
        </p:blipFill>
        <p:spPr bwMode="auto">
          <a:xfrm>
            <a:off x="4857750" y="2582863"/>
            <a:ext cx="4286250" cy="42656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xfrm>
            <a:off x="6877050" y="188913"/>
            <a:ext cx="2133600" cy="476250"/>
          </a:xfrm>
          <a:noFill/>
        </p:spPr>
        <p:txBody>
          <a:bodyPr/>
          <a:lstStyle/>
          <a:p>
            <a:pPr algn="r"/>
            <a:fld id="{ECCD46A6-622A-43BC-BF43-CE2281B2A2F0}" type="slidenum">
              <a:rPr lang="en-US" altLang="zh-CN"/>
              <a:pPr algn="r"/>
              <a:t>43</a:t>
            </a:fld>
            <a:endParaRPr lang="en-US" altLang="zh-CN"/>
          </a:p>
        </p:txBody>
      </p:sp>
      <p:sp>
        <p:nvSpPr>
          <p:cNvPr id="23555" name="Rectangle 3"/>
          <p:cNvSpPr>
            <a:spLocks noGrp="1" noChangeArrowheads="1"/>
          </p:cNvSpPr>
          <p:nvPr>
            <p:ph type="body" idx="1"/>
          </p:nvPr>
        </p:nvSpPr>
        <p:spPr>
          <a:xfrm>
            <a:off x="500063" y="1071563"/>
            <a:ext cx="8250237" cy="4505325"/>
          </a:xfrm>
        </p:spPr>
        <p:txBody>
          <a:bodyPr/>
          <a:lstStyle/>
          <a:p>
            <a:pPr marL="452438" indent="-452438" eaLnBrk="1" hangingPunct="1">
              <a:lnSpc>
                <a:spcPct val="150000"/>
              </a:lnSpc>
              <a:spcBef>
                <a:spcPts val="600"/>
              </a:spcBef>
              <a:buFont typeface="Symbol" pitchFamily="18" charset="2"/>
              <a:buBlip>
                <a:blip r:embed="rId2"/>
              </a:buBlip>
              <a:defRPr/>
            </a:pPr>
            <a:r>
              <a:rPr sz="2400">
                <a:solidFill>
                  <a:srgbClr val="10296F"/>
                </a:solidFill>
                <a:ea typeface="宋体" pitchFamily="2" charset="-122"/>
              </a:rPr>
              <a:t>研究方向之四：云计算安全技术</a:t>
            </a:r>
            <a:endParaRPr lang="en-US" sz="2400">
              <a:solidFill>
                <a:srgbClr val="10296F"/>
              </a:solidFill>
              <a:ea typeface="宋体" pitchFamily="2" charset="-122"/>
            </a:endParaRPr>
          </a:p>
          <a:p>
            <a:pPr marL="852488" lvl="1" indent="-452438" eaLnBrk="1" hangingPunct="1">
              <a:lnSpc>
                <a:spcPct val="150000"/>
              </a:lnSpc>
              <a:spcBef>
                <a:spcPts val="600"/>
              </a:spcBef>
              <a:buFont typeface="Wingdings" pitchFamily="2" charset="2"/>
              <a:buNone/>
              <a:defRPr/>
            </a:pPr>
            <a:r>
              <a:rPr lang="zh-CN" altLang="en-US" sz="2000" dirty="0" smtClean="0">
                <a:solidFill>
                  <a:srgbClr val="10296F"/>
                </a:solidFill>
                <a:ea typeface="宋体" pitchFamily="2" charset="-122"/>
              </a:rPr>
              <a:t>研究云资源的安全利用技术，关注</a:t>
            </a:r>
            <a:endParaRPr lang="en-US" altLang="zh-CN" sz="2000" dirty="0" smtClean="0">
              <a:solidFill>
                <a:srgbClr val="10296F"/>
              </a:solidFill>
              <a:ea typeface="宋体" pitchFamily="2" charset="-122"/>
            </a:endParaRPr>
          </a:p>
          <a:p>
            <a:pPr marL="1252538" lvl="2" indent="-452438" eaLnBrk="1" hangingPunct="1">
              <a:lnSpc>
                <a:spcPct val="150000"/>
              </a:lnSpc>
              <a:spcBef>
                <a:spcPts val="600"/>
              </a:spcBef>
              <a:buFont typeface="Symbol" pitchFamily="18" charset="2"/>
              <a:buBlip>
                <a:blip r:embed="rId2"/>
              </a:buBlip>
              <a:defRPr/>
            </a:pPr>
            <a:r>
              <a:rPr lang="zh-CN" altLang="en-US" sz="1800" dirty="0" smtClean="0">
                <a:solidFill>
                  <a:srgbClr val="10296F"/>
                </a:solidFill>
                <a:ea typeface="宋体" pitchFamily="2" charset="-122"/>
              </a:rPr>
              <a:t>数据外包安全</a:t>
            </a:r>
            <a:endParaRPr lang="en-US" altLang="zh-CN" sz="1800" dirty="0" smtClean="0">
              <a:solidFill>
                <a:srgbClr val="10296F"/>
              </a:solidFill>
              <a:ea typeface="宋体" pitchFamily="2" charset="-122"/>
            </a:endParaRPr>
          </a:p>
          <a:p>
            <a:pPr marL="1252538" lvl="2" indent="-452438" eaLnBrk="1" hangingPunct="1">
              <a:lnSpc>
                <a:spcPct val="150000"/>
              </a:lnSpc>
              <a:spcBef>
                <a:spcPts val="600"/>
              </a:spcBef>
              <a:buFont typeface="Symbol" pitchFamily="18" charset="2"/>
              <a:buBlip>
                <a:blip r:embed="rId2"/>
              </a:buBlip>
              <a:defRPr/>
            </a:pPr>
            <a:r>
              <a:rPr lang="zh-CN" altLang="en-US" sz="1800" dirty="0" smtClean="0">
                <a:solidFill>
                  <a:srgbClr val="10296F"/>
                </a:solidFill>
                <a:ea typeface="宋体" pitchFamily="2" charset="-122"/>
              </a:rPr>
              <a:t>计算外包安全</a:t>
            </a:r>
            <a:endParaRPr lang="en-US" altLang="zh-CN" sz="1800" dirty="0" smtClean="0">
              <a:solidFill>
                <a:srgbClr val="10296F"/>
              </a:solidFill>
              <a:ea typeface="宋体" pitchFamily="2" charset="-122"/>
            </a:endParaRPr>
          </a:p>
          <a:p>
            <a:pPr marL="1252538" lvl="2" indent="-452438" eaLnBrk="1" hangingPunct="1">
              <a:lnSpc>
                <a:spcPct val="150000"/>
              </a:lnSpc>
              <a:spcBef>
                <a:spcPts val="600"/>
              </a:spcBef>
              <a:buFont typeface="Symbol" pitchFamily="18" charset="2"/>
              <a:buBlip>
                <a:blip r:embed="rId2"/>
              </a:buBlip>
              <a:defRPr/>
            </a:pPr>
            <a:endParaRPr lang="en-US" altLang="zh-CN" sz="2000" dirty="0" smtClean="0">
              <a:solidFill>
                <a:srgbClr val="10296F"/>
              </a:solidFill>
              <a:ea typeface="宋体" pitchFamily="2" charset="-122"/>
            </a:endParaRPr>
          </a:p>
          <a:p>
            <a:pPr marL="1117600" lvl="2" indent="-317500" eaLnBrk="1" hangingPunct="1">
              <a:spcBef>
                <a:spcPts val="600"/>
              </a:spcBef>
              <a:buClr>
                <a:schemeClr val="tx1"/>
              </a:buClr>
              <a:buFont typeface="宋体" pitchFamily="2" charset="-122"/>
              <a:buChar char="―"/>
              <a:defRPr/>
            </a:pPr>
            <a:endParaRPr lang="en-US" altLang="zh-CN" sz="1600" b="1" dirty="0" smtClean="0">
              <a:solidFill>
                <a:schemeClr val="tx1"/>
              </a:solidFill>
              <a:latin typeface="宋体" pitchFamily="2" charset="-122"/>
              <a:ea typeface="宋体" pitchFamily="2" charset="-122"/>
            </a:endParaRPr>
          </a:p>
        </p:txBody>
      </p:sp>
      <p:sp>
        <p:nvSpPr>
          <p:cNvPr id="41988"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南开大学信息安全新技术研究室</a:t>
            </a:r>
            <a:endParaRPr lang="en-US" altLang="zh-CN" smtClean="0">
              <a:latin typeface="华文新魏" pitchFamily="2" charset="-122"/>
              <a:ea typeface="华文新魏" pitchFamily="2" charset="-122"/>
            </a:endParaRPr>
          </a:p>
        </p:txBody>
      </p:sp>
      <p:pic>
        <p:nvPicPr>
          <p:cNvPr id="41989" name="Picture 5" descr="C:\Users\Administrator\Desktop\贾老师\云安全.jpg"/>
          <p:cNvPicPr>
            <a:picLocks noChangeAspect="1" noChangeArrowheads="1"/>
          </p:cNvPicPr>
          <p:nvPr/>
        </p:nvPicPr>
        <p:blipFill>
          <a:blip r:embed="rId3" cstate="print"/>
          <a:srcRect/>
          <a:stretch>
            <a:fillRect/>
          </a:stretch>
        </p:blipFill>
        <p:spPr bwMode="auto">
          <a:xfrm>
            <a:off x="428625" y="3571875"/>
            <a:ext cx="4286250" cy="3214688"/>
          </a:xfrm>
          <a:prstGeom prst="rect">
            <a:avLst/>
          </a:prstGeom>
          <a:noFill/>
          <a:ln w="9525">
            <a:noFill/>
            <a:miter lim="800000"/>
            <a:headEnd/>
            <a:tailEnd/>
          </a:ln>
        </p:spPr>
      </p:pic>
      <p:pic>
        <p:nvPicPr>
          <p:cNvPr id="41990" name="Picture 6" descr="C:\Users\Administrator\Desktop\贾老师\云安全2.jpg"/>
          <p:cNvPicPr>
            <a:picLocks noChangeAspect="1" noChangeArrowheads="1"/>
          </p:cNvPicPr>
          <p:nvPr/>
        </p:nvPicPr>
        <p:blipFill>
          <a:blip r:embed="rId4" cstate="print"/>
          <a:srcRect/>
          <a:stretch>
            <a:fillRect/>
          </a:stretch>
        </p:blipFill>
        <p:spPr bwMode="auto">
          <a:xfrm>
            <a:off x="5143500" y="3462338"/>
            <a:ext cx="3714750" cy="332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智能信息处理实验室</a:t>
            </a:r>
            <a:endParaRPr lang="en-US" altLang="zh-CN" smtClean="0">
              <a:latin typeface="华文新魏" pitchFamily="2" charset="-122"/>
              <a:ea typeface="华文新魏" pitchFamily="2" charset="-122"/>
            </a:endParaRPr>
          </a:p>
        </p:txBody>
      </p:sp>
      <p:grpSp>
        <p:nvGrpSpPr>
          <p:cNvPr id="69" name="组合 33"/>
          <p:cNvGrpSpPr/>
          <p:nvPr/>
        </p:nvGrpSpPr>
        <p:grpSpPr>
          <a:xfrm>
            <a:off x="2928926" y="3546156"/>
            <a:ext cx="2587008" cy="1212479"/>
            <a:chOff x="2714612" y="3546156"/>
            <a:chExt cx="2587008" cy="1212479"/>
          </a:xfrm>
        </p:grpSpPr>
        <p:sp>
          <p:nvSpPr>
            <p:cNvPr id="70" name="矩形 69"/>
            <p:cNvSpPr/>
            <p:nvPr/>
          </p:nvSpPr>
          <p:spPr>
            <a:xfrm>
              <a:off x="2714612" y="3546156"/>
              <a:ext cx="2571753" cy="1212479"/>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a:p>
          </p:txBody>
        </p:sp>
        <p:sp>
          <p:nvSpPr>
            <p:cNvPr id="71" name="TextBox 70"/>
            <p:cNvSpPr txBox="1"/>
            <p:nvPr/>
          </p:nvSpPr>
          <p:spPr>
            <a:xfrm>
              <a:off x="4125318" y="3651592"/>
              <a:ext cx="1176302" cy="1046440"/>
            </a:xfrm>
            <a:prstGeom prst="rect">
              <a:avLst/>
            </a:prstGeom>
            <a:noFill/>
          </p:spPr>
          <p:txBody>
            <a:bodyPr wrap="square" rtlCol="0">
              <a:spAutoFit/>
            </a:bodyPr>
            <a:lstStyle/>
            <a:p>
              <a:r>
                <a:rPr lang="zh-CN" altLang="en-US" sz="2000" dirty="0" smtClean="0">
                  <a:solidFill>
                    <a:schemeClr val="bg1">
                      <a:lumMod val="95000"/>
                    </a:schemeClr>
                  </a:solidFill>
                </a:rPr>
                <a:t>殷爱茹</a:t>
              </a:r>
              <a:endParaRPr lang="en-US" altLang="zh-CN" sz="2000" dirty="0" smtClean="0">
                <a:solidFill>
                  <a:schemeClr val="bg1">
                    <a:lumMod val="95000"/>
                  </a:schemeClr>
                </a:solidFill>
              </a:endParaRPr>
            </a:p>
            <a:p>
              <a:r>
                <a:rPr lang="zh-CN" altLang="en-US" sz="1400" dirty="0" smtClean="0">
                  <a:solidFill>
                    <a:schemeClr val="bg1">
                      <a:lumMod val="95000"/>
                    </a:schemeClr>
                  </a:solidFill>
                </a:rPr>
                <a:t>副教授 博士</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数据挖掘</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生物信息</a:t>
              </a:r>
              <a:endParaRPr lang="zh-CN" altLang="en-US" sz="1400" dirty="0">
                <a:solidFill>
                  <a:schemeClr val="bg1">
                    <a:lumMod val="95000"/>
                  </a:schemeClr>
                </a:solidFill>
              </a:endParaRPr>
            </a:p>
          </p:txBody>
        </p:sp>
        <p:pic>
          <p:nvPicPr>
            <p:cNvPr id="72" name="Picture 6" descr="照片"/>
            <p:cNvPicPr>
              <a:picLocks noChangeAspect="1" noChangeArrowheads="1"/>
            </p:cNvPicPr>
            <p:nvPr/>
          </p:nvPicPr>
          <p:blipFill>
            <a:blip r:embed="rId2" cstate="print"/>
            <a:srcRect/>
            <a:stretch>
              <a:fillRect/>
            </a:stretch>
          </p:blipFill>
          <p:spPr bwMode="auto">
            <a:xfrm>
              <a:off x="2865893" y="3651589"/>
              <a:ext cx="1210243" cy="1012514"/>
            </a:xfrm>
            <a:prstGeom prst="rect">
              <a:avLst/>
            </a:prstGeom>
            <a:noFill/>
            <a:ln w="9525">
              <a:noFill/>
              <a:miter lim="800000"/>
              <a:headEnd/>
              <a:tailEnd/>
            </a:ln>
          </p:spPr>
        </p:pic>
      </p:grpSp>
      <p:grpSp>
        <p:nvGrpSpPr>
          <p:cNvPr id="73" name="组合 27"/>
          <p:cNvGrpSpPr/>
          <p:nvPr/>
        </p:nvGrpSpPr>
        <p:grpSpPr>
          <a:xfrm>
            <a:off x="285720" y="3557869"/>
            <a:ext cx="2571768" cy="1211365"/>
            <a:chOff x="71406" y="5214926"/>
            <a:chExt cx="3643337" cy="1643074"/>
          </a:xfrm>
        </p:grpSpPr>
        <p:grpSp>
          <p:nvGrpSpPr>
            <p:cNvPr id="74" name="组合 14"/>
            <p:cNvGrpSpPr/>
            <p:nvPr/>
          </p:nvGrpSpPr>
          <p:grpSpPr>
            <a:xfrm>
              <a:off x="71406" y="5214926"/>
              <a:ext cx="3643337" cy="1643074"/>
              <a:chOff x="4214810" y="285728"/>
              <a:chExt cx="4643470" cy="1928826"/>
            </a:xfrm>
          </p:grpSpPr>
          <p:sp>
            <p:nvSpPr>
              <p:cNvPr id="76" name="矩形 75"/>
              <p:cNvSpPr/>
              <p:nvPr/>
            </p:nvSpPr>
            <p:spPr>
              <a:xfrm>
                <a:off x="4214810" y="285728"/>
                <a:ext cx="4643470" cy="1928826"/>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a:p>
            </p:txBody>
          </p:sp>
          <p:sp>
            <p:nvSpPr>
              <p:cNvPr id="77" name="TextBox 76"/>
              <p:cNvSpPr txBox="1"/>
              <p:nvPr/>
            </p:nvSpPr>
            <p:spPr>
              <a:xfrm>
                <a:off x="6695531" y="369619"/>
                <a:ext cx="2071702" cy="1666220"/>
              </a:xfrm>
              <a:prstGeom prst="rect">
                <a:avLst/>
              </a:prstGeom>
              <a:noFill/>
            </p:spPr>
            <p:txBody>
              <a:bodyPr wrap="square" rtlCol="0">
                <a:spAutoFit/>
              </a:bodyPr>
              <a:lstStyle/>
              <a:p>
                <a:r>
                  <a:rPr lang="zh-CN" altLang="en-US" sz="2000" dirty="0" smtClean="0">
                    <a:solidFill>
                      <a:schemeClr val="bg1">
                        <a:lumMod val="95000"/>
                      </a:schemeClr>
                    </a:solidFill>
                  </a:rPr>
                  <a:t>谢茂强</a:t>
                </a:r>
                <a:endParaRPr lang="en-US" altLang="zh-CN" sz="2000" dirty="0" smtClean="0">
                  <a:solidFill>
                    <a:schemeClr val="bg1">
                      <a:lumMod val="95000"/>
                    </a:schemeClr>
                  </a:solidFill>
                </a:endParaRPr>
              </a:p>
              <a:p>
                <a:r>
                  <a:rPr lang="zh-CN" altLang="en-US" sz="1400" dirty="0" smtClean="0">
                    <a:solidFill>
                      <a:schemeClr val="bg1">
                        <a:lumMod val="95000"/>
                      </a:schemeClr>
                    </a:solidFill>
                  </a:rPr>
                  <a:t>副教授 博士</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数据挖掘</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生物信息</a:t>
                </a:r>
                <a:endParaRPr lang="zh-CN" altLang="en-US" sz="1400" dirty="0">
                  <a:solidFill>
                    <a:schemeClr val="bg1">
                      <a:lumMod val="95000"/>
                    </a:schemeClr>
                  </a:solidFill>
                </a:endParaRPr>
              </a:p>
            </p:txBody>
          </p:sp>
        </p:grpSp>
        <p:pic>
          <p:nvPicPr>
            <p:cNvPr id="75" name="Picture 8" descr="照片"/>
            <p:cNvPicPr>
              <a:picLocks noChangeAspect="1" noChangeArrowheads="1"/>
            </p:cNvPicPr>
            <p:nvPr/>
          </p:nvPicPr>
          <p:blipFill>
            <a:blip r:embed="rId3" cstate="print"/>
            <a:srcRect/>
            <a:stretch>
              <a:fillRect/>
            </a:stretch>
          </p:blipFill>
          <p:spPr bwMode="auto">
            <a:xfrm>
              <a:off x="285739" y="5357826"/>
              <a:ext cx="1643074" cy="1401991"/>
            </a:xfrm>
            <a:prstGeom prst="rect">
              <a:avLst/>
            </a:prstGeom>
            <a:noFill/>
            <a:ln w="9525">
              <a:noFill/>
              <a:miter lim="800000"/>
              <a:headEnd/>
              <a:tailEnd/>
            </a:ln>
          </p:spPr>
        </p:pic>
      </p:grpSp>
      <p:grpSp>
        <p:nvGrpSpPr>
          <p:cNvPr id="78" name="组合 40"/>
          <p:cNvGrpSpPr/>
          <p:nvPr/>
        </p:nvGrpSpPr>
        <p:grpSpPr>
          <a:xfrm>
            <a:off x="311438" y="4944438"/>
            <a:ext cx="2571768" cy="1212480"/>
            <a:chOff x="3571868" y="3286124"/>
            <a:chExt cx="3214710" cy="1571636"/>
          </a:xfrm>
        </p:grpSpPr>
        <p:grpSp>
          <p:nvGrpSpPr>
            <p:cNvPr id="79" name="组合 14"/>
            <p:cNvGrpSpPr/>
            <p:nvPr/>
          </p:nvGrpSpPr>
          <p:grpSpPr>
            <a:xfrm>
              <a:off x="3571868" y="3286124"/>
              <a:ext cx="3214710" cy="1571636"/>
              <a:chOff x="4214810" y="285728"/>
              <a:chExt cx="4751458" cy="1928826"/>
            </a:xfrm>
          </p:grpSpPr>
          <p:sp>
            <p:nvSpPr>
              <p:cNvPr id="81" name="矩形 80"/>
              <p:cNvSpPr/>
              <p:nvPr/>
            </p:nvSpPr>
            <p:spPr>
              <a:xfrm>
                <a:off x="4214810" y="285728"/>
                <a:ext cx="4643470" cy="1928826"/>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a:p>
            </p:txBody>
          </p:sp>
          <p:sp>
            <p:nvSpPr>
              <p:cNvPr id="82" name="TextBox 81"/>
              <p:cNvSpPr txBox="1"/>
              <p:nvPr/>
            </p:nvSpPr>
            <p:spPr>
              <a:xfrm>
                <a:off x="6869921" y="453452"/>
                <a:ext cx="2096347" cy="1664688"/>
              </a:xfrm>
              <a:prstGeom prst="rect">
                <a:avLst/>
              </a:prstGeom>
              <a:noFill/>
            </p:spPr>
            <p:txBody>
              <a:bodyPr wrap="square" rtlCol="0">
                <a:spAutoFit/>
              </a:bodyPr>
              <a:lstStyle/>
              <a:p>
                <a:r>
                  <a:rPr lang="zh-CN" altLang="en-US" sz="2000" dirty="0" smtClean="0">
                    <a:solidFill>
                      <a:schemeClr val="bg1">
                        <a:lumMod val="95000"/>
                      </a:schemeClr>
                    </a:solidFill>
                  </a:rPr>
                  <a:t>师文轩</a:t>
                </a:r>
                <a:endParaRPr lang="en-US" altLang="zh-CN" sz="2000" dirty="0" smtClean="0">
                  <a:solidFill>
                    <a:schemeClr val="bg1">
                      <a:lumMod val="95000"/>
                    </a:schemeClr>
                  </a:solidFill>
                </a:endParaRPr>
              </a:p>
              <a:p>
                <a:r>
                  <a:rPr lang="zh-CN" altLang="en-US" sz="1400" dirty="0" smtClean="0">
                    <a:solidFill>
                      <a:schemeClr val="bg1">
                        <a:lumMod val="95000"/>
                      </a:schemeClr>
                    </a:solidFill>
                  </a:rPr>
                  <a:t>副教授 博士</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数据挖掘</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文本挖掘</a:t>
                </a:r>
                <a:endParaRPr lang="zh-CN" altLang="en-US" sz="1400" dirty="0">
                  <a:solidFill>
                    <a:schemeClr val="bg1">
                      <a:lumMod val="95000"/>
                    </a:schemeClr>
                  </a:solidFill>
                </a:endParaRPr>
              </a:p>
            </p:txBody>
          </p:sp>
        </p:grpSp>
        <p:pic>
          <p:nvPicPr>
            <p:cNvPr id="80" name="Picture 14" descr="照片"/>
            <p:cNvPicPr>
              <a:picLocks noChangeAspect="1" noChangeArrowheads="1"/>
            </p:cNvPicPr>
            <p:nvPr/>
          </p:nvPicPr>
          <p:blipFill>
            <a:blip r:embed="rId4" cstate="print"/>
            <a:srcRect/>
            <a:stretch>
              <a:fillRect/>
            </a:stretch>
          </p:blipFill>
          <p:spPr bwMode="auto">
            <a:xfrm>
              <a:off x="3714743" y="3388042"/>
              <a:ext cx="1571637" cy="1361027"/>
            </a:xfrm>
            <a:prstGeom prst="rect">
              <a:avLst/>
            </a:prstGeom>
            <a:noFill/>
            <a:ln w="9525">
              <a:noFill/>
              <a:miter lim="800000"/>
              <a:headEnd/>
              <a:tailEnd/>
            </a:ln>
          </p:spPr>
        </p:pic>
      </p:grpSp>
      <p:sp>
        <p:nvSpPr>
          <p:cNvPr id="83" name="TextBox 11"/>
          <p:cNvSpPr txBox="1">
            <a:spLocks noChangeArrowheads="1"/>
          </p:cNvSpPr>
          <p:nvPr/>
        </p:nvSpPr>
        <p:spPr bwMode="auto">
          <a:xfrm>
            <a:off x="714348" y="3143248"/>
            <a:ext cx="3071813" cy="369332"/>
          </a:xfrm>
          <a:prstGeom prst="rect">
            <a:avLst/>
          </a:prstGeom>
          <a:noFill/>
          <a:ln w="9525">
            <a:noFill/>
            <a:miter lim="800000"/>
            <a:headEnd/>
            <a:tailEnd/>
          </a:ln>
        </p:spPr>
        <p:txBody>
          <a:bodyPr>
            <a:spAutoFit/>
          </a:bodyPr>
          <a:lstStyle/>
          <a:p>
            <a:r>
              <a:rPr lang="zh-CN" altLang="en-US" dirty="0"/>
              <a:t>数据挖掘方向</a:t>
            </a:r>
            <a:r>
              <a:rPr lang="en-US" altLang="zh-CN" dirty="0"/>
              <a:t>(</a:t>
            </a:r>
            <a:r>
              <a:rPr lang="en-US" altLang="zh-CN" dirty="0" smtClean="0"/>
              <a:t>1996</a:t>
            </a:r>
            <a:r>
              <a:rPr lang="zh-CN" altLang="en-US" dirty="0" smtClean="0"/>
              <a:t>年至今</a:t>
            </a:r>
            <a:r>
              <a:rPr lang="en-US" altLang="zh-CN" dirty="0" smtClean="0"/>
              <a:t>)</a:t>
            </a:r>
            <a:endParaRPr lang="zh-CN" altLang="en-US" dirty="0"/>
          </a:p>
        </p:txBody>
      </p:sp>
      <p:sp>
        <p:nvSpPr>
          <p:cNvPr id="84" name="TextBox 12"/>
          <p:cNvSpPr txBox="1">
            <a:spLocks noChangeArrowheads="1"/>
          </p:cNvSpPr>
          <p:nvPr/>
        </p:nvSpPr>
        <p:spPr bwMode="auto">
          <a:xfrm>
            <a:off x="5724128" y="3071810"/>
            <a:ext cx="3071812" cy="369888"/>
          </a:xfrm>
          <a:prstGeom prst="rect">
            <a:avLst/>
          </a:prstGeom>
          <a:noFill/>
          <a:ln w="9525">
            <a:noFill/>
            <a:miter lim="800000"/>
            <a:headEnd/>
            <a:tailEnd/>
          </a:ln>
        </p:spPr>
        <p:txBody>
          <a:bodyPr>
            <a:spAutoFit/>
          </a:bodyPr>
          <a:lstStyle/>
          <a:p>
            <a:r>
              <a:rPr lang="zh-CN" altLang="en-US" dirty="0"/>
              <a:t>智能机器人方向</a:t>
            </a:r>
            <a:r>
              <a:rPr lang="en-US" altLang="zh-CN" dirty="0"/>
              <a:t>(1992</a:t>
            </a:r>
            <a:r>
              <a:rPr lang="zh-CN" altLang="en-US" dirty="0" smtClean="0"/>
              <a:t>年至今</a:t>
            </a:r>
            <a:r>
              <a:rPr lang="en-US" altLang="zh-CN" dirty="0" smtClean="0"/>
              <a:t>)</a:t>
            </a:r>
            <a:endParaRPr lang="zh-CN" altLang="en-US" dirty="0"/>
          </a:p>
        </p:txBody>
      </p:sp>
      <p:grpSp>
        <p:nvGrpSpPr>
          <p:cNvPr id="85" name="组合 51"/>
          <p:cNvGrpSpPr/>
          <p:nvPr/>
        </p:nvGrpSpPr>
        <p:grpSpPr>
          <a:xfrm>
            <a:off x="2545277" y="1285860"/>
            <a:ext cx="4669929" cy="1643073"/>
            <a:chOff x="2616715" y="1285860"/>
            <a:chExt cx="4669929" cy="1643073"/>
          </a:xfrm>
        </p:grpSpPr>
        <p:sp>
          <p:nvSpPr>
            <p:cNvPr id="86" name="矩形 12"/>
            <p:cNvSpPr/>
            <p:nvPr/>
          </p:nvSpPr>
          <p:spPr>
            <a:xfrm>
              <a:off x="2616715" y="1285860"/>
              <a:ext cx="4669929" cy="1643073"/>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pic>
          <p:nvPicPr>
            <p:cNvPr id="87" name="Picture 2" descr="照片"/>
            <p:cNvPicPr>
              <a:picLocks noChangeAspect="1" noChangeArrowheads="1"/>
            </p:cNvPicPr>
            <p:nvPr/>
          </p:nvPicPr>
          <p:blipFill>
            <a:blip r:embed="rId5" cstate="print"/>
            <a:srcRect/>
            <a:stretch>
              <a:fillRect/>
            </a:stretch>
          </p:blipFill>
          <p:spPr bwMode="auto">
            <a:xfrm>
              <a:off x="2738424" y="1407569"/>
              <a:ext cx="1671231" cy="1399655"/>
            </a:xfrm>
            <a:prstGeom prst="rect">
              <a:avLst/>
            </a:prstGeom>
            <a:solidFill>
              <a:srgbClr val="FFFF00"/>
            </a:solidFill>
            <a:ln w="9525">
              <a:noFill/>
              <a:miter lim="800000"/>
              <a:headEnd/>
              <a:tailEnd/>
            </a:ln>
          </p:spPr>
        </p:pic>
        <p:sp>
          <p:nvSpPr>
            <p:cNvPr id="88" name="TextBox 87"/>
            <p:cNvSpPr txBox="1"/>
            <p:nvPr/>
          </p:nvSpPr>
          <p:spPr>
            <a:xfrm>
              <a:off x="4564062" y="1407464"/>
              <a:ext cx="2508268" cy="1477328"/>
            </a:xfrm>
            <a:prstGeom prst="rect">
              <a:avLst/>
            </a:prstGeom>
            <a:noFill/>
          </p:spPr>
          <p:txBody>
            <a:bodyPr wrap="square" rtlCol="0">
              <a:spAutoFit/>
            </a:bodyPr>
            <a:lstStyle/>
            <a:p>
              <a:r>
                <a:rPr lang="zh-CN" altLang="en-US" sz="3600" dirty="0" smtClean="0">
                  <a:solidFill>
                    <a:schemeClr val="bg1">
                      <a:lumMod val="95000"/>
                    </a:schemeClr>
                  </a:solidFill>
                </a:rPr>
                <a:t>黄亚楼</a:t>
              </a:r>
              <a:endParaRPr lang="en-US" altLang="zh-CN" sz="3600" dirty="0" smtClean="0">
                <a:solidFill>
                  <a:schemeClr val="bg1">
                    <a:lumMod val="95000"/>
                  </a:schemeClr>
                </a:solidFill>
              </a:endParaRPr>
            </a:p>
            <a:p>
              <a:r>
                <a:rPr lang="zh-CN" altLang="en-US" dirty="0" smtClean="0">
                  <a:solidFill>
                    <a:schemeClr val="bg1">
                      <a:lumMod val="95000"/>
                    </a:schemeClr>
                  </a:solidFill>
                </a:rPr>
                <a:t>教授 博导</a:t>
              </a:r>
              <a:r>
                <a:rPr lang="en-US" altLang="zh-CN" dirty="0" smtClean="0">
                  <a:solidFill>
                    <a:schemeClr val="bg1">
                      <a:lumMod val="95000"/>
                    </a:schemeClr>
                  </a:solidFill>
                </a:rPr>
                <a:t>(</a:t>
              </a:r>
              <a:r>
                <a:rPr lang="zh-CN" altLang="en-US" dirty="0" smtClean="0">
                  <a:solidFill>
                    <a:schemeClr val="bg1">
                      <a:lumMod val="95000"/>
                    </a:schemeClr>
                  </a:solidFill>
                </a:rPr>
                <a:t>实验室主任</a:t>
              </a:r>
              <a:r>
                <a:rPr lang="en-US" altLang="zh-CN" dirty="0" smtClean="0">
                  <a:solidFill>
                    <a:schemeClr val="bg1">
                      <a:lumMod val="95000"/>
                    </a:schemeClr>
                  </a:solidFill>
                </a:rPr>
                <a:t>)</a:t>
              </a:r>
            </a:p>
            <a:p>
              <a:pPr indent="182563">
                <a:buFont typeface="Arial" pitchFamily="34" charset="0"/>
                <a:buChar char="•"/>
              </a:pPr>
              <a:r>
                <a:rPr lang="zh-CN" altLang="en-US" dirty="0" smtClean="0">
                  <a:solidFill>
                    <a:schemeClr val="bg1">
                      <a:lumMod val="95000"/>
                    </a:schemeClr>
                  </a:solidFill>
                </a:rPr>
                <a:t>数据挖掘</a:t>
              </a:r>
              <a:endParaRPr lang="en-US" altLang="zh-CN" dirty="0" smtClean="0">
                <a:solidFill>
                  <a:schemeClr val="bg1">
                    <a:lumMod val="95000"/>
                  </a:schemeClr>
                </a:solidFill>
              </a:endParaRPr>
            </a:p>
            <a:p>
              <a:pPr indent="182563">
                <a:buFont typeface="Arial" pitchFamily="34" charset="0"/>
                <a:buChar char="•"/>
              </a:pPr>
              <a:r>
                <a:rPr lang="zh-CN" altLang="en-US" dirty="0" smtClean="0">
                  <a:solidFill>
                    <a:schemeClr val="bg1">
                      <a:lumMod val="95000"/>
                    </a:schemeClr>
                  </a:solidFill>
                </a:rPr>
                <a:t>智能机器人</a:t>
              </a:r>
              <a:endParaRPr lang="zh-CN" altLang="en-US" dirty="0">
                <a:solidFill>
                  <a:schemeClr val="bg1">
                    <a:lumMod val="95000"/>
                  </a:schemeClr>
                </a:solidFill>
              </a:endParaRPr>
            </a:p>
          </p:txBody>
        </p:sp>
      </p:grpSp>
      <p:grpSp>
        <p:nvGrpSpPr>
          <p:cNvPr id="89" name="组合 41"/>
          <p:cNvGrpSpPr/>
          <p:nvPr/>
        </p:nvGrpSpPr>
        <p:grpSpPr>
          <a:xfrm>
            <a:off x="2913684" y="4929198"/>
            <a:ext cx="2643208" cy="1212479"/>
            <a:chOff x="3571868" y="5041594"/>
            <a:chExt cx="3230498" cy="1553008"/>
          </a:xfrm>
        </p:grpSpPr>
        <p:grpSp>
          <p:nvGrpSpPr>
            <p:cNvPr id="90" name="组合 14"/>
            <p:cNvGrpSpPr/>
            <p:nvPr/>
          </p:nvGrpSpPr>
          <p:grpSpPr>
            <a:xfrm>
              <a:off x="3571868" y="5041594"/>
              <a:ext cx="3230498" cy="1553008"/>
              <a:chOff x="4214810" y="285728"/>
              <a:chExt cx="4772327" cy="1928826"/>
            </a:xfrm>
          </p:grpSpPr>
          <p:sp>
            <p:nvSpPr>
              <p:cNvPr id="92" name="矩形 91"/>
              <p:cNvSpPr/>
              <p:nvPr/>
            </p:nvSpPr>
            <p:spPr>
              <a:xfrm>
                <a:off x="4214810" y="285728"/>
                <a:ext cx="4643470" cy="1928826"/>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a:p>
            </p:txBody>
          </p:sp>
          <p:sp>
            <p:nvSpPr>
              <p:cNvPr id="93" name="TextBox 92"/>
              <p:cNvSpPr txBox="1"/>
              <p:nvPr/>
            </p:nvSpPr>
            <p:spPr>
              <a:xfrm>
                <a:off x="6761938" y="453452"/>
                <a:ext cx="2225199" cy="1664689"/>
              </a:xfrm>
              <a:prstGeom prst="rect">
                <a:avLst/>
              </a:prstGeom>
              <a:noFill/>
            </p:spPr>
            <p:txBody>
              <a:bodyPr wrap="square" rtlCol="0">
                <a:spAutoFit/>
              </a:bodyPr>
              <a:lstStyle/>
              <a:p>
                <a:r>
                  <a:rPr lang="zh-CN" altLang="en-US" sz="2000" dirty="0" smtClean="0">
                    <a:solidFill>
                      <a:schemeClr val="bg1">
                        <a:lumMod val="95000"/>
                      </a:schemeClr>
                    </a:solidFill>
                  </a:rPr>
                  <a:t>刘杰</a:t>
                </a:r>
                <a:endParaRPr lang="en-US" altLang="zh-CN" sz="2000" dirty="0" smtClean="0">
                  <a:solidFill>
                    <a:schemeClr val="bg1">
                      <a:lumMod val="95000"/>
                    </a:schemeClr>
                  </a:solidFill>
                </a:endParaRPr>
              </a:p>
              <a:p>
                <a:r>
                  <a:rPr lang="zh-CN" altLang="en-US" sz="1400" dirty="0" smtClean="0">
                    <a:solidFill>
                      <a:schemeClr val="bg1">
                        <a:lumMod val="95000"/>
                      </a:schemeClr>
                    </a:solidFill>
                  </a:rPr>
                  <a:t>副教授 博士</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数据挖掘</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文本挖掘</a:t>
                </a:r>
                <a:endParaRPr lang="zh-CN" altLang="en-US" sz="1400" dirty="0">
                  <a:solidFill>
                    <a:schemeClr val="bg1">
                      <a:lumMod val="95000"/>
                    </a:schemeClr>
                  </a:solidFill>
                </a:endParaRPr>
              </a:p>
            </p:txBody>
          </p:sp>
        </p:grpSp>
        <p:pic>
          <p:nvPicPr>
            <p:cNvPr id="91" name="Picture 12" descr="照片"/>
            <p:cNvPicPr>
              <a:picLocks noChangeAspect="1" noChangeArrowheads="1"/>
            </p:cNvPicPr>
            <p:nvPr/>
          </p:nvPicPr>
          <p:blipFill>
            <a:blip r:embed="rId6" cstate="print"/>
            <a:srcRect/>
            <a:stretch>
              <a:fillRect/>
            </a:stretch>
          </p:blipFill>
          <p:spPr bwMode="auto">
            <a:xfrm>
              <a:off x="3729984" y="5149228"/>
              <a:ext cx="1571635" cy="1336008"/>
            </a:xfrm>
            <a:prstGeom prst="rect">
              <a:avLst/>
            </a:prstGeom>
            <a:noFill/>
            <a:ln w="9525">
              <a:noFill/>
              <a:miter lim="800000"/>
              <a:headEnd/>
              <a:tailEnd/>
            </a:ln>
          </p:spPr>
        </p:pic>
      </p:grpSp>
      <p:grpSp>
        <p:nvGrpSpPr>
          <p:cNvPr id="94" name="组合 39"/>
          <p:cNvGrpSpPr/>
          <p:nvPr/>
        </p:nvGrpSpPr>
        <p:grpSpPr>
          <a:xfrm>
            <a:off x="6147444" y="4929198"/>
            <a:ext cx="2639398" cy="1212479"/>
            <a:chOff x="6147444" y="4929198"/>
            <a:chExt cx="2639398" cy="1212479"/>
          </a:xfrm>
        </p:grpSpPr>
        <p:sp>
          <p:nvSpPr>
            <p:cNvPr id="95" name="矩形 94"/>
            <p:cNvSpPr/>
            <p:nvPr/>
          </p:nvSpPr>
          <p:spPr>
            <a:xfrm>
              <a:off x="6147444" y="4929198"/>
              <a:ext cx="2639398" cy="1212479"/>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a:p>
          </p:txBody>
        </p:sp>
        <p:pic>
          <p:nvPicPr>
            <p:cNvPr id="96" name="Picture 10" descr="照片"/>
            <p:cNvPicPr>
              <a:picLocks noChangeAspect="1" noChangeArrowheads="1"/>
            </p:cNvPicPr>
            <p:nvPr/>
          </p:nvPicPr>
          <p:blipFill>
            <a:blip r:embed="rId7" cstate="print"/>
            <a:srcRect/>
            <a:stretch>
              <a:fillRect/>
            </a:stretch>
          </p:blipFill>
          <p:spPr bwMode="auto">
            <a:xfrm>
              <a:off x="6240792" y="5015876"/>
              <a:ext cx="1214446" cy="1035475"/>
            </a:xfrm>
            <a:prstGeom prst="rect">
              <a:avLst/>
            </a:prstGeom>
            <a:solidFill>
              <a:srgbClr val="0070C0"/>
            </a:solidFill>
            <a:ln w="9525">
              <a:noFill/>
              <a:miter lim="800000"/>
              <a:headEnd/>
              <a:tailEnd/>
            </a:ln>
          </p:spPr>
        </p:pic>
        <p:sp>
          <p:nvSpPr>
            <p:cNvPr id="97" name="TextBox 96"/>
            <p:cNvSpPr txBox="1"/>
            <p:nvPr/>
          </p:nvSpPr>
          <p:spPr>
            <a:xfrm>
              <a:off x="7433328" y="4957712"/>
              <a:ext cx="1285884" cy="1046440"/>
            </a:xfrm>
            <a:prstGeom prst="rect">
              <a:avLst/>
            </a:prstGeom>
            <a:solidFill>
              <a:srgbClr val="0070C0"/>
            </a:solidFill>
          </p:spPr>
          <p:txBody>
            <a:bodyPr wrap="square" rtlCol="0">
              <a:spAutoFit/>
            </a:bodyPr>
            <a:lstStyle/>
            <a:p>
              <a:r>
                <a:rPr lang="zh-CN" altLang="en-US" sz="2000" dirty="0" smtClean="0">
                  <a:solidFill>
                    <a:schemeClr val="bg1">
                      <a:lumMod val="95000"/>
                    </a:schemeClr>
                  </a:solidFill>
                </a:rPr>
                <a:t>苑晶</a:t>
              </a:r>
              <a:endParaRPr lang="en-US" altLang="zh-CN" sz="2000" dirty="0" smtClean="0">
                <a:solidFill>
                  <a:schemeClr val="bg1">
                    <a:lumMod val="95000"/>
                  </a:schemeClr>
                </a:solidFill>
              </a:endParaRPr>
            </a:p>
            <a:p>
              <a:r>
                <a:rPr lang="zh-CN" altLang="en-US" sz="1400" dirty="0" smtClean="0">
                  <a:solidFill>
                    <a:schemeClr val="bg1">
                      <a:lumMod val="95000"/>
                    </a:schemeClr>
                  </a:solidFill>
                </a:rPr>
                <a:t>副教授 博士</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智能机器人</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控制理论</a:t>
              </a:r>
              <a:endParaRPr lang="zh-CN" altLang="en-US" sz="1400" dirty="0">
                <a:solidFill>
                  <a:schemeClr val="bg1">
                    <a:lumMod val="95000"/>
                  </a:schemeClr>
                </a:solidFill>
              </a:endParaRPr>
            </a:p>
          </p:txBody>
        </p:sp>
      </p:grpSp>
      <p:grpSp>
        <p:nvGrpSpPr>
          <p:cNvPr id="98" name="组合 34"/>
          <p:cNvGrpSpPr/>
          <p:nvPr/>
        </p:nvGrpSpPr>
        <p:grpSpPr>
          <a:xfrm>
            <a:off x="6143636" y="3571876"/>
            <a:ext cx="2643206" cy="1212479"/>
            <a:chOff x="5929322" y="3571876"/>
            <a:chExt cx="2643206" cy="1212479"/>
          </a:xfrm>
        </p:grpSpPr>
        <p:sp>
          <p:nvSpPr>
            <p:cNvPr id="99" name="矩形 98"/>
            <p:cNvSpPr/>
            <p:nvPr/>
          </p:nvSpPr>
          <p:spPr>
            <a:xfrm>
              <a:off x="5929322" y="3571876"/>
              <a:ext cx="2643206" cy="1212479"/>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a:p>
          </p:txBody>
        </p:sp>
        <p:sp>
          <p:nvSpPr>
            <p:cNvPr id="100" name="TextBox 99"/>
            <p:cNvSpPr txBox="1"/>
            <p:nvPr/>
          </p:nvSpPr>
          <p:spPr>
            <a:xfrm>
              <a:off x="7215206" y="3600390"/>
              <a:ext cx="1285884" cy="1046440"/>
            </a:xfrm>
            <a:prstGeom prst="rect">
              <a:avLst/>
            </a:prstGeom>
            <a:solidFill>
              <a:srgbClr val="0070C0"/>
            </a:solidFill>
          </p:spPr>
          <p:txBody>
            <a:bodyPr wrap="square" rtlCol="0">
              <a:spAutoFit/>
            </a:bodyPr>
            <a:lstStyle/>
            <a:p>
              <a:r>
                <a:rPr lang="zh-CN" altLang="en-US" sz="2000" dirty="0" smtClean="0">
                  <a:solidFill>
                    <a:schemeClr val="bg1">
                      <a:lumMod val="95000"/>
                    </a:schemeClr>
                  </a:solidFill>
                </a:rPr>
                <a:t>孙凤池</a:t>
              </a:r>
              <a:endParaRPr lang="en-US" altLang="zh-CN" sz="2000" dirty="0" smtClean="0">
                <a:solidFill>
                  <a:schemeClr val="bg1">
                    <a:lumMod val="95000"/>
                  </a:schemeClr>
                </a:solidFill>
              </a:endParaRPr>
            </a:p>
            <a:p>
              <a:r>
                <a:rPr lang="zh-CN" altLang="en-US" sz="1400" dirty="0" smtClean="0">
                  <a:solidFill>
                    <a:schemeClr val="bg1">
                      <a:lumMod val="95000"/>
                    </a:schemeClr>
                  </a:solidFill>
                </a:rPr>
                <a:t>副教授 博士</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智能机器人</a:t>
              </a:r>
              <a:endParaRPr lang="en-US" altLang="zh-CN" sz="1400" dirty="0" smtClean="0">
                <a:solidFill>
                  <a:schemeClr val="bg1">
                    <a:lumMod val="95000"/>
                  </a:schemeClr>
                </a:solidFill>
              </a:endParaRPr>
            </a:p>
            <a:p>
              <a:pPr indent="182563">
                <a:buFont typeface="Arial" pitchFamily="34" charset="0"/>
                <a:buChar char="•"/>
              </a:pPr>
              <a:r>
                <a:rPr lang="zh-CN" altLang="en-US" sz="1400" dirty="0" smtClean="0">
                  <a:solidFill>
                    <a:schemeClr val="bg1">
                      <a:lumMod val="95000"/>
                    </a:schemeClr>
                  </a:solidFill>
                </a:rPr>
                <a:t>嵌入式系统</a:t>
              </a:r>
              <a:endParaRPr lang="zh-CN" altLang="en-US" sz="1400" dirty="0">
                <a:solidFill>
                  <a:schemeClr val="bg1">
                    <a:lumMod val="95000"/>
                  </a:schemeClr>
                </a:solidFill>
              </a:endParaRPr>
            </a:p>
          </p:txBody>
        </p:sp>
        <p:pic>
          <p:nvPicPr>
            <p:cNvPr id="101" name="Picture 4" descr="照片"/>
            <p:cNvPicPr>
              <a:picLocks noChangeAspect="1" noChangeArrowheads="1"/>
            </p:cNvPicPr>
            <p:nvPr/>
          </p:nvPicPr>
          <p:blipFill>
            <a:blip r:embed="rId8" cstate="print"/>
            <a:srcRect/>
            <a:stretch>
              <a:fillRect/>
            </a:stretch>
          </p:blipFill>
          <p:spPr bwMode="auto">
            <a:xfrm>
              <a:off x="6000760" y="3671827"/>
              <a:ext cx="1203350" cy="1016083"/>
            </a:xfrm>
            <a:prstGeom prst="rect">
              <a:avLst/>
            </a:prstGeom>
            <a:solidFill>
              <a:srgbClr val="0070C0"/>
            </a:solid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20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20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20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20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2000"/>
                                        <p:tgtEl>
                                          <p:spTgt spid="8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2000"/>
                                        <p:tgtEl>
                                          <p:spTgt spid="94"/>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2000"/>
                                        <p:tgtEl>
                                          <p:spTgt spid="9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a:xfrm>
            <a:off x="6877050" y="188913"/>
            <a:ext cx="2133600" cy="476250"/>
          </a:xfrm>
          <a:noFill/>
        </p:spPr>
        <p:txBody>
          <a:bodyPr/>
          <a:lstStyle/>
          <a:p>
            <a:pPr algn="r"/>
            <a:fld id="{A66D84F1-D633-40A2-890E-2A5636B910A4}" type="slidenum">
              <a:rPr lang="en-US" altLang="zh-CN"/>
              <a:pPr algn="r"/>
              <a:t>45</a:t>
            </a:fld>
            <a:endParaRPr lang="en-US" altLang="zh-CN"/>
          </a:p>
        </p:txBody>
      </p:sp>
      <p:sp>
        <p:nvSpPr>
          <p:cNvPr id="44035" name="Rectangle 3"/>
          <p:cNvSpPr>
            <a:spLocks noGrp="1" noChangeArrowheads="1"/>
          </p:cNvSpPr>
          <p:nvPr>
            <p:ph type="body" idx="1"/>
          </p:nvPr>
        </p:nvSpPr>
        <p:spPr>
          <a:xfrm>
            <a:off x="250825" y="981075"/>
            <a:ext cx="8642350" cy="4738688"/>
          </a:xfrm>
        </p:spPr>
        <p:txBody>
          <a:bodyPr/>
          <a:lstStyle/>
          <a:p>
            <a:r>
              <a:rPr lang="zh-CN" altLang="en-US" dirty="0"/>
              <a:t>数据挖掘</a:t>
            </a:r>
            <a:endParaRPr lang="en-US" altLang="zh-CN" dirty="0"/>
          </a:p>
          <a:p>
            <a:pPr lvl="1"/>
            <a:r>
              <a:rPr lang="zh-CN" altLang="en-US" dirty="0" smtClean="0"/>
              <a:t>数据挖掘的可继承理论、自适应理论（教育部重点）</a:t>
            </a:r>
            <a:endParaRPr lang="en-US" altLang="zh-CN" dirty="0" smtClean="0"/>
          </a:p>
          <a:p>
            <a:pPr lvl="1"/>
            <a:r>
              <a:rPr lang="zh-CN" altLang="en-US" dirty="0" smtClean="0"/>
              <a:t>运动员体能预测、工行信用卡、心电图异常监测、日立信息泄露检测（多项横向项目）</a:t>
            </a:r>
            <a:endParaRPr lang="en-US" altLang="zh-CN" dirty="0" smtClean="0"/>
          </a:p>
          <a:p>
            <a:pPr lvl="1"/>
            <a:r>
              <a:rPr lang="zh-CN" altLang="en-US" dirty="0" smtClean="0"/>
              <a:t>深度学习与特征学习研究（在研国家自然科学基金）</a:t>
            </a:r>
            <a:endParaRPr lang="en-US" altLang="zh-CN" dirty="0" smtClean="0"/>
          </a:p>
          <a:p>
            <a:r>
              <a:rPr lang="zh-CN" altLang="en-US" dirty="0"/>
              <a:t>信息检索</a:t>
            </a:r>
            <a:endParaRPr lang="en-US" altLang="zh-CN" dirty="0"/>
          </a:p>
          <a:p>
            <a:pPr lvl="1"/>
            <a:r>
              <a:rPr lang="zh-CN" altLang="en-US" dirty="0" smtClean="0"/>
              <a:t>检索结果的排序学习（国家自然科学基金）</a:t>
            </a:r>
            <a:endParaRPr lang="en-US" altLang="zh-CN" dirty="0" smtClean="0"/>
          </a:p>
          <a:p>
            <a:pPr lvl="1"/>
            <a:r>
              <a:rPr lang="zh-CN" altLang="en-US" dirty="0" smtClean="0"/>
              <a:t>实体抽取及排序（微软亚洲研究院研究计划）</a:t>
            </a:r>
            <a:endParaRPr lang="en-US" altLang="zh-CN" dirty="0" smtClean="0"/>
          </a:p>
          <a:p>
            <a:pPr lvl="1"/>
            <a:r>
              <a:rPr lang="en-US" altLang="zh-CN" dirty="0" smtClean="0"/>
              <a:t>Mining on Social Network</a:t>
            </a:r>
          </a:p>
          <a:p>
            <a:r>
              <a:rPr lang="zh-CN" altLang="en-US" dirty="0"/>
              <a:t>生物信息</a:t>
            </a:r>
            <a:endParaRPr lang="en-US" altLang="zh-CN" dirty="0"/>
          </a:p>
          <a:p>
            <a:pPr lvl="1"/>
            <a:r>
              <a:rPr lang="zh-CN" altLang="en-US" dirty="0" smtClean="0"/>
              <a:t>面向生物信息的聚类及结果评价（天津市自然科学基金）</a:t>
            </a:r>
            <a:endParaRPr lang="en-US" altLang="zh-CN" dirty="0" smtClean="0"/>
          </a:p>
          <a:p>
            <a:pPr lvl="1"/>
            <a:r>
              <a:rPr lang="zh-CN" altLang="en-US" dirty="0" smtClean="0"/>
              <a:t>疾病</a:t>
            </a:r>
            <a:r>
              <a:rPr lang="en-US" altLang="zh-CN" dirty="0" smtClean="0"/>
              <a:t>-</a:t>
            </a:r>
            <a:r>
              <a:rPr lang="zh-CN" altLang="en-US" dirty="0" smtClean="0"/>
              <a:t>表型关联挖掘（在研国家自然科学基金）</a:t>
            </a:r>
            <a:endParaRPr lang="zh-CN" altLang="en-US" dirty="0"/>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研究方向一：数据挖掘</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a:xfrm>
            <a:off x="6877050" y="188913"/>
            <a:ext cx="2133600" cy="476250"/>
          </a:xfrm>
          <a:noFill/>
        </p:spPr>
        <p:txBody>
          <a:bodyPr/>
          <a:lstStyle/>
          <a:p>
            <a:pPr algn="r"/>
            <a:fld id="{ACB36BBA-6CA0-4AF5-A5A3-E043184C5061}" type="slidenum">
              <a:rPr lang="en-US" altLang="zh-CN"/>
              <a:pPr algn="r"/>
              <a:t>46</a:t>
            </a:fld>
            <a:endParaRPr lang="en-US" altLang="zh-CN"/>
          </a:p>
        </p:txBody>
      </p:sp>
      <p:sp>
        <p:nvSpPr>
          <p:cNvPr id="45059" name="Rectangle 3"/>
          <p:cNvSpPr>
            <a:spLocks noGrp="1" noChangeArrowheads="1"/>
          </p:cNvSpPr>
          <p:nvPr>
            <p:ph type="body" idx="1"/>
          </p:nvPr>
        </p:nvSpPr>
        <p:spPr>
          <a:xfrm>
            <a:off x="214313" y="1000125"/>
            <a:ext cx="8642350" cy="4738688"/>
          </a:xfrm>
        </p:spPr>
        <p:txBody>
          <a:bodyPr/>
          <a:lstStyle/>
          <a:p>
            <a:pPr marL="0" lvl="1">
              <a:lnSpc>
                <a:spcPct val="150000"/>
              </a:lnSpc>
            </a:pPr>
            <a:r>
              <a:rPr lang="zh-CN" altLang="en-US" dirty="0" smtClean="0"/>
              <a:t>利用少量疾病</a:t>
            </a:r>
            <a:r>
              <a:rPr lang="en-US" altLang="zh-CN" dirty="0" smtClean="0"/>
              <a:t>-</a:t>
            </a:r>
            <a:r>
              <a:rPr lang="zh-CN" altLang="en-US" dirty="0" smtClean="0"/>
              <a:t>致病基因关系预测更多的关联关系</a:t>
            </a:r>
          </a:p>
          <a:p>
            <a:pPr marL="0" lvl="1">
              <a:lnSpc>
                <a:spcPct val="150000"/>
              </a:lnSpc>
            </a:pPr>
            <a:r>
              <a:rPr lang="zh-CN" altLang="en-US" dirty="0" smtClean="0"/>
              <a:t>将类似于</a:t>
            </a:r>
            <a:r>
              <a:rPr lang="en-US" altLang="zh-CN" dirty="0" err="1" smtClean="0"/>
              <a:t>PageRank</a:t>
            </a:r>
            <a:r>
              <a:rPr lang="zh-CN" altLang="en-US" dirty="0" smtClean="0"/>
              <a:t>的网络排序方法引入到关联预测中去</a:t>
            </a:r>
          </a:p>
          <a:p>
            <a:pPr marL="0" lvl="1">
              <a:lnSpc>
                <a:spcPct val="150000"/>
              </a:lnSpc>
            </a:pPr>
            <a:r>
              <a:rPr lang="zh-CN" altLang="en-US" dirty="0" smtClean="0"/>
              <a:t>解决包括表型、基因在内的异质网络上的排序和关联预测问题</a:t>
            </a:r>
          </a:p>
        </p:txBody>
      </p:sp>
      <p:sp>
        <p:nvSpPr>
          <p:cNvPr id="7" name="标题 1"/>
          <p:cNvSpPr txBox="1">
            <a:spLocks/>
          </p:cNvSpPr>
          <p:nvPr/>
        </p:nvSpPr>
        <p:spPr bwMode="white">
          <a:xfrm>
            <a:off x="571500" y="44450"/>
            <a:ext cx="6376764"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dirty="0" smtClean="0"/>
              <a:t>基于异构网络的致病基因关联挖掘</a:t>
            </a:r>
            <a:endParaRPr lang="zh-CN" altLang="en-US" kern="0" dirty="0" smtClean="0">
              <a:ea typeface="宋体" charset="-122"/>
            </a:endParaRPr>
          </a:p>
        </p:txBody>
      </p:sp>
      <p:pic>
        <p:nvPicPr>
          <p:cNvPr id="9" name="Picture 2"/>
          <p:cNvPicPr>
            <a:picLocks noChangeAspect="1" noChangeArrowheads="1"/>
          </p:cNvPicPr>
          <p:nvPr/>
        </p:nvPicPr>
        <p:blipFill>
          <a:blip r:embed="rId2" cstate="print"/>
          <a:srcRect/>
          <a:stretch>
            <a:fillRect/>
          </a:stretch>
        </p:blipFill>
        <p:spPr bwMode="auto">
          <a:xfrm>
            <a:off x="1357290" y="3286124"/>
            <a:ext cx="6572265" cy="2882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a:xfrm>
            <a:off x="6877050" y="188913"/>
            <a:ext cx="2133600" cy="476250"/>
          </a:xfrm>
          <a:noFill/>
        </p:spPr>
        <p:txBody>
          <a:bodyPr/>
          <a:lstStyle/>
          <a:p>
            <a:pPr algn="r"/>
            <a:fld id="{ACB36BBA-6CA0-4AF5-A5A3-E043184C5061}" type="slidenum">
              <a:rPr lang="en-US" altLang="zh-CN"/>
              <a:pPr algn="r"/>
              <a:t>47</a:t>
            </a:fld>
            <a:endParaRPr lang="en-US" altLang="zh-CN"/>
          </a:p>
        </p:txBody>
      </p:sp>
      <p:sp>
        <p:nvSpPr>
          <p:cNvPr id="45059" name="Rectangle 3"/>
          <p:cNvSpPr>
            <a:spLocks noGrp="1" noChangeArrowheads="1"/>
          </p:cNvSpPr>
          <p:nvPr>
            <p:ph type="body" idx="1"/>
          </p:nvPr>
        </p:nvSpPr>
        <p:spPr>
          <a:xfrm>
            <a:off x="214313" y="1000125"/>
            <a:ext cx="8642350" cy="4738688"/>
          </a:xfrm>
        </p:spPr>
        <p:txBody>
          <a:bodyPr/>
          <a:lstStyle/>
          <a:p>
            <a:pPr marL="452438" indent="-452438" eaLnBrk="1" hangingPunct="1">
              <a:lnSpc>
                <a:spcPct val="150000"/>
              </a:lnSpc>
              <a:spcBef>
                <a:spcPts val="600"/>
              </a:spcBef>
              <a:buFont typeface="Symbol" pitchFamily="18" charset="2"/>
              <a:buBlip>
                <a:blip r:embed="rId2"/>
              </a:buBlip>
            </a:pPr>
            <a:endParaRPr lang="zh-CN" altLang="en-US" sz="2400" dirty="0">
              <a:solidFill>
                <a:schemeClr val="tx2"/>
              </a:solidFill>
              <a:latin typeface="宋体" pitchFamily="2" charset="-122"/>
              <a:ea typeface="宋体" pitchFamily="2" charset="-122"/>
            </a:endParaRPr>
          </a:p>
        </p:txBody>
      </p:sp>
      <p:sp>
        <p:nvSpPr>
          <p:cNvPr id="7" name="标题 1"/>
          <p:cNvSpPr txBox="1">
            <a:spLocks/>
          </p:cNvSpPr>
          <p:nvPr/>
        </p:nvSpPr>
        <p:spPr bwMode="white">
          <a:xfrm>
            <a:off x="571500" y="44450"/>
            <a:ext cx="6376764"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dirty="0" smtClean="0"/>
              <a:t>致病基因预测系统</a:t>
            </a:r>
            <a:endParaRPr lang="zh-CN" altLang="en-US" kern="0" dirty="0" smtClean="0">
              <a:ea typeface="宋体" charset="-122"/>
            </a:endParaRPr>
          </a:p>
        </p:txBody>
      </p:sp>
      <p:pic>
        <p:nvPicPr>
          <p:cNvPr id="6" name="Picture 2"/>
          <p:cNvPicPr>
            <a:picLocks noChangeAspect="1" noChangeArrowheads="1"/>
          </p:cNvPicPr>
          <p:nvPr/>
        </p:nvPicPr>
        <p:blipFill>
          <a:blip r:embed="rId3" cstate="print"/>
          <a:srcRect/>
          <a:stretch>
            <a:fillRect/>
          </a:stretch>
        </p:blipFill>
        <p:spPr bwMode="auto">
          <a:xfrm>
            <a:off x="1979712" y="980728"/>
            <a:ext cx="4953000" cy="5576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p:cNvSpPr>
            <a:spLocks noGrp="1"/>
          </p:cNvSpPr>
          <p:nvPr>
            <p:ph type="sldNum" sz="quarter" idx="11"/>
          </p:nvPr>
        </p:nvSpPr>
        <p:spPr>
          <a:xfrm>
            <a:off x="6877050" y="188913"/>
            <a:ext cx="2133600" cy="476250"/>
          </a:xfrm>
          <a:noFill/>
        </p:spPr>
        <p:txBody>
          <a:bodyPr/>
          <a:lstStyle/>
          <a:p>
            <a:pPr algn="r"/>
            <a:fld id="{AFEED270-81F0-433E-98E6-461ACAA1E97F}" type="slidenum">
              <a:rPr lang="en-US" altLang="zh-CN"/>
              <a:pPr algn="r"/>
              <a:t>48</a:t>
            </a:fld>
            <a:endParaRPr lang="en-US" altLang="zh-CN"/>
          </a:p>
        </p:txBody>
      </p:sp>
      <p:sp>
        <p:nvSpPr>
          <p:cNvPr id="46083" name="Rectangle 3"/>
          <p:cNvSpPr>
            <a:spLocks noGrp="1" noChangeArrowheads="1"/>
          </p:cNvSpPr>
          <p:nvPr>
            <p:ph type="body" idx="1"/>
          </p:nvPr>
        </p:nvSpPr>
        <p:spPr>
          <a:xfrm>
            <a:off x="250825" y="981075"/>
            <a:ext cx="8642350" cy="4738688"/>
          </a:xfrm>
        </p:spPr>
        <p:txBody>
          <a:bodyPr/>
          <a:lstStyle/>
          <a:p>
            <a:pPr marL="0" lvl="1">
              <a:lnSpc>
                <a:spcPct val="150000"/>
              </a:lnSpc>
            </a:pPr>
            <a:r>
              <a:rPr lang="zh-CN" altLang="en-US" dirty="0" smtClean="0"/>
              <a:t>将信息（如视频帧、语句、蛋白质序列等）间的结构信息考虑在内的深度预测方法研究</a:t>
            </a:r>
            <a:endParaRPr lang="en-US" altLang="zh-CN" dirty="0" smtClean="0"/>
          </a:p>
          <a:p>
            <a:pPr marL="1117600" lvl="2" indent="-317500" eaLnBrk="1" hangingPunct="1">
              <a:spcBef>
                <a:spcPts val="600"/>
              </a:spcBef>
              <a:buClr>
                <a:schemeClr val="tx1"/>
              </a:buClr>
              <a:buFont typeface="宋体" pitchFamily="2" charset="-122"/>
              <a:buChar char="―"/>
            </a:pPr>
            <a:endParaRPr lang="en-US" altLang="zh-CN" sz="1600" b="1" dirty="0" smtClean="0">
              <a:solidFill>
                <a:schemeClr val="tx1"/>
              </a:solidFill>
              <a:latin typeface="宋体" pitchFamily="2" charset="-122"/>
              <a:ea typeface="宋体" pitchFamily="2" charset="-122"/>
            </a:endParaRPr>
          </a:p>
        </p:txBody>
      </p:sp>
      <p:sp>
        <p:nvSpPr>
          <p:cNvPr id="7" name="标题 1"/>
          <p:cNvSpPr txBox="1">
            <a:spLocks/>
          </p:cNvSpPr>
          <p:nvPr/>
        </p:nvSpPr>
        <p:spPr bwMode="white">
          <a:xfrm>
            <a:off x="571500" y="44450"/>
            <a:ext cx="6016724"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基于深度学习的结构化预测模型</a:t>
            </a:r>
          </a:p>
        </p:txBody>
      </p:sp>
      <p:pic>
        <p:nvPicPr>
          <p:cNvPr id="8" name="Picture 2"/>
          <p:cNvPicPr>
            <a:picLocks noChangeAspect="1" noChangeArrowheads="1"/>
          </p:cNvPicPr>
          <p:nvPr/>
        </p:nvPicPr>
        <p:blipFill>
          <a:blip r:embed="rId2" cstate="print"/>
          <a:srcRect/>
          <a:stretch>
            <a:fillRect/>
          </a:stretch>
        </p:blipFill>
        <p:spPr bwMode="auto">
          <a:xfrm>
            <a:off x="209550" y="2667020"/>
            <a:ext cx="8724900" cy="36195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a:xfrm>
            <a:off x="6877050" y="188913"/>
            <a:ext cx="2133600" cy="476250"/>
          </a:xfrm>
          <a:noFill/>
        </p:spPr>
        <p:txBody>
          <a:bodyPr/>
          <a:lstStyle/>
          <a:p>
            <a:pPr algn="r"/>
            <a:fld id="{ACB36BBA-6CA0-4AF5-A5A3-E043184C5061}" type="slidenum">
              <a:rPr lang="en-US" altLang="zh-CN"/>
              <a:pPr algn="r"/>
              <a:t>49</a:t>
            </a:fld>
            <a:endParaRPr lang="en-US" altLang="zh-CN"/>
          </a:p>
        </p:txBody>
      </p:sp>
      <p:sp>
        <p:nvSpPr>
          <p:cNvPr id="45059" name="Rectangle 3"/>
          <p:cNvSpPr>
            <a:spLocks noGrp="1" noChangeArrowheads="1"/>
          </p:cNvSpPr>
          <p:nvPr>
            <p:ph type="body" idx="1"/>
          </p:nvPr>
        </p:nvSpPr>
        <p:spPr>
          <a:xfrm>
            <a:off x="214313" y="1000125"/>
            <a:ext cx="8642350" cy="4738688"/>
          </a:xfrm>
        </p:spPr>
        <p:txBody>
          <a:bodyPr/>
          <a:lstStyle/>
          <a:p>
            <a:pPr marL="452438" indent="-452438" eaLnBrk="1" hangingPunct="1">
              <a:lnSpc>
                <a:spcPct val="150000"/>
              </a:lnSpc>
              <a:spcBef>
                <a:spcPts val="600"/>
              </a:spcBef>
              <a:buFont typeface="Symbol" pitchFamily="18" charset="2"/>
              <a:buBlip>
                <a:blip r:embed="rId2"/>
              </a:buBlip>
            </a:pPr>
            <a:endParaRPr lang="zh-CN" altLang="en-US" sz="2400" dirty="0">
              <a:solidFill>
                <a:schemeClr val="tx2"/>
              </a:solidFill>
              <a:latin typeface="宋体" pitchFamily="2" charset="-122"/>
              <a:ea typeface="宋体" pitchFamily="2" charset="-122"/>
            </a:endParaRPr>
          </a:p>
        </p:txBody>
      </p:sp>
      <p:sp>
        <p:nvSpPr>
          <p:cNvPr id="7" name="标题 1"/>
          <p:cNvSpPr txBox="1">
            <a:spLocks/>
          </p:cNvSpPr>
          <p:nvPr/>
        </p:nvSpPr>
        <p:spPr bwMode="white">
          <a:xfrm>
            <a:off x="571500" y="44450"/>
            <a:ext cx="6376764"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dirty="0" smtClean="0"/>
              <a:t>信息检索实验平台</a:t>
            </a:r>
            <a:r>
              <a:rPr lang="en-US" altLang="zh-CN" dirty="0" smtClean="0"/>
              <a:t>IRIS</a:t>
            </a:r>
            <a:endParaRPr lang="zh-CN" altLang="en-US" kern="0" dirty="0" smtClean="0">
              <a:ea typeface="宋体" charset="-122"/>
            </a:endParaRPr>
          </a:p>
        </p:txBody>
      </p:sp>
      <p:pic>
        <p:nvPicPr>
          <p:cNvPr id="6" name="Picture 5"/>
          <p:cNvPicPr>
            <a:picLocks noChangeAspect="1" noChangeArrowheads="1"/>
          </p:cNvPicPr>
          <p:nvPr/>
        </p:nvPicPr>
        <p:blipFill>
          <a:blip r:embed="rId3" cstate="print"/>
          <a:srcRect/>
          <a:stretch>
            <a:fillRect/>
          </a:stretch>
        </p:blipFill>
        <p:spPr bwMode="auto">
          <a:xfrm>
            <a:off x="755576" y="980728"/>
            <a:ext cx="7092950" cy="53197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179388" y="71438"/>
            <a:ext cx="6249987" cy="714375"/>
          </a:xfrm>
        </p:spPr>
        <p:txBody>
          <a:bodyPr/>
          <a:lstStyle/>
          <a:p>
            <a:pPr eaLnBrk="1" hangingPunct="1"/>
            <a:r>
              <a:rPr lang="zh-CN" altLang="en-US" smtClean="0">
                <a:ea typeface="宋体" pitchFamily="2" charset="-122"/>
              </a:rPr>
              <a:t>计算机科学与信息安全系概况</a:t>
            </a:r>
          </a:p>
        </p:txBody>
      </p:sp>
      <p:sp>
        <p:nvSpPr>
          <p:cNvPr id="9219" name="文本占位符 1"/>
          <p:cNvSpPr>
            <a:spLocks noGrp="1"/>
          </p:cNvSpPr>
          <p:nvPr>
            <p:ph idx="1"/>
          </p:nvPr>
        </p:nvSpPr>
        <p:spPr>
          <a:xfrm>
            <a:off x="285750" y="1143000"/>
            <a:ext cx="6357938" cy="5181600"/>
          </a:xfrm>
        </p:spPr>
        <p:txBody>
          <a:bodyPr/>
          <a:lstStyle/>
          <a:p>
            <a:pPr marL="358775" indent="-358775">
              <a:lnSpc>
                <a:spcPct val="150000"/>
              </a:lnSpc>
              <a:buFont typeface="Wingdings" pitchFamily="2" charset="2"/>
              <a:buBlip>
                <a:blip r:embed="rId2"/>
              </a:buBlip>
            </a:pPr>
            <a:r>
              <a:rPr dirty="0" err="1">
                <a:solidFill>
                  <a:schemeClr val="accent2"/>
                </a:solidFill>
                <a:ea typeface="宋体" pitchFamily="2" charset="-122"/>
              </a:rPr>
              <a:t>教师队伍</a:t>
            </a:r>
            <a:endParaRPr lang="en-US" dirty="0">
              <a:solidFill>
                <a:schemeClr val="accent2"/>
              </a:solidFill>
              <a:ea typeface="宋体" pitchFamily="2" charset="-122"/>
            </a:endParaRPr>
          </a:p>
          <a:p>
            <a:pPr marL="758825" lvl="1" indent="-358775">
              <a:lnSpc>
                <a:spcPct val="150000"/>
              </a:lnSpc>
              <a:spcBef>
                <a:spcPts val="600"/>
              </a:spcBef>
              <a:buSzPct val="100000"/>
              <a:buFont typeface="Wingdings" pitchFamily="2" charset="2"/>
              <a:buBlip>
                <a:blip r:embed="rId3"/>
              </a:buBlip>
            </a:pPr>
            <a:r>
              <a:rPr lang="zh-CN" altLang="en-US" dirty="0" smtClean="0">
                <a:solidFill>
                  <a:srgbClr val="10296F"/>
                </a:solidFill>
                <a:ea typeface="宋体" pitchFamily="2" charset="-122"/>
              </a:rPr>
              <a:t>专任教师</a:t>
            </a:r>
            <a:r>
              <a:rPr lang="en-US" altLang="zh-CN" dirty="0" smtClean="0">
                <a:solidFill>
                  <a:srgbClr val="10296F"/>
                </a:solidFill>
                <a:ea typeface="宋体" pitchFamily="2" charset="-122"/>
              </a:rPr>
              <a:t>68</a:t>
            </a:r>
            <a:r>
              <a:rPr lang="zh-CN" altLang="en-US" dirty="0" smtClean="0">
                <a:solidFill>
                  <a:srgbClr val="10296F"/>
                </a:solidFill>
                <a:ea typeface="宋体" pitchFamily="2" charset="-122"/>
              </a:rPr>
              <a:t>名</a:t>
            </a:r>
            <a:endParaRPr lang="en-US" altLang="zh-CN" dirty="0" smtClean="0">
              <a:solidFill>
                <a:srgbClr val="10296F"/>
              </a:solidFill>
              <a:ea typeface="宋体" pitchFamily="2" charset="-122"/>
            </a:endParaRPr>
          </a:p>
          <a:p>
            <a:pPr marL="758825" lvl="1" indent="-358775">
              <a:lnSpc>
                <a:spcPct val="150000"/>
              </a:lnSpc>
              <a:spcBef>
                <a:spcPts val="600"/>
              </a:spcBef>
              <a:buSzPct val="100000"/>
              <a:buFont typeface="Wingdings" pitchFamily="2" charset="2"/>
              <a:buBlip>
                <a:blip r:embed="rId3"/>
              </a:buBlip>
            </a:pPr>
            <a:r>
              <a:rPr lang="zh-CN" altLang="en-US" dirty="0" smtClean="0">
                <a:solidFill>
                  <a:srgbClr val="10296F"/>
                </a:solidFill>
                <a:ea typeface="宋体" pitchFamily="2" charset="-122"/>
              </a:rPr>
              <a:t>教授</a:t>
            </a:r>
            <a:r>
              <a:rPr lang="en-US" altLang="zh-CN" dirty="0" smtClean="0">
                <a:solidFill>
                  <a:srgbClr val="10296F"/>
                </a:solidFill>
                <a:ea typeface="宋体" pitchFamily="2" charset="-122"/>
              </a:rPr>
              <a:t>21</a:t>
            </a:r>
            <a:r>
              <a:rPr lang="zh-CN" altLang="en-US" dirty="0" smtClean="0">
                <a:solidFill>
                  <a:srgbClr val="10296F"/>
                </a:solidFill>
                <a:ea typeface="宋体" pitchFamily="2" charset="-122"/>
              </a:rPr>
              <a:t>人、副教授</a:t>
            </a:r>
            <a:r>
              <a:rPr lang="en-US" altLang="zh-CN" dirty="0" smtClean="0">
                <a:solidFill>
                  <a:srgbClr val="10296F"/>
                </a:solidFill>
                <a:ea typeface="宋体" pitchFamily="2" charset="-122"/>
              </a:rPr>
              <a:t>27</a:t>
            </a:r>
            <a:r>
              <a:rPr lang="zh-CN" altLang="en-US" dirty="0" smtClean="0">
                <a:solidFill>
                  <a:srgbClr val="10296F"/>
                </a:solidFill>
                <a:ea typeface="宋体" pitchFamily="2" charset="-122"/>
              </a:rPr>
              <a:t>人、讲师</a:t>
            </a:r>
            <a:r>
              <a:rPr lang="en-US" altLang="zh-CN" dirty="0" smtClean="0">
                <a:solidFill>
                  <a:srgbClr val="10296F"/>
                </a:solidFill>
                <a:ea typeface="宋体" pitchFamily="2" charset="-122"/>
              </a:rPr>
              <a:t>20</a:t>
            </a:r>
            <a:r>
              <a:rPr lang="zh-CN" altLang="en-US" dirty="0" smtClean="0">
                <a:solidFill>
                  <a:srgbClr val="10296F"/>
                </a:solidFill>
                <a:ea typeface="宋体" pitchFamily="2" charset="-122"/>
              </a:rPr>
              <a:t>人</a:t>
            </a:r>
          </a:p>
          <a:p>
            <a:pPr marL="758825" lvl="1" indent="-358775">
              <a:lnSpc>
                <a:spcPct val="150000"/>
              </a:lnSpc>
              <a:spcBef>
                <a:spcPts val="600"/>
              </a:spcBef>
              <a:buSzPct val="100000"/>
              <a:buFont typeface="Wingdings" pitchFamily="2" charset="2"/>
              <a:buBlip>
                <a:blip r:embed="rId3"/>
              </a:buBlip>
            </a:pPr>
            <a:r>
              <a:rPr lang="zh-CN" altLang="en-US" dirty="0" smtClean="0">
                <a:solidFill>
                  <a:srgbClr val="10296F"/>
                </a:solidFill>
                <a:ea typeface="宋体" pitchFamily="2" charset="-122"/>
              </a:rPr>
              <a:t>博士生导师</a:t>
            </a:r>
            <a:r>
              <a:rPr lang="en-US" altLang="zh-CN" dirty="0" smtClean="0">
                <a:solidFill>
                  <a:srgbClr val="10296F"/>
                </a:solidFill>
                <a:ea typeface="宋体" pitchFamily="2" charset="-122"/>
              </a:rPr>
              <a:t>22</a:t>
            </a:r>
            <a:r>
              <a:rPr lang="zh-CN" altLang="en-US" dirty="0" smtClean="0">
                <a:solidFill>
                  <a:srgbClr val="10296F"/>
                </a:solidFill>
                <a:ea typeface="宋体" pitchFamily="2" charset="-122"/>
              </a:rPr>
              <a:t>人、硕士生导师</a:t>
            </a:r>
            <a:r>
              <a:rPr lang="en-US" altLang="zh-CN" dirty="0" smtClean="0">
                <a:solidFill>
                  <a:srgbClr val="10296F"/>
                </a:solidFill>
                <a:ea typeface="宋体" pitchFamily="2" charset="-122"/>
              </a:rPr>
              <a:t>27</a:t>
            </a:r>
            <a:r>
              <a:rPr lang="zh-CN" altLang="en-US" dirty="0" smtClean="0">
                <a:solidFill>
                  <a:srgbClr val="10296F"/>
                </a:solidFill>
                <a:ea typeface="宋体" pitchFamily="2" charset="-122"/>
              </a:rPr>
              <a:t>人、专硕导师</a:t>
            </a:r>
            <a:r>
              <a:rPr lang="en-US" altLang="zh-CN" dirty="0" smtClean="0">
                <a:solidFill>
                  <a:srgbClr val="10296F"/>
                </a:solidFill>
                <a:ea typeface="宋体" pitchFamily="2" charset="-122"/>
              </a:rPr>
              <a:t>9</a:t>
            </a:r>
            <a:r>
              <a:rPr lang="zh-CN" altLang="en-US" dirty="0" smtClean="0">
                <a:solidFill>
                  <a:srgbClr val="10296F"/>
                </a:solidFill>
                <a:ea typeface="宋体" pitchFamily="2" charset="-122"/>
              </a:rPr>
              <a:t>人</a:t>
            </a:r>
            <a:endParaRPr lang="en-US" altLang="zh-CN" dirty="0" smtClean="0">
              <a:solidFill>
                <a:srgbClr val="10296F"/>
              </a:solidFill>
              <a:ea typeface="宋体" pitchFamily="2" charset="-122"/>
            </a:endParaRPr>
          </a:p>
          <a:p>
            <a:pPr marL="758825" lvl="1" indent="-358775">
              <a:lnSpc>
                <a:spcPct val="150000"/>
              </a:lnSpc>
              <a:spcBef>
                <a:spcPts val="600"/>
              </a:spcBef>
              <a:buSzPct val="100000"/>
              <a:buFont typeface="Wingdings" pitchFamily="2" charset="2"/>
              <a:buBlip>
                <a:blip r:embed="rId3"/>
              </a:buBlip>
            </a:pPr>
            <a:r>
              <a:rPr lang="zh-CN" altLang="en-US" dirty="0" smtClean="0">
                <a:solidFill>
                  <a:srgbClr val="10296F"/>
                </a:solidFill>
                <a:ea typeface="宋体" pitchFamily="2" charset="-122"/>
              </a:rPr>
              <a:t>南开大学百名青年带头人：</a:t>
            </a:r>
            <a:r>
              <a:rPr lang="en-US" altLang="zh-CN" dirty="0" smtClean="0">
                <a:solidFill>
                  <a:srgbClr val="10296F"/>
                </a:solidFill>
                <a:ea typeface="宋体" pitchFamily="2" charset="-122"/>
              </a:rPr>
              <a:t>2</a:t>
            </a:r>
            <a:r>
              <a:rPr lang="zh-CN" altLang="en-US" dirty="0" smtClean="0">
                <a:solidFill>
                  <a:srgbClr val="10296F"/>
                </a:solidFill>
                <a:ea typeface="宋体" pitchFamily="2" charset="-122"/>
              </a:rPr>
              <a:t>人</a:t>
            </a:r>
            <a:endParaRPr lang="en-US" altLang="zh-CN" dirty="0" smtClean="0">
              <a:solidFill>
                <a:srgbClr val="10296F"/>
              </a:solidFill>
              <a:ea typeface="宋体" pitchFamily="2" charset="-122"/>
            </a:endParaRPr>
          </a:p>
          <a:p>
            <a:pPr marL="758825" lvl="1" indent="-358775">
              <a:lnSpc>
                <a:spcPct val="150000"/>
              </a:lnSpc>
              <a:spcBef>
                <a:spcPts val="600"/>
              </a:spcBef>
              <a:buSzPct val="100000"/>
              <a:buFont typeface="Wingdings" pitchFamily="2" charset="2"/>
              <a:buBlip>
                <a:blip r:embed="rId3"/>
              </a:buBlip>
            </a:pPr>
            <a:r>
              <a:rPr lang="zh-CN" altLang="en-US" dirty="0" smtClean="0">
                <a:solidFill>
                  <a:srgbClr val="10296F"/>
                </a:solidFill>
                <a:ea typeface="宋体" pitchFamily="2" charset="-122"/>
              </a:rPr>
              <a:t>天津市青年千人：</a:t>
            </a:r>
            <a:r>
              <a:rPr lang="en-US" altLang="zh-CN" dirty="0" smtClean="0">
                <a:solidFill>
                  <a:srgbClr val="10296F"/>
                </a:solidFill>
                <a:ea typeface="宋体" pitchFamily="2" charset="-122"/>
              </a:rPr>
              <a:t>2</a:t>
            </a:r>
            <a:r>
              <a:rPr lang="zh-CN" altLang="en-US" dirty="0" smtClean="0">
                <a:solidFill>
                  <a:srgbClr val="10296F"/>
                </a:solidFill>
                <a:ea typeface="宋体" pitchFamily="2" charset="-122"/>
              </a:rPr>
              <a:t>人</a:t>
            </a:r>
            <a:endParaRPr lang="en-US" altLang="zh-CN" dirty="0" smtClean="0">
              <a:solidFill>
                <a:srgbClr val="10296F"/>
              </a:solidFill>
              <a:ea typeface="宋体" pitchFamily="2" charset="-122"/>
            </a:endParaRPr>
          </a:p>
          <a:p>
            <a:pPr marL="758825" lvl="1" indent="-358775">
              <a:lnSpc>
                <a:spcPct val="150000"/>
              </a:lnSpc>
              <a:spcBef>
                <a:spcPts val="600"/>
              </a:spcBef>
              <a:buSzPct val="100000"/>
              <a:buFont typeface="Wingdings" pitchFamily="2" charset="2"/>
              <a:buBlip>
                <a:blip r:embed="rId3"/>
              </a:buBlip>
            </a:pPr>
            <a:r>
              <a:rPr lang="zh-CN" altLang="en-US" dirty="0">
                <a:solidFill>
                  <a:srgbClr val="10296F"/>
                </a:solidFill>
                <a:ea typeface="宋体" pitchFamily="2" charset="-122"/>
              </a:rPr>
              <a:t>新世纪优秀人才支持计划：</a:t>
            </a:r>
            <a:r>
              <a:rPr lang="en-US" altLang="zh-CN" dirty="0">
                <a:solidFill>
                  <a:srgbClr val="10296F"/>
                </a:solidFill>
                <a:ea typeface="宋体" pitchFamily="2" charset="-122"/>
              </a:rPr>
              <a:t>1</a:t>
            </a:r>
            <a:r>
              <a:rPr lang="zh-CN" altLang="en-US" dirty="0">
                <a:solidFill>
                  <a:srgbClr val="10296F"/>
                </a:solidFill>
                <a:ea typeface="宋体" pitchFamily="2" charset="-122"/>
              </a:rPr>
              <a:t>人 </a:t>
            </a:r>
            <a:endParaRPr lang="en-US" altLang="zh-CN" dirty="0">
              <a:solidFill>
                <a:srgbClr val="10296F"/>
              </a:solidFill>
              <a:ea typeface="宋体"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a:xfrm>
            <a:off x="6877050" y="188913"/>
            <a:ext cx="2133600" cy="476250"/>
          </a:xfrm>
          <a:noFill/>
        </p:spPr>
        <p:txBody>
          <a:bodyPr/>
          <a:lstStyle/>
          <a:p>
            <a:pPr algn="r"/>
            <a:fld id="{ACB36BBA-6CA0-4AF5-A5A3-E043184C5061}" type="slidenum">
              <a:rPr lang="en-US" altLang="zh-CN"/>
              <a:pPr algn="r"/>
              <a:t>50</a:t>
            </a:fld>
            <a:endParaRPr lang="en-US" altLang="zh-CN"/>
          </a:p>
        </p:txBody>
      </p:sp>
      <p:sp>
        <p:nvSpPr>
          <p:cNvPr id="45059" name="Rectangle 3"/>
          <p:cNvSpPr>
            <a:spLocks noGrp="1" noChangeArrowheads="1"/>
          </p:cNvSpPr>
          <p:nvPr>
            <p:ph type="body" idx="1"/>
          </p:nvPr>
        </p:nvSpPr>
        <p:spPr>
          <a:xfrm>
            <a:off x="214313" y="1000125"/>
            <a:ext cx="5221783" cy="4738688"/>
          </a:xfrm>
        </p:spPr>
        <p:txBody>
          <a:bodyPr/>
          <a:lstStyle/>
          <a:p>
            <a:pPr marL="609600" lvl="0" indent="-609600" eaLnBrk="1" fontAlgn="auto" hangingPunct="1">
              <a:spcBef>
                <a:spcPts val="600"/>
              </a:spcBef>
              <a:spcAft>
                <a:spcPts val="0"/>
              </a:spcAft>
              <a:buClr>
                <a:srgbClr val="727CA3"/>
              </a:buClr>
              <a:buSzPct val="76000"/>
              <a:buFont typeface="Wingdings 3"/>
              <a:buChar char=""/>
            </a:pPr>
            <a:r>
              <a:rPr lang="zh-CN" altLang="en-US" sz="2600" b="0" kern="1200" dirty="0">
                <a:solidFill>
                  <a:prstClr val="black"/>
                </a:solidFill>
                <a:latin typeface="Gill Sans MT"/>
                <a:ea typeface="华文新魏"/>
              </a:rPr>
              <a:t>研究方法：机器学习、模式识别技术在机器人自然环境建图、识别与理解中的应用</a:t>
            </a:r>
          </a:p>
          <a:p>
            <a:pPr marL="609600" lvl="0" indent="-609600" eaLnBrk="1" fontAlgn="auto" hangingPunct="1">
              <a:spcBef>
                <a:spcPts val="600"/>
              </a:spcBef>
              <a:spcAft>
                <a:spcPts val="0"/>
              </a:spcAft>
              <a:buClr>
                <a:srgbClr val="727CA3"/>
              </a:buClr>
              <a:buSzPct val="76000"/>
              <a:buFont typeface="Wingdings 3"/>
              <a:buChar char=""/>
            </a:pPr>
            <a:r>
              <a:rPr lang="zh-CN" altLang="en-US" sz="2600" b="0" kern="1200" dirty="0">
                <a:solidFill>
                  <a:prstClr val="black"/>
                </a:solidFill>
                <a:latin typeface="Gill Sans MT"/>
                <a:ea typeface="华文新魏"/>
              </a:rPr>
              <a:t>科研项目：国家自然科学基金</a:t>
            </a:r>
          </a:p>
          <a:p>
            <a:pPr marL="990600" lvl="1" indent="-533400" eaLnBrk="1" fontAlgn="auto" hangingPunct="1">
              <a:spcBef>
                <a:spcPts val="500"/>
              </a:spcBef>
              <a:spcAft>
                <a:spcPts val="0"/>
              </a:spcAft>
              <a:buClr>
                <a:srgbClr val="9FB8CD"/>
              </a:buClr>
              <a:buSzPct val="76000"/>
              <a:buNone/>
            </a:pPr>
            <a:r>
              <a:rPr lang="zh-CN" altLang="en-US" sz="2300" kern="1200" dirty="0" smtClean="0">
                <a:solidFill>
                  <a:srgbClr val="464653"/>
                </a:solidFill>
                <a:latin typeface="Gill Sans MT"/>
                <a:ea typeface="华文新魏"/>
                <a:cs typeface="+mn-cs"/>
              </a:rPr>
              <a:t>  </a:t>
            </a:r>
            <a:r>
              <a:rPr lang="en-US" altLang="zh-CN" sz="2300" kern="1200" dirty="0" smtClean="0">
                <a:solidFill>
                  <a:srgbClr val="464653"/>
                </a:solidFill>
                <a:latin typeface="Gill Sans MT"/>
                <a:ea typeface="华文新魏"/>
                <a:cs typeface="+mn-cs"/>
              </a:rPr>
              <a:t>1. </a:t>
            </a:r>
            <a:r>
              <a:rPr lang="zh-CN" altLang="en-US" sz="2300" kern="1200" dirty="0" smtClean="0">
                <a:solidFill>
                  <a:srgbClr val="464653"/>
                </a:solidFill>
                <a:latin typeface="Gill Sans MT"/>
                <a:ea typeface="华文新魏"/>
                <a:cs typeface="+mn-cs"/>
              </a:rPr>
              <a:t>野外环境中基于自适应学习的移动机器人地形分类与建图 （</a:t>
            </a:r>
            <a:r>
              <a:rPr lang="en-US" altLang="zh-CN" sz="2300" kern="1200" dirty="0" smtClean="0">
                <a:solidFill>
                  <a:srgbClr val="464653"/>
                </a:solidFill>
                <a:latin typeface="Gill Sans MT"/>
                <a:ea typeface="华文新魏"/>
                <a:cs typeface="+mn-cs"/>
              </a:rPr>
              <a:t>2012.1-2015.12</a:t>
            </a:r>
            <a:r>
              <a:rPr lang="zh-CN" altLang="en-US" sz="2300" kern="1200" dirty="0" smtClean="0">
                <a:solidFill>
                  <a:srgbClr val="464653"/>
                </a:solidFill>
                <a:latin typeface="Gill Sans MT"/>
                <a:ea typeface="华文新魏"/>
                <a:cs typeface="+mn-cs"/>
              </a:rPr>
              <a:t>主持人）</a:t>
            </a:r>
          </a:p>
          <a:p>
            <a:pPr marL="990600" lvl="1" indent="-533400" eaLnBrk="1" fontAlgn="auto" hangingPunct="1">
              <a:spcBef>
                <a:spcPts val="500"/>
              </a:spcBef>
              <a:spcAft>
                <a:spcPts val="0"/>
              </a:spcAft>
              <a:buClr>
                <a:srgbClr val="9FB8CD"/>
              </a:buClr>
              <a:buSzPct val="76000"/>
              <a:buNone/>
            </a:pPr>
            <a:r>
              <a:rPr lang="zh-CN" altLang="en-US" sz="2300" kern="1200" dirty="0" smtClean="0">
                <a:solidFill>
                  <a:srgbClr val="464653"/>
                </a:solidFill>
                <a:latin typeface="Gill Sans MT"/>
                <a:ea typeface="华文新魏"/>
                <a:cs typeface="+mn-cs"/>
              </a:rPr>
              <a:t>  </a:t>
            </a:r>
            <a:r>
              <a:rPr lang="en-US" altLang="zh-CN" sz="2300" kern="1200" dirty="0" smtClean="0">
                <a:solidFill>
                  <a:srgbClr val="464653"/>
                </a:solidFill>
                <a:latin typeface="Gill Sans MT"/>
                <a:ea typeface="华文新魏"/>
                <a:cs typeface="+mn-cs"/>
              </a:rPr>
              <a:t>2. </a:t>
            </a:r>
            <a:r>
              <a:rPr lang="zh-CN" altLang="en-US" sz="2300" kern="1200" dirty="0" smtClean="0">
                <a:solidFill>
                  <a:srgbClr val="464653"/>
                </a:solidFill>
                <a:latin typeface="Gill Sans MT"/>
                <a:ea typeface="华文新魏"/>
                <a:cs typeface="+mn-cs"/>
              </a:rPr>
              <a:t>基于运动模式在线学习的移动机器人对运动目标的主动观测与最优跟踪 （ </a:t>
            </a:r>
            <a:r>
              <a:rPr lang="en-US" altLang="zh-CN" sz="2300" kern="1200" dirty="0" smtClean="0">
                <a:solidFill>
                  <a:srgbClr val="464653"/>
                </a:solidFill>
                <a:latin typeface="Gill Sans MT"/>
                <a:ea typeface="华文新魏"/>
                <a:cs typeface="+mn-cs"/>
              </a:rPr>
              <a:t>2012.1-2015.12</a:t>
            </a:r>
            <a:r>
              <a:rPr lang="zh-CN" altLang="en-US" sz="2300" kern="1200" dirty="0" smtClean="0">
                <a:solidFill>
                  <a:srgbClr val="464653"/>
                </a:solidFill>
                <a:latin typeface="Gill Sans MT"/>
                <a:ea typeface="华文新魏"/>
                <a:cs typeface="+mn-cs"/>
              </a:rPr>
              <a:t>）</a:t>
            </a:r>
          </a:p>
        </p:txBody>
      </p:sp>
      <p:sp>
        <p:nvSpPr>
          <p:cNvPr id="7" name="标题 1"/>
          <p:cNvSpPr txBox="1">
            <a:spLocks/>
          </p:cNvSpPr>
          <p:nvPr/>
        </p:nvSpPr>
        <p:spPr bwMode="white">
          <a:xfrm>
            <a:off x="571500" y="44450"/>
            <a:ext cx="6376764"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dirty="0" smtClean="0"/>
              <a:t>研究方向二：机器人</a:t>
            </a:r>
            <a:endParaRPr lang="zh-CN" altLang="en-US" kern="0" dirty="0" smtClean="0">
              <a:ea typeface="宋体" charset="-122"/>
            </a:endParaRPr>
          </a:p>
        </p:txBody>
      </p:sp>
      <p:pic>
        <p:nvPicPr>
          <p:cNvPr id="9" name="Picture 4" descr="11715245640"/>
          <p:cNvPicPr>
            <a:picLocks noChangeAspect="1" noChangeArrowheads="1"/>
          </p:cNvPicPr>
          <p:nvPr/>
        </p:nvPicPr>
        <p:blipFill>
          <a:blip r:embed="rId2" cstate="print"/>
          <a:srcRect/>
          <a:stretch>
            <a:fillRect/>
          </a:stretch>
        </p:blipFill>
        <p:spPr bwMode="auto">
          <a:xfrm>
            <a:off x="5724128" y="2071678"/>
            <a:ext cx="3284538" cy="3567113"/>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06400" y="0"/>
            <a:ext cx="6237288" cy="927100"/>
          </a:xfrm>
        </p:spPr>
        <p:txBody>
          <a:bodyPr/>
          <a:lstStyle/>
          <a:p>
            <a:pPr eaLnBrk="1" hangingPunct="1"/>
            <a:r>
              <a:rPr lang="zh-CN" altLang="en-US" smtClean="0">
                <a:latin typeface="华文新魏" pitchFamily="2" charset="-122"/>
                <a:ea typeface="华文新魏" pitchFamily="2" charset="-122"/>
              </a:rPr>
              <a:t>软件工程与云格计算研究室</a:t>
            </a:r>
            <a:endParaRPr lang="en-US" altLang="zh-CN" smtClean="0">
              <a:latin typeface="华文新魏" pitchFamily="2" charset="-122"/>
              <a:ea typeface="华文新魏" pitchFamily="2" charset="-122"/>
            </a:endParaRPr>
          </a:p>
        </p:txBody>
      </p:sp>
      <p:grpSp>
        <p:nvGrpSpPr>
          <p:cNvPr id="47107" name="组合 46"/>
          <p:cNvGrpSpPr>
            <a:grpSpLocks/>
          </p:cNvGrpSpPr>
          <p:nvPr/>
        </p:nvGrpSpPr>
        <p:grpSpPr bwMode="auto">
          <a:xfrm>
            <a:off x="2798763" y="1484313"/>
            <a:ext cx="6345237" cy="5305425"/>
            <a:chOff x="2438400" y="1676400"/>
            <a:chExt cx="6345145" cy="4943436"/>
          </a:xfrm>
        </p:grpSpPr>
        <p:sp>
          <p:nvSpPr>
            <p:cNvPr id="47110" name="AutoShape 3"/>
            <p:cNvSpPr>
              <a:spLocks noChangeArrowheads="1"/>
            </p:cNvSpPr>
            <p:nvPr/>
          </p:nvSpPr>
          <p:spPr bwMode="gray">
            <a:xfrm rot="10800000">
              <a:off x="2627310" y="2387888"/>
              <a:ext cx="6156235" cy="1828272"/>
            </a:xfrm>
            <a:prstGeom prst="upArrow">
              <a:avLst>
                <a:gd name="adj1" fmla="val 76287"/>
                <a:gd name="adj2" fmla="val 53949"/>
              </a:avLst>
            </a:prstGeom>
            <a:gradFill rotWithShape="1">
              <a:gsLst>
                <a:gs pos="0">
                  <a:schemeClr val="accent1"/>
                </a:gs>
                <a:gs pos="100000">
                  <a:srgbClr val="9BD7D7">
                    <a:alpha val="0"/>
                  </a:srgbClr>
                </a:gs>
              </a:gsLst>
              <a:lin ang="5400000" scaled="1"/>
            </a:gradFill>
            <a:ln w="9525" algn="ctr">
              <a:noFill/>
              <a:miter lim="800000"/>
              <a:headEnd/>
              <a:tailEnd/>
            </a:ln>
          </p:spPr>
          <p:txBody>
            <a:bodyPr rot="10800000" wrap="none" anchor="ctr"/>
            <a:lstStyle/>
            <a:p>
              <a:endParaRPr lang="zh-CN" altLang="en-US"/>
            </a:p>
          </p:txBody>
        </p:sp>
        <p:sp>
          <p:nvSpPr>
            <p:cNvPr id="97284" name="AutoShape 4"/>
            <p:cNvSpPr>
              <a:spLocks noChangeArrowheads="1"/>
            </p:cNvSpPr>
            <p:nvPr/>
          </p:nvSpPr>
          <p:spPr bwMode="gray">
            <a:xfrm>
              <a:off x="2438400" y="1676400"/>
              <a:ext cx="6310221" cy="498485"/>
            </a:xfrm>
            <a:prstGeom prst="roundRect">
              <a:avLst>
                <a:gd name="adj" fmla="val 50000"/>
              </a:avLst>
            </a:prstGeom>
            <a:gradFill rotWithShape="1">
              <a:gsLst>
                <a:gs pos="0">
                  <a:schemeClr val="tx2"/>
                </a:gs>
                <a:gs pos="50000">
                  <a:schemeClr val="tx2">
                    <a:gamma/>
                    <a:tint val="64314"/>
                    <a:invGamma/>
                  </a:schemeClr>
                </a:gs>
                <a:gs pos="100000">
                  <a:schemeClr val="tx2"/>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000">
                  <a:solidFill>
                    <a:schemeClr val="bg1"/>
                  </a:solidFill>
                  <a:effectLst>
                    <a:outerShdw blurRad="38100" dist="38100" dir="2700000" algn="tl">
                      <a:srgbClr val="DDDDDD"/>
                    </a:outerShdw>
                  </a:effectLst>
                  <a:latin typeface="Verdana" pitchFamily="34" charset="0"/>
                </a:rPr>
                <a:t>实验室带头人：邵秀丽教授</a:t>
              </a:r>
              <a:endParaRPr lang="en-US" altLang="zh-CN" sz="2000">
                <a:solidFill>
                  <a:schemeClr val="bg1"/>
                </a:solidFill>
                <a:effectLst>
                  <a:outerShdw blurRad="38100" dist="38100" dir="2700000" algn="tl">
                    <a:srgbClr val="DDDDDD"/>
                  </a:outerShdw>
                </a:effectLst>
                <a:latin typeface="Verdana" pitchFamily="34" charset="0"/>
              </a:endParaRPr>
            </a:p>
          </p:txBody>
        </p:sp>
        <p:sp>
          <p:nvSpPr>
            <p:cNvPr id="47112" name="Text Box 5"/>
            <p:cNvSpPr txBox="1">
              <a:spLocks noChangeArrowheads="1"/>
            </p:cNvSpPr>
            <p:nvPr/>
          </p:nvSpPr>
          <p:spPr bwMode="gray">
            <a:xfrm>
              <a:off x="2727321" y="2439659"/>
              <a:ext cx="5795878" cy="4180177"/>
            </a:xfrm>
            <a:prstGeom prst="rect">
              <a:avLst/>
            </a:prstGeom>
            <a:noFill/>
            <a:ln w="9525" algn="ctr">
              <a:noFill/>
              <a:miter lim="800000"/>
              <a:headEnd/>
              <a:tailEnd/>
            </a:ln>
          </p:spPr>
          <p:txBody>
            <a:bodyPr>
              <a:spAutoFit/>
            </a:bodyPr>
            <a:lstStyle/>
            <a:p>
              <a:pPr algn="just" eaLnBrk="0" hangingPunct="0"/>
              <a:r>
                <a:rPr lang="zh-CN" altLang="en-US" b="1"/>
                <a:t>        主要研究方向为</a:t>
              </a:r>
              <a:r>
                <a:rPr lang="zh-CN" altLang="en-US" b="1">
                  <a:latin typeface="Arial" charset="0"/>
                </a:rPr>
                <a:t>云计算、搜索引擎、异构集成、</a:t>
              </a:r>
              <a:r>
                <a:rPr lang="en-US" altLang="zh-CN" b="1">
                  <a:latin typeface="Arial" charset="0"/>
                </a:rPr>
                <a:t>WEB</a:t>
              </a:r>
              <a:r>
                <a:rPr lang="zh-CN" altLang="en-US" b="1">
                  <a:latin typeface="Arial" charset="0"/>
                </a:rPr>
                <a:t>挖掘、</a:t>
              </a:r>
              <a:r>
                <a:rPr lang="en-US" altLang="zh-CN" b="1">
                  <a:latin typeface="Arial" charset="0"/>
                </a:rPr>
                <a:t>CSCW</a:t>
              </a:r>
              <a:r>
                <a:rPr lang="zh-CN" altLang="en-US" b="1">
                  <a:latin typeface="Arial" charset="0"/>
                </a:rPr>
                <a:t>协同控制、智能系统 。</a:t>
              </a:r>
              <a:r>
                <a:rPr lang="zh-CN" altLang="en-US" b="1"/>
                <a:t>参与或主持国家自然科学基金、</a:t>
              </a:r>
              <a:r>
                <a:rPr lang="en-US" altLang="zh-CN" b="1"/>
                <a:t>863</a:t>
              </a:r>
              <a:r>
                <a:rPr lang="zh-CN" altLang="en-US" b="1"/>
                <a:t>项目，天津市青年基金、自然科学基金、重点研究项目、</a:t>
              </a:r>
              <a:r>
                <a:rPr lang="en-US" altLang="zh-CN" b="1"/>
                <a:t>CIMS</a:t>
              </a:r>
              <a:r>
                <a:rPr lang="zh-CN" altLang="en-US" b="1"/>
                <a:t>重点工程项目多项。</a:t>
              </a:r>
              <a:endParaRPr lang="zh-CN" altLang="en-US" b="1">
                <a:latin typeface="Arial" charset="0"/>
              </a:endParaRPr>
            </a:p>
            <a:p>
              <a:pPr eaLnBrk="0" hangingPunct="0"/>
              <a:r>
                <a:rPr lang="zh-CN" altLang="en-US" b="1">
                  <a:latin typeface="Arial" charset="0"/>
                </a:rPr>
                <a:t>近三年项目： </a:t>
              </a:r>
              <a:br>
                <a:rPr lang="zh-CN" altLang="en-US" b="1">
                  <a:latin typeface="Arial" charset="0"/>
                </a:rPr>
              </a:br>
              <a:r>
                <a:rPr lang="en-US" altLang="zh-CN" b="1">
                  <a:latin typeface="Arial" charset="0"/>
                </a:rPr>
                <a:t>1</a:t>
              </a:r>
              <a:r>
                <a:rPr lang="zh-CN" altLang="en-US" b="1">
                  <a:latin typeface="Arial" charset="0"/>
                </a:rPr>
                <a:t>、支持集团管控的企业数字化平台研究和实现（在研 国家级项目）</a:t>
              </a:r>
              <a:br>
                <a:rPr lang="zh-CN" altLang="en-US" b="1">
                  <a:latin typeface="Arial" charset="0"/>
                </a:rPr>
              </a:br>
              <a:r>
                <a:rPr lang="en-US" altLang="zh-CN" b="1">
                  <a:latin typeface="Arial" charset="0"/>
                </a:rPr>
                <a:t>2</a:t>
              </a:r>
              <a:r>
                <a:rPr lang="zh-CN" altLang="en-US" b="1">
                  <a:latin typeface="Arial" charset="0"/>
                </a:rPr>
                <a:t>、基于传感物连的装备线集城系统（在研 部委项目）</a:t>
              </a:r>
              <a:br>
                <a:rPr lang="zh-CN" altLang="en-US" b="1">
                  <a:latin typeface="Arial" charset="0"/>
                </a:rPr>
              </a:br>
              <a:r>
                <a:rPr lang="en-US" altLang="zh-CN" b="1">
                  <a:latin typeface="Arial" charset="0"/>
                </a:rPr>
                <a:t>3</a:t>
              </a:r>
              <a:r>
                <a:rPr lang="zh-CN" altLang="en-US" b="1">
                  <a:latin typeface="Arial" charset="0"/>
                </a:rPr>
                <a:t>、基于电子码的药品安全质控和追溯平台（在研 部委项目）</a:t>
              </a:r>
              <a:br>
                <a:rPr lang="zh-CN" altLang="en-US" b="1">
                  <a:latin typeface="Arial" charset="0"/>
                </a:rPr>
              </a:br>
              <a:r>
                <a:rPr lang="en-US" altLang="zh-CN" b="1">
                  <a:latin typeface="Arial" charset="0"/>
                </a:rPr>
                <a:t>4</a:t>
              </a:r>
              <a:r>
                <a:rPr lang="zh-CN" altLang="en-US" b="1">
                  <a:latin typeface="Arial" charset="0"/>
                </a:rPr>
                <a:t>、基于云计算的医药行业电子商务平台（在研 部委项目）</a:t>
              </a:r>
              <a:br>
                <a:rPr lang="zh-CN" altLang="en-US" b="1">
                  <a:latin typeface="Arial" charset="0"/>
                </a:rPr>
              </a:br>
              <a:r>
                <a:rPr lang="en-US" altLang="zh-CN" b="1"/>
                <a:t>5</a:t>
              </a:r>
              <a:r>
                <a:rPr lang="zh-CN" altLang="en-US" b="1"/>
                <a:t>、基于虚拟化云计算平台的若干安全问题的研究</a:t>
              </a:r>
              <a:r>
                <a:rPr lang="en-US" altLang="zh-CN" b="1"/>
                <a:t>(</a:t>
              </a:r>
              <a:r>
                <a:rPr lang="zh-CN" altLang="en-US" b="1"/>
                <a:t>结题 天津重点</a:t>
              </a:r>
              <a:r>
                <a:rPr lang="en-US" altLang="zh-CN" b="1"/>
                <a:t>) </a:t>
              </a:r>
              <a:br>
                <a:rPr lang="en-US" altLang="zh-CN" b="1"/>
              </a:br>
              <a:r>
                <a:rPr lang="en-US" altLang="zh-CN" b="1"/>
                <a:t>6</a:t>
              </a:r>
              <a:r>
                <a:rPr lang="zh-CN" altLang="en-US" b="1"/>
                <a:t>、数字化日岸系统架构设计</a:t>
              </a:r>
              <a:r>
                <a:rPr lang="en-US" altLang="zh-CN" b="1"/>
                <a:t>(</a:t>
              </a:r>
              <a:r>
                <a:rPr lang="zh-CN" altLang="en-US" b="1"/>
                <a:t>结题 国家攻关</a:t>
              </a:r>
              <a:r>
                <a:rPr lang="en-US" altLang="zh-CN" b="1"/>
                <a:t>)</a:t>
              </a:r>
              <a:r>
                <a:rPr lang="zh-CN" altLang="en-US" b="1">
                  <a:latin typeface="Arial" charset="0"/>
                </a:rPr>
                <a:t>        </a:t>
              </a:r>
            </a:p>
            <a:p>
              <a:pPr algn="just" eaLnBrk="0" hangingPunct="0"/>
              <a:endParaRPr lang="en-US" altLang="zh-CN" b="1">
                <a:latin typeface="Arial" charset="0"/>
              </a:endParaRPr>
            </a:p>
          </p:txBody>
        </p:sp>
      </p:grpSp>
      <p:sp>
        <p:nvSpPr>
          <p:cNvPr id="47108" name="矩形 16"/>
          <p:cNvSpPr>
            <a:spLocks noChangeArrowheads="1"/>
          </p:cNvSpPr>
          <p:nvPr/>
        </p:nvSpPr>
        <p:spPr bwMode="auto">
          <a:xfrm>
            <a:off x="500063" y="1285875"/>
            <a:ext cx="1428750" cy="1714500"/>
          </a:xfrm>
          <a:prstGeom prst="rect">
            <a:avLst/>
          </a:prstGeom>
          <a:solidFill>
            <a:srgbClr val="FFFF00">
              <a:alpha val="25882"/>
            </a:srgbClr>
          </a:solidFill>
          <a:ln w="9525" algn="ctr">
            <a:noFill/>
            <a:round/>
            <a:headEnd/>
            <a:tailEnd/>
          </a:ln>
        </p:spPr>
        <p:txBody>
          <a:bodyPr/>
          <a:lstStyle/>
          <a:p>
            <a:pPr eaLnBrk="0" hangingPunct="0"/>
            <a:endParaRPr lang="zh-CN" altLang="en-US"/>
          </a:p>
        </p:txBody>
      </p:sp>
      <p:pic>
        <p:nvPicPr>
          <p:cNvPr id="47109" name="Picture 19"/>
          <p:cNvPicPr>
            <a:picLocks noChangeAspect="1" noChangeArrowheads="1"/>
          </p:cNvPicPr>
          <p:nvPr/>
        </p:nvPicPr>
        <p:blipFill>
          <a:blip r:embed="rId2" cstate="print"/>
          <a:srcRect/>
          <a:stretch>
            <a:fillRect/>
          </a:stretch>
        </p:blipFill>
        <p:spPr bwMode="auto">
          <a:xfrm>
            <a:off x="428625" y="1357313"/>
            <a:ext cx="2087563" cy="2520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11"/>
          </p:nvPr>
        </p:nvSpPr>
        <p:spPr>
          <a:xfrm>
            <a:off x="6877050" y="188913"/>
            <a:ext cx="2133600" cy="476250"/>
          </a:xfrm>
          <a:noFill/>
        </p:spPr>
        <p:txBody>
          <a:bodyPr/>
          <a:lstStyle/>
          <a:p>
            <a:pPr algn="r"/>
            <a:fld id="{3AC9412A-EC72-4388-899C-F8025B7339EA}" type="slidenum">
              <a:rPr lang="en-US" altLang="zh-CN"/>
              <a:pPr algn="r"/>
              <a:t>52</a:t>
            </a:fld>
            <a:endParaRPr lang="en-US" altLang="zh-CN"/>
          </a:p>
        </p:txBody>
      </p:sp>
      <p:sp>
        <p:nvSpPr>
          <p:cNvPr id="48131" name="Rectangle 3"/>
          <p:cNvSpPr>
            <a:spLocks noGrp="1" noChangeArrowheads="1"/>
          </p:cNvSpPr>
          <p:nvPr>
            <p:ph type="body" idx="1"/>
          </p:nvPr>
        </p:nvSpPr>
        <p:spPr>
          <a:xfrm>
            <a:off x="250825" y="981075"/>
            <a:ext cx="8642350" cy="4738688"/>
          </a:xfrm>
        </p:spPr>
        <p:txBody>
          <a:bodyPr/>
          <a:lstStyle/>
          <a:p>
            <a:pPr marL="452438" indent="-452438" eaLnBrk="1" hangingPunct="1">
              <a:lnSpc>
                <a:spcPct val="150000"/>
              </a:lnSpc>
              <a:spcBef>
                <a:spcPts val="600"/>
              </a:spcBef>
              <a:buFont typeface="Symbol" pitchFamily="18" charset="2"/>
              <a:buBlip>
                <a:blip r:embed="rId2"/>
              </a:buBlip>
            </a:pPr>
            <a:r>
              <a:rPr sz="2400">
                <a:solidFill>
                  <a:schemeClr val="tx2"/>
                </a:solidFill>
                <a:latin typeface="宋体" pitchFamily="2" charset="-122"/>
                <a:ea typeface="宋体" pitchFamily="2" charset="-122"/>
              </a:rPr>
              <a:t>云格计算</a:t>
            </a:r>
            <a:endParaRPr lang="en-US" altLang="zh-CN" sz="2400" b="0">
              <a:solidFill>
                <a:srgbClr val="000099"/>
              </a:solidFill>
              <a:latin typeface="宋体" pitchFamily="2" charset="-122"/>
              <a:ea typeface="宋体" pitchFamily="2" charset="-122"/>
            </a:endParaRPr>
          </a:p>
          <a:p>
            <a:pPr marL="1117600" lvl="2" indent="-317500" eaLnBrk="1" hangingPunct="1">
              <a:lnSpc>
                <a:spcPct val="150000"/>
              </a:lnSpc>
              <a:spcBef>
                <a:spcPts val="600"/>
              </a:spcBef>
              <a:buClr>
                <a:schemeClr val="tx1"/>
              </a:buClr>
              <a:buFont typeface="宋体" pitchFamily="2" charset="-122"/>
              <a:buChar char="―"/>
            </a:pPr>
            <a:r>
              <a:rPr lang="zh-CN" altLang="en-US" sz="1800" b="1" smtClean="0">
                <a:latin typeface="宋体" pitchFamily="2" charset="-122"/>
                <a:ea typeface="宋体" pitchFamily="2" charset="-122"/>
              </a:rPr>
              <a:t>云格计算是网格计算以及云计算融为一体的产物，是云计算的未来</a:t>
            </a:r>
          </a:p>
          <a:p>
            <a:pPr marL="1117600" lvl="2" indent="-317500" eaLnBrk="1" hangingPunct="1">
              <a:lnSpc>
                <a:spcPct val="150000"/>
              </a:lnSpc>
              <a:spcBef>
                <a:spcPts val="600"/>
              </a:spcBef>
              <a:buClr>
                <a:schemeClr val="tx1"/>
              </a:buClr>
              <a:buFont typeface="宋体" pitchFamily="2" charset="-122"/>
              <a:buChar char="―"/>
            </a:pPr>
            <a:r>
              <a:rPr lang="zh-CN" altLang="en-US" sz="1800" b="1" smtClean="0">
                <a:latin typeface="宋体" pitchFamily="2" charset="-122"/>
                <a:ea typeface="宋体" pitchFamily="2" charset="-122"/>
              </a:rPr>
              <a:t>云安全方向，提出云协同僵尸网络检测方法并设计了相关检测算法，利用基于</a:t>
            </a:r>
            <a:r>
              <a:rPr lang="en-US" altLang="zh-CN" sz="1800" b="1" smtClean="0">
                <a:latin typeface="宋体" pitchFamily="2" charset="-122"/>
                <a:ea typeface="宋体" pitchFamily="2" charset="-122"/>
              </a:rPr>
              <a:t>MapReduce</a:t>
            </a:r>
            <a:r>
              <a:rPr lang="zh-CN" altLang="en-US" sz="1800" b="1" smtClean="0">
                <a:latin typeface="宋体" pitchFamily="2" charset="-122"/>
                <a:ea typeface="宋体" pitchFamily="2" charset="-122"/>
              </a:rPr>
              <a:t>的并行检测算法实现僵尸网络的检测</a:t>
            </a:r>
          </a:p>
          <a:p>
            <a:pPr marL="1117600" lvl="2" indent="-317500" eaLnBrk="1" hangingPunct="1">
              <a:lnSpc>
                <a:spcPct val="150000"/>
              </a:lnSpc>
              <a:spcBef>
                <a:spcPts val="600"/>
              </a:spcBef>
              <a:buClr>
                <a:schemeClr val="tx1"/>
              </a:buClr>
              <a:buFont typeface="宋体" pitchFamily="2" charset="-122"/>
              <a:buChar char="―"/>
            </a:pPr>
            <a:r>
              <a:rPr lang="zh-CN" altLang="en-US" sz="1800" b="1" smtClean="0">
                <a:latin typeface="宋体" pitchFamily="2" charset="-122"/>
                <a:ea typeface="宋体" pitchFamily="2" charset="-122"/>
              </a:rPr>
              <a:t>研究负载均衡算法、基于</a:t>
            </a:r>
            <a:r>
              <a:rPr lang="en-US" altLang="zh-CN" sz="1800" b="1" smtClean="0">
                <a:latin typeface="宋体" pitchFamily="2" charset="-122"/>
                <a:ea typeface="宋体" pitchFamily="2" charset="-122"/>
              </a:rPr>
              <a:t>hadoop</a:t>
            </a:r>
            <a:r>
              <a:rPr lang="zh-CN" altLang="en-US" sz="1800" b="1" smtClean="0">
                <a:latin typeface="宋体" pitchFamily="2" charset="-122"/>
                <a:ea typeface="宋体" pitchFamily="2" charset="-122"/>
              </a:rPr>
              <a:t>平台对其作业调度等算法进行改进、提出</a:t>
            </a:r>
            <a:r>
              <a:rPr lang="en-US" altLang="zh-CN" sz="1800" b="1" smtClean="0">
                <a:latin typeface="宋体" pitchFamily="2" charset="-122"/>
                <a:ea typeface="宋体" pitchFamily="2" charset="-122"/>
              </a:rPr>
              <a:t>hadoop</a:t>
            </a:r>
            <a:r>
              <a:rPr lang="zh-CN" altLang="en-US" sz="1800" b="1" smtClean="0">
                <a:latin typeface="宋体" pitchFamily="2" charset="-122"/>
                <a:ea typeface="宋体" pitchFamily="2" charset="-122"/>
              </a:rPr>
              <a:t>副本放置策略改进方案、</a:t>
            </a:r>
            <a:r>
              <a:rPr lang="zh-CN" altLang="en-US" sz="1800" b="1" smtClean="0">
                <a:ea typeface="宋体" pitchFamily="2" charset="-122"/>
              </a:rPr>
              <a:t>提出分片聚合编码的存储策略并实现数据动态恢复，</a:t>
            </a:r>
            <a:r>
              <a:rPr lang="zh-CN" altLang="en-US" sz="1800" b="1" smtClean="0">
                <a:latin typeface="宋体" pitchFamily="2" charset="-122"/>
                <a:ea typeface="宋体" pitchFamily="2" charset="-122"/>
              </a:rPr>
              <a:t>以达到提高平台效率和安全性的目的。</a:t>
            </a:r>
          </a:p>
          <a:p>
            <a:pPr marL="1117600" lvl="2" indent="-317500" eaLnBrk="1" hangingPunct="1">
              <a:lnSpc>
                <a:spcPct val="150000"/>
              </a:lnSpc>
              <a:spcBef>
                <a:spcPts val="600"/>
              </a:spcBef>
              <a:buClr>
                <a:schemeClr val="tx1"/>
              </a:buClr>
              <a:buFont typeface="宋体" pitchFamily="2" charset="-122"/>
              <a:buChar char="―"/>
            </a:pPr>
            <a:endParaRPr lang="zh-CN" altLang="en-US" sz="1800" b="1" smtClean="0">
              <a:latin typeface="宋体" pitchFamily="2" charset="-122"/>
              <a:ea typeface="宋体" pitchFamily="2" charset="-122"/>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研究方向一</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xfrm>
            <a:off x="6877050" y="188913"/>
            <a:ext cx="2133600" cy="476250"/>
          </a:xfrm>
          <a:noFill/>
        </p:spPr>
        <p:txBody>
          <a:bodyPr/>
          <a:lstStyle/>
          <a:p>
            <a:pPr algn="r"/>
            <a:fld id="{7AF021BF-5EE4-44FE-9C9D-26A866E69F6B}" type="slidenum">
              <a:rPr lang="en-US" altLang="zh-CN"/>
              <a:pPr algn="r"/>
              <a:t>53</a:t>
            </a:fld>
            <a:endParaRPr lang="en-US" altLang="zh-CN"/>
          </a:p>
        </p:txBody>
      </p:sp>
      <p:sp>
        <p:nvSpPr>
          <p:cNvPr id="49155" name="Rectangle 3"/>
          <p:cNvSpPr>
            <a:spLocks noGrp="1" noChangeArrowheads="1"/>
          </p:cNvSpPr>
          <p:nvPr>
            <p:ph type="body" idx="1"/>
          </p:nvPr>
        </p:nvSpPr>
        <p:spPr>
          <a:xfrm>
            <a:off x="214313" y="1000125"/>
            <a:ext cx="8642350" cy="4738688"/>
          </a:xfrm>
        </p:spPr>
        <p:txBody>
          <a:bodyPr/>
          <a:lstStyle/>
          <a:p>
            <a:pPr marL="452438" indent="-452438" eaLnBrk="1" hangingPunct="1">
              <a:lnSpc>
                <a:spcPct val="150000"/>
              </a:lnSpc>
              <a:spcBef>
                <a:spcPts val="600"/>
              </a:spcBef>
              <a:buFont typeface="Symbol" pitchFamily="18" charset="2"/>
              <a:buBlip>
                <a:blip r:embed="rId2"/>
              </a:buBlip>
            </a:pPr>
            <a:r>
              <a:rPr sz="2400">
                <a:solidFill>
                  <a:schemeClr val="tx2"/>
                </a:solidFill>
                <a:latin typeface="宋体" pitchFamily="2" charset="-122"/>
                <a:ea typeface="宋体" pitchFamily="2" charset="-122"/>
              </a:rPr>
              <a:t>软件工程方向</a:t>
            </a:r>
            <a:endParaRPr lang="en-US" altLang="zh-CN" sz="2400">
              <a:solidFill>
                <a:schemeClr val="tx2"/>
              </a:solidFill>
              <a:latin typeface="宋体" pitchFamily="2" charset="-122"/>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2000" smtClean="0">
                <a:solidFill>
                  <a:schemeClr val="tx1"/>
                </a:solidFill>
                <a:ea typeface="宋体" pitchFamily="2" charset="-122"/>
              </a:rPr>
              <a:t>方向具体包括实际工程、智能信息系统、</a:t>
            </a:r>
            <a:r>
              <a:rPr lang="en-US" altLang="zh-CN" sz="2000" smtClean="0">
                <a:solidFill>
                  <a:schemeClr val="tx1"/>
                </a:solidFill>
                <a:ea typeface="宋体" pitchFamily="2" charset="-122"/>
              </a:rPr>
              <a:t>WEB</a:t>
            </a:r>
            <a:r>
              <a:rPr lang="zh-CN" altLang="en-US" sz="2000" smtClean="0">
                <a:solidFill>
                  <a:schemeClr val="tx1"/>
                </a:solidFill>
                <a:ea typeface="宋体" pitchFamily="2" charset="-122"/>
              </a:rPr>
              <a:t>挖掘、人工智能、集成中间件等</a:t>
            </a:r>
            <a:endParaRPr lang="en-US" altLang="zh-CN" sz="2000" b="1" smtClean="0">
              <a:solidFill>
                <a:schemeClr val="tx1"/>
              </a:solidFill>
              <a:ea typeface="宋体" pitchFamily="2" charset="-122"/>
            </a:endParaRPr>
          </a:p>
          <a:p>
            <a:pPr marL="717550" lvl="1" indent="-317500" eaLnBrk="1" hangingPunct="1">
              <a:lnSpc>
                <a:spcPct val="150000"/>
              </a:lnSpc>
              <a:spcBef>
                <a:spcPts val="600"/>
              </a:spcBef>
              <a:buClr>
                <a:schemeClr val="tx1"/>
              </a:buClr>
              <a:buFont typeface="Wingdings" pitchFamily="2" charset="2"/>
              <a:buBlip>
                <a:blip r:embed="rId3"/>
              </a:buBlip>
            </a:pPr>
            <a:r>
              <a:rPr lang="zh-CN" altLang="en-US" sz="2000" smtClean="0">
                <a:solidFill>
                  <a:schemeClr val="tx1"/>
                </a:solidFill>
                <a:ea typeface="宋体" pitchFamily="2" charset="-122"/>
              </a:rPr>
              <a:t>以实际需求的工程项目培养学生动手能力、综合所学知识建模和架构系统、解决实际问题</a:t>
            </a:r>
          </a:p>
          <a:p>
            <a:pPr marL="717550" lvl="1" indent="-317500" eaLnBrk="1" hangingPunct="1">
              <a:lnSpc>
                <a:spcPct val="150000"/>
              </a:lnSpc>
              <a:spcBef>
                <a:spcPts val="600"/>
              </a:spcBef>
              <a:buClr>
                <a:schemeClr val="tx1"/>
              </a:buClr>
              <a:buFont typeface="Wingdings" pitchFamily="2" charset="2"/>
              <a:buBlip>
                <a:blip r:embed="rId3"/>
              </a:buBlip>
            </a:pPr>
            <a:r>
              <a:rPr lang="zh-CN" altLang="en-US" sz="2000" smtClean="0">
                <a:solidFill>
                  <a:schemeClr val="tx1"/>
                </a:solidFill>
                <a:ea typeface="宋体" pitchFamily="2" charset="-122"/>
              </a:rPr>
              <a:t>近几年开发的主要工程项目有：“基于电子码的药品安全质控和追溯平台”、“基于云计算的医药行业电子商务平台”、“天津市云制造服务平台”、“生产过程优化控制系统”、“工艺、生产过程集成管理和分析系统 ”</a:t>
            </a:r>
            <a:endParaRPr lang="en-US" altLang="zh-CN" sz="2000" smtClean="0">
              <a:solidFill>
                <a:schemeClr val="tx1"/>
              </a:solidFill>
              <a:ea typeface="宋体" pitchFamily="2" charset="-122"/>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研究方向二</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多媒体与信息安全技术研究室</a:t>
            </a:r>
          </a:p>
        </p:txBody>
      </p:sp>
      <p:sp>
        <p:nvSpPr>
          <p:cNvPr id="50181" name="矩形 4"/>
          <p:cNvSpPr>
            <a:spLocks noChangeArrowheads="1"/>
          </p:cNvSpPr>
          <p:nvPr/>
        </p:nvSpPr>
        <p:spPr bwMode="auto">
          <a:xfrm>
            <a:off x="285750" y="142875"/>
            <a:ext cx="6143625" cy="584200"/>
          </a:xfrm>
          <a:prstGeom prst="rect">
            <a:avLst/>
          </a:prstGeom>
          <a:noFill/>
          <a:ln w="9525">
            <a:noFill/>
            <a:miter lim="800000"/>
            <a:headEnd/>
            <a:tailEnd/>
          </a:ln>
        </p:spPr>
        <p:txBody>
          <a:bodyPr>
            <a:spAutoFit/>
          </a:bodyPr>
          <a:lstStyle/>
          <a:p>
            <a:pPr algn="ctr"/>
            <a:r>
              <a:rPr lang="zh-CN" altLang="en-US" sz="3200" b="1">
                <a:solidFill>
                  <a:schemeClr val="bg1"/>
                </a:solidFill>
              </a:rPr>
              <a:t>多媒体与信息安全技术研究室</a:t>
            </a:r>
            <a:endParaRPr lang="zh-CN" altLang="en-US" sz="3200">
              <a:solidFill>
                <a:schemeClr val="bg1"/>
              </a:solidFill>
            </a:endParaRPr>
          </a:p>
        </p:txBody>
      </p:sp>
      <p:pic>
        <p:nvPicPr>
          <p:cNvPr id="14" name="Picture 2" descr="E:\Gao-Tiegang-Infor\gaotg.bmp"/>
          <p:cNvPicPr>
            <a:picLocks noChangeAspect="1" noChangeArrowheads="1"/>
          </p:cNvPicPr>
          <p:nvPr/>
        </p:nvPicPr>
        <p:blipFill>
          <a:blip r:embed="rId2" cstate="print"/>
          <a:srcRect/>
          <a:stretch>
            <a:fillRect/>
          </a:stretch>
        </p:blipFill>
        <p:spPr bwMode="auto">
          <a:xfrm>
            <a:off x="755650" y="2133600"/>
            <a:ext cx="1693863" cy="1727200"/>
          </a:xfrm>
          <a:prstGeom prst="rect">
            <a:avLst/>
          </a:prstGeom>
          <a:noFill/>
          <a:ln w="9525">
            <a:noFill/>
            <a:miter lim="800000"/>
            <a:headEnd/>
            <a:tailEnd/>
          </a:ln>
        </p:spPr>
      </p:pic>
      <p:pic>
        <p:nvPicPr>
          <p:cNvPr id="15" name="Picture 4" descr="http://cs.nankai.edu.cn/teacherphotos/wangch.jpg"/>
          <p:cNvPicPr>
            <a:picLocks noChangeAspect="1" noChangeArrowheads="1"/>
          </p:cNvPicPr>
          <p:nvPr/>
        </p:nvPicPr>
        <p:blipFill>
          <a:blip r:embed="rId3" cstate="print"/>
          <a:srcRect/>
          <a:stretch>
            <a:fillRect/>
          </a:stretch>
        </p:blipFill>
        <p:spPr bwMode="auto">
          <a:xfrm>
            <a:off x="2843213" y="2133600"/>
            <a:ext cx="1665287" cy="1727200"/>
          </a:xfrm>
          <a:prstGeom prst="rect">
            <a:avLst/>
          </a:prstGeom>
          <a:noFill/>
          <a:ln w="9525">
            <a:noFill/>
            <a:miter lim="800000"/>
            <a:headEnd/>
            <a:tailEnd/>
          </a:ln>
        </p:spPr>
      </p:pic>
      <p:pic>
        <p:nvPicPr>
          <p:cNvPr id="16" name="Picture 6" descr="http://cs.nankai.edu.cn/teacherphotos/wangjing.jpg"/>
          <p:cNvPicPr>
            <a:picLocks noChangeAspect="1" noChangeArrowheads="1"/>
          </p:cNvPicPr>
          <p:nvPr/>
        </p:nvPicPr>
        <p:blipFill>
          <a:blip r:embed="rId4" cstate="print"/>
          <a:srcRect/>
          <a:stretch>
            <a:fillRect/>
          </a:stretch>
        </p:blipFill>
        <p:spPr bwMode="auto">
          <a:xfrm>
            <a:off x="4859338" y="2133600"/>
            <a:ext cx="1643062" cy="1727200"/>
          </a:xfrm>
          <a:prstGeom prst="rect">
            <a:avLst/>
          </a:prstGeom>
          <a:noFill/>
          <a:ln w="9525">
            <a:noFill/>
            <a:miter lim="800000"/>
            <a:headEnd/>
            <a:tailEnd/>
          </a:ln>
        </p:spPr>
      </p:pic>
      <p:pic>
        <p:nvPicPr>
          <p:cNvPr id="17" name="Picture 8" descr="http://cs.nankai.edu.cn/teacherphotos/lixj.jpg"/>
          <p:cNvPicPr>
            <a:picLocks noChangeAspect="1" noChangeArrowheads="1"/>
          </p:cNvPicPr>
          <p:nvPr/>
        </p:nvPicPr>
        <p:blipFill>
          <a:blip r:embed="rId5" cstate="print"/>
          <a:srcRect/>
          <a:stretch>
            <a:fillRect/>
          </a:stretch>
        </p:blipFill>
        <p:spPr bwMode="auto">
          <a:xfrm>
            <a:off x="6875463" y="2205038"/>
            <a:ext cx="1762125" cy="1655762"/>
          </a:xfrm>
          <a:prstGeom prst="rect">
            <a:avLst/>
          </a:prstGeom>
          <a:noFill/>
          <a:ln w="9525">
            <a:noFill/>
            <a:miter lim="800000"/>
            <a:headEnd/>
            <a:tailEnd/>
          </a:ln>
        </p:spPr>
      </p:pic>
      <p:sp>
        <p:nvSpPr>
          <p:cNvPr id="18" name="TextBox 7"/>
          <p:cNvSpPr txBox="1">
            <a:spLocks noChangeArrowheads="1"/>
          </p:cNvSpPr>
          <p:nvPr/>
        </p:nvSpPr>
        <p:spPr bwMode="auto">
          <a:xfrm>
            <a:off x="395288" y="4292600"/>
            <a:ext cx="2160587" cy="923925"/>
          </a:xfrm>
          <a:prstGeom prst="rect">
            <a:avLst/>
          </a:prstGeom>
          <a:noFill/>
          <a:ln w="9525">
            <a:noFill/>
            <a:miter lim="800000"/>
            <a:headEnd/>
            <a:tailEnd/>
          </a:ln>
        </p:spPr>
        <p:txBody>
          <a:bodyPr>
            <a:spAutoFit/>
          </a:bodyPr>
          <a:lstStyle/>
          <a:p>
            <a:r>
              <a:rPr lang="zh-CN" altLang="en-US" dirty="0">
                <a:latin typeface="黑体" pitchFamily="49" charset="-122"/>
                <a:ea typeface="黑体" pitchFamily="49" charset="-122"/>
              </a:rPr>
              <a:t>高铁杠：</a:t>
            </a:r>
            <a:endParaRPr lang="en-US" altLang="zh-CN" dirty="0">
              <a:latin typeface="黑体" pitchFamily="49" charset="-122"/>
              <a:ea typeface="黑体" pitchFamily="49" charset="-122"/>
            </a:endParaRPr>
          </a:p>
          <a:p>
            <a:r>
              <a:rPr lang="en-US" altLang="zh-CN" dirty="0">
                <a:latin typeface="黑体" pitchFamily="49" charset="-122"/>
                <a:ea typeface="黑体" pitchFamily="49" charset="-122"/>
              </a:rPr>
              <a:t>   </a:t>
            </a:r>
            <a:r>
              <a:rPr lang="zh-CN" altLang="en-US" dirty="0">
                <a:latin typeface="黑体" pitchFamily="49" charset="-122"/>
                <a:ea typeface="黑体" pitchFamily="49" charset="-122"/>
              </a:rPr>
              <a:t>博士，教授，博士生导师</a:t>
            </a:r>
          </a:p>
        </p:txBody>
      </p:sp>
      <p:sp>
        <p:nvSpPr>
          <p:cNvPr id="19" name="TextBox 8"/>
          <p:cNvSpPr txBox="1">
            <a:spLocks noChangeArrowheads="1"/>
          </p:cNvSpPr>
          <p:nvPr/>
        </p:nvSpPr>
        <p:spPr bwMode="auto">
          <a:xfrm>
            <a:off x="2627313" y="4292600"/>
            <a:ext cx="2160587" cy="923925"/>
          </a:xfrm>
          <a:prstGeom prst="rect">
            <a:avLst/>
          </a:prstGeom>
          <a:noFill/>
          <a:ln w="9525">
            <a:noFill/>
            <a:miter lim="800000"/>
            <a:headEnd/>
            <a:tailEnd/>
          </a:ln>
        </p:spPr>
        <p:txBody>
          <a:bodyPr>
            <a:spAutoFit/>
          </a:bodyPr>
          <a:lstStyle/>
          <a:p>
            <a:r>
              <a:rPr lang="zh-CN" altLang="en-US" dirty="0">
                <a:latin typeface="黑体" pitchFamily="49" charset="-122"/>
                <a:ea typeface="黑体" pitchFamily="49" charset="-122"/>
              </a:rPr>
              <a:t>王超：</a:t>
            </a:r>
            <a:endParaRPr lang="en-US" altLang="zh-CN" dirty="0">
              <a:latin typeface="黑体" pitchFamily="49" charset="-122"/>
              <a:ea typeface="黑体" pitchFamily="49" charset="-122"/>
            </a:endParaRPr>
          </a:p>
          <a:p>
            <a:r>
              <a:rPr lang="en-US" altLang="zh-CN" dirty="0">
                <a:latin typeface="黑体" pitchFamily="49" charset="-122"/>
                <a:ea typeface="黑体" pitchFamily="49" charset="-122"/>
              </a:rPr>
              <a:t>   </a:t>
            </a:r>
            <a:r>
              <a:rPr lang="zh-CN" altLang="en-US" dirty="0">
                <a:latin typeface="黑体" pitchFamily="49" charset="-122"/>
                <a:ea typeface="黑体" pitchFamily="49" charset="-122"/>
              </a:rPr>
              <a:t>博士</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后</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，副教授，硕士生导师</a:t>
            </a:r>
          </a:p>
        </p:txBody>
      </p:sp>
      <p:sp>
        <p:nvSpPr>
          <p:cNvPr id="20" name="TextBox 9"/>
          <p:cNvSpPr txBox="1">
            <a:spLocks noChangeArrowheads="1"/>
          </p:cNvSpPr>
          <p:nvPr/>
        </p:nvSpPr>
        <p:spPr bwMode="auto">
          <a:xfrm>
            <a:off x="4716463" y="4292600"/>
            <a:ext cx="2159000" cy="923925"/>
          </a:xfrm>
          <a:prstGeom prst="rect">
            <a:avLst/>
          </a:prstGeom>
          <a:noFill/>
          <a:ln w="9525">
            <a:noFill/>
            <a:miter lim="800000"/>
            <a:headEnd/>
            <a:tailEnd/>
          </a:ln>
        </p:spPr>
        <p:txBody>
          <a:bodyPr>
            <a:spAutoFit/>
          </a:bodyPr>
          <a:lstStyle/>
          <a:p>
            <a:r>
              <a:rPr lang="zh-CN" altLang="en-US" dirty="0">
                <a:latin typeface="黑体" pitchFamily="49" charset="-122"/>
                <a:ea typeface="黑体" pitchFamily="49" charset="-122"/>
              </a:rPr>
              <a:t>王靖：</a:t>
            </a:r>
            <a:endParaRPr lang="en-US" altLang="zh-CN" dirty="0">
              <a:latin typeface="黑体" pitchFamily="49" charset="-122"/>
              <a:ea typeface="黑体" pitchFamily="49" charset="-122"/>
            </a:endParaRPr>
          </a:p>
          <a:p>
            <a:r>
              <a:rPr lang="en-US" altLang="zh-CN" dirty="0">
                <a:latin typeface="黑体" pitchFamily="49" charset="-122"/>
                <a:ea typeface="黑体" pitchFamily="49" charset="-122"/>
              </a:rPr>
              <a:t>   </a:t>
            </a:r>
            <a:r>
              <a:rPr lang="zh-CN" altLang="en-US" dirty="0">
                <a:latin typeface="黑体" pitchFamily="49" charset="-122"/>
                <a:ea typeface="黑体" pitchFamily="49" charset="-122"/>
              </a:rPr>
              <a:t>留美博士，副教授，硕士生导师</a:t>
            </a:r>
          </a:p>
        </p:txBody>
      </p:sp>
      <p:sp>
        <p:nvSpPr>
          <p:cNvPr id="21" name="TextBox 10"/>
          <p:cNvSpPr txBox="1">
            <a:spLocks noChangeArrowheads="1"/>
          </p:cNvSpPr>
          <p:nvPr/>
        </p:nvSpPr>
        <p:spPr bwMode="auto">
          <a:xfrm>
            <a:off x="6875463" y="4365625"/>
            <a:ext cx="2268537" cy="646113"/>
          </a:xfrm>
          <a:prstGeom prst="rect">
            <a:avLst/>
          </a:prstGeom>
          <a:noFill/>
          <a:ln w="9525">
            <a:noFill/>
            <a:miter lim="800000"/>
            <a:headEnd/>
            <a:tailEnd/>
          </a:ln>
        </p:spPr>
        <p:txBody>
          <a:bodyPr>
            <a:spAutoFit/>
          </a:bodyPr>
          <a:lstStyle/>
          <a:p>
            <a:r>
              <a:rPr lang="zh-CN" altLang="en-US">
                <a:latin typeface="黑体" pitchFamily="49" charset="-122"/>
                <a:ea typeface="黑体" pitchFamily="49" charset="-122"/>
              </a:rPr>
              <a:t>李兴娟：</a:t>
            </a:r>
            <a:endParaRPr lang="en-US" altLang="zh-CN">
              <a:latin typeface="黑体" pitchFamily="49" charset="-122"/>
              <a:ea typeface="黑体" pitchFamily="49" charset="-122"/>
            </a:endParaRPr>
          </a:p>
          <a:p>
            <a:r>
              <a:rPr lang="en-US" altLang="zh-CN">
                <a:latin typeface="黑体" pitchFamily="49" charset="-122"/>
                <a:ea typeface="黑体" pitchFamily="49" charset="-122"/>
              </a:rPr>
              <a:t>   </a:t>
            </a:r>
            <a:r>
              <a:rPr lang="zh-CN" altLang="en-US">
                <a:latin typeface="黑体" pitchFamily="49" charset="-122"/>
                <a:ea typeface="黑体" pitchFamily="49" charset="-122"/>
              </a:rPr>
              <a:t>博士，讲师</a:t>
            </a:r>
          </a:p>
        </p:txBody>
      </p:sp>
      <p:sp>
        <p:nvSpPr>
          <p:cNvPr id="22" name="内容占位符 21"/>
          <p:cNvSpPr>
            <a:spLocks noGrp="1"/>
          </p:cNvSpPr>
          <p:nvPr>
            <p:ph idx="1"/>
          </p:nvPr>
        </p:nvSpPr>
        <p:spPr/>
        <p:txBody>
          <a:bodyPr/>
          <a:lstStyle/>
          <a:p>
            <a:endParaRPr lang="zh-CN" altLang="en-US" dirty="0"/>
          </a:p>
        </p:txBody>
      </p:sp>
    </p:spTree>
  </p:cSld>
  <p:clrMapOvr>
    <a:masterClrMapping/>
  </p:clrMapOvr>
  <p:transition>
    <p:check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多媒体与信息安全技术研究室</a:t>
            </a:r>
          </a:p>
        </p:txBody>
      </p:sp>
      <p:sp>
        <p:nvSpPr>
          <p:cNvPr id="9221" name="Rectangle 5"/>
          <p:cNvSpPr>
            <a:spLocks noGrp="1" noChangeArrowheads="1"/>
          </p:cNvSpPr>
          <p:nvPr>
            <p:ph type="body" idx="1"/>
          </p:nvPr>
        </p:nvSpPr>
        <p:spPr>
          <a:xfrm>
            <a:off x="476250" y="1090613"/>
            <a:ext cx="8488238" cy="4267200"/>
          </a:xfrm>
        </p:spPr>
        <p:txBody>
          <a:bodyPr/>
          <a:lstStyle/>
          <a:p>
            <a:pPr marL="0" lvl="1">
              <a:spcBef>
                <a:spcPct val="50000"/>
              </a:spcBef>
              <a:buFont typeface="Wingdings" pitchFamily="2" charset="2"/>
              <a:buChar char="Ø"/>
            </a:pPr>
            <a:r>
              <a:rPr lang="zh-CN" altLang="en-US" sz="2800" dirty="0" smtClean="0">
                <a:latin typeface="黑体" pitchFamily="49" charset="-122"/>
                <a:ea typeface="黑体" pitchFamily="49" charset="-122"/>
              </a:rPr>
              <a:t>理论研究</a:t>
            </a:r>
            <a:r>
              <a:rPr lang="en-US" altLang="zh-CN" sz="2800" dirty="0" smtClean="0">
                <a:latin typeface="黑体" pitchFamily="49" charset="-122"/>
                <a:ea typeface="黑体" pitchFamily="49" charset="-122"/>
              </a:rPr>
              <a:t>:</a:t>
            </a:r>
          </a:p>
          <a:p>
            <a:pPr marL="540000" lvl="2">
              <a:spcBef>
                <a:spcPct val="50000"/>
              </a:spcBef>
              <a:buFont typeface="Wingdings" pitchFamily="2" charset="2"/>
              <a:buChar char="l"/>
            </a:pPr>
            <a:r>
              <a:rPr lang="zh-CN" altLang="en-US" dirty="0" smtClean="0">
                <a:latin typeface="仿宋" pitchFamily="49" charset="-122"/>
                <a:ea typeface="仿宋" pitchFamily="49" charset="-122"/>
              </a:rPr>
              <a:t>数字媒体安全技术</a:t>
            </a:r>
            <a:endParaRPr lang="en-US" altLang="zh-CN" dirty="0" smtClean="0">
              <a:latin typeface="仿宋" pitchFamily="49" charset="-122"/>
              <a:ea typeface="仿宋" pitchFamily="49" charset="-122"/>
            </a:endParaRPr>
          </a:p>
          <a:p>
            <a:pPr marL="540000" lvl="2">
              <a:spcBef>
                <a:spcPct val="50000"/>
              </a:spcBef>
              <a:buFont typeface="Wingdings" pitchFamily="2" charset="2"/>
              <a:buChar char="l"/>
            </a:pPr>
            <a:r>
              <a:rPr lang="zh-CN" altLang="en-US" dirty="0" smtClean="0">
                <a:latin typeface="仿宋" pitchFamily="49" charset="-122"/>
                <a:ea typeface="仿宋" pitchFamily="49" charset="-122"/>
              </a:rPr>
              <a:t>数字图像的版权保护技术以及移动媒体安全技术</a:t>
            </a:r>
            <a:endParaRPr lang="en-US" altLang="zh-CN" dirty="0" smtClean="0">
              <a:latin typeface="仿宋" pitchFamily="49" charset="-122"/>
              <a:ea typeface="仿宋" pitchFamily="49" charset="-122"/>
            </a:endParaRPr>
          </a:p>
          <a:p>
            <a:pPr marL="540000" lvl="2">
              <a:spcBef>
                <a:spcPct val="50000"/>
              </a:spcBef>
              <a:buFont typeface="Wingdings" pitchFamily="2" charset="2"/>
              <a:buChar char="l"/>
            </a:pPr>
            <a:r>
              <a:rPr lang="zh-CN" altLang="en-US" dirty="0" smtClean="0">
                <a:latin typeface="仿宋" pitchFamily="49" charset="-122"/>
                <a:ea typeface="仿宋" pitchFamily="49" charset="-122"/>
              </a:rPr>
              <a:t>网络与信息安全</a:t>
            </a:r>
            <a:endParaRPr lang="en-US" altLang="zh-CN" dirty="0" smtClean="0">
              <a:latin typeface="仿宋" pitchFamily="49" charset="-122"/>
              <a:ea typeface="仿宋" pitchFamily="49" charset="-122"/>
            </a:endParaRPr>
          </a:p>
          <a:p>
            <a:pPr marL="540000" lvl="2">
              <a:spcBef>
                <a:spcPct val="50000"/>
              </a:spcBef>
              <a:buFont typeface="Wingdings" pitchFamily="2" charset="2"/>
              <a:buChar char="l"/>
            </a:pPr>
            <a:r>
              <a:rPr lang="zh-CN" altLang="en-US" dirty="0" smtClean="0">
                <a:latin typeface="仿宋" pitchFamily="49" charset="-122"/>
                <a:ea typeface="仿宋" pitchFamily="49" charset="-122"/>
              </a:rPr>
              <a:t>移动物联技术与安全</a:t>
            </a:r>
            <a:endParaRPr lang="en-US" altLang="zh-CN" dirty="0" smtClean="0">
              <a:latin typeface="仿宋" pitchFamily="49" charset="-122"/>
              <a:ea typeface="仿宋" pitchFamily="49" charset="-122"/>
            </a:endParaRPr>
          </a:p>
          <a:p>
            <a:pPr marL="0" lvl="1">
              <a:lnSpc>
                <a:spcPct val="150000"/>
              </a:lnSpc>
              <a:buFont typeface="Wingdings" pitchFamily="2" charset="2"/>
              <a:buChar char="Ø"/>
            </a:pPr>
            <a:r>
              <a:rPr kumimoji="1" lang="zh-CN" altLang="en-US" dirty="0" smtClean="0">
                <a:latin typeface="Times New Roman" pitchFamily="18" charset="0"/>
                <a:ea typeface="仿宋" pitchFamily="49" charset="-122"/>
                <a:cs typeface="Times New Roman" pitchFamily="18" charset="0"/>
              </a:rPr>
              <a:t>实验室已经完成国家自然科学基金以及天津市科技发展计划重点项目，“数字媒体安全技术”“</a:t>
            </a:r>
            <a:r>
              <a:rPr kumimoji="1" lang="zh-CN" altLang="en-US" b="1" dirty="0" smtClean="0">
                <a:latin typeface="Times New Roman" pitchFamily="18" charset="0"/>
                <a:ea typeface="仿宋" pitchFamily="49" charset="-122"/>
                <a:cs typeface="Times New Roman" pitchFamily="18" charset="0"/>
              </a:rPr>
              <a:t>无损鲁棒水印技术研究</a:t>
            </a:r>
            <a:r>
              <a:rPr kumimoji="1" lang="zh-CN" altLang="en-US" dirty="0" smtClean="0">
                <a:latin typeface="Times New Roman" pitchFamily="18" charset="0"/>
                <a:ea typeface="仿宋" pitchFamily="49" charset="-122"/>
                <a:cs typeface="Times New Roman" pitchFamily="18" charset="0"/>
              </a:rPr>
              <a:t>”</a:t>
            </a:r>
            <a:endParaRPr kumimoji="1" lang="en-US" altLang="zh-CN" dirty="0" smtClean="0">
              <a:latin typeface="Times New Roman" pitchFamily="18" charset="0"/>
              <a:ea typeface="仿宋" pitchFamily="49" charset="-122"/>
              <a:cs typeface="Times New Roman" pitchFamily="18" charset="0"/>
            </a:endParaRPr>
          </a:p>
          <a:p>
            <a:pPr marL="0" lvl="1">
              <a:lnSpc>
                <a:spcPct val="150000"/>
              </a:lnSpc>
              <a:buFont typeface="Wingdings" pitchFamily="2" charset="2"/>
              <a:buChar char="Ø"/>
            </a:pPr>
            <a:r>
              <a:rPr kumimoji="1" lang="zh-CN" altLang="en-US" dirty="0" smtClean="0">
                <a:latin typeface="Times New Roman" pitchFamily="18" charset="0"/>
                <a:ea typeface="仿宋" pitchFamily="49" charset="-122"/>
                <a:cs typeface="Times New Roman" pitchFamily="18" charset="0"/>
              </a:rPr>
              <a:t>多篇论文成为国际高引论文</a:t>
            </a:r>
            <a:r>
              <a:rPr kumimoji="1" lang="en-US" altLang="zh-CN" dirty="0" smtClean="0">
                <a:latin typeface="Times New Roman" pitchFamily="18" charset="0"/>
                <a:ea typeface="仿宋" pitchFamily="49" charset="-122"/>
                <a:cs typeface="Times New Roman" pitchFamily="18" charset="0"/>
              </a:rPr>
              <a:t/>
            </a:r>
            <a:br>
              <a:rPr kumimoji="1" lang="en-US" altLang="zh-CN" dirty="0" smtClean="0">
                <a:latin typeface="Times New Roman" pitchFamily="18" charset="0"/>
                <a:ea typeface="仿宋" pitchFamily="49" charset="-122"/>
                <a:cs typeface="Times New Roman" pitchFamily="18" charset="0"/>
              </a:rPr>
            </a:br>
            <a:r>
              <a:rPr kumimoji="1" lang="en-US" altLang="zh-CN" dirty="0" smtClean="0">
                <a:latin typeface="Times New Roman" pitchFamily="18" charset="0"/>
                <a:ea typeface="仿宋" pitchFamily="49" charset="-122"/>
                <a:cs typeface="Times New Roman" pitchFamily="18" charset="0"/>
              </a:rPr>
              <a:t>“A new image encryption algorithm based on hyper-chaos”</a:t>
            </a:r>
            <a:r>
              <a:rPr kumimoji="1" lang="zh-CN" altLang="en-US" dirty="0" smtClean="0">
                <a:latin typeface="Times New Roman" pitchFamily="18" charset="0"/>
                <a:ea typeface="仿宋" pitchFamily="49" charset="-122"/>
                <a:cs typeface="Times New Roman" pitchFamily="18" charset="0"/>
              </a:rPr>
              <a:t>，谷歌学术引用</a:t>
            </a:r>
            <a:r>
              <a:rPr kumimoji="1" lang="en-US" altLang="zh-CN" dirty="0" smtClean="0">
                <a:latin typeface="Times New Roman" pitchFamily="18" charset="0"/>
                <a:ea typeface="仿宋" pitchFamily="49" charset="-122"/>
                <a:cs typeface="Times New Roman" pitchFamily="18" charset="0"/>
              </a:rPr>
              <a:t>361</a:t>
            </a:r>
            <a:r>
              <a:rPr kumimoji="1" lang="zh-CN" altLang="en-US" dirty="0" smtClean="0">
                <a:latin typeface="Times New Roman" pitchFamily="18" charset="0"/>
                <a:ea typeface="仿宋" pitchFamily="49" charset="-122"/>
                <a:cs typeface="Times New Roman" pitchFamily="18" charset="0"/>
              </a:rPr>
              <a:t>次，</a:t>
            </a:r>
            <a:r>
              <a:rPr lang="en-US" altLang="zh-CN" dirty="0" smtClean="0"/>
              <a:t> Physics Letters A</a:t>
            </a:r>
            <a:r>
              <a:rPr lang="zh-CN" altLang="en-US" dirty="0" smtClean="0"/>
              <a:t>高引用论文之一</a:t>
            </a:r>
            <a:endParaRPr kumimoji="1" lang="en-US" altLang="zh-CN" dirty="0" smtClean="0">
              <a:latin typeface="Times New Roman" pitchFamily="18" charset="0"/>
              <a:ea typeface="仿宋" pitchFamily="49" charset="-122"/>
              <a:cs typeface="Times New Roman" pitchFamily="18" charset="0"/>
            </a:endParaRPr>
          </a:p>
        </p:txBody>
      </p:sp>
      <p:sp>
        <p:nvSpPr>
          <p:cNvPr id="51205" name="矩形 4"/>
          <p:cNvSpPr>
            <a:spLocks noChangeArrowheads="1"/>
          </p:cNvSpPr>
          <p:nvPr/>
        </p:nvSpPr>
        <p:spPr bwMode="auto">
          <a:xfrm>
            <a:off x="285750" y="142875"/>
            <a:ext cx="6143625" cy="584200"/>
          </a:xfrm>
          <a:prstGeom prst="rect">
            <a:avLst/>
          </a:prstGeom>
          <a:noFill/>
          <a:ln w="9525">
            <a:noFill/>
            <a:miter lim="800000"/>
            <a:headEnd/>
            <a:tailEnd/>
          </a:ln>
        </p:spPr>
        <p:txBody>
          <a:bodyPr>
            <a:spAutoFit/>
          </a:bodyPr>
          <a:lstStyle/>
          <a:p>
            <a:r>
              <a:rPr lang="zh-CN" altLang="en-US" sz="3200" dirty="0" smtClean="0">
                <a:solidFill>
                  <a:schemeClr val="bg1"/>
                </a:solidFill>
              </a:rPr>
              <a:t>研究方向</a:t>
            </a:r>
            <a:endParaRPr lang="zh-CN" altLang="en-US" sz="3200" dirty="0">
              <a:solidFill>
                <a:schemeClr val="bg1"/>
              </a:solidFill>
            </a:endParaRPr>
          </a:p>
        </p:txBody>
      </p:sp>
    </p:spTree>
  </p:cSld>
  <p:clrMapOvr>
    <a:masterClrMapping/>
  </p:clrMapOvr>
  <p:transition>
    <p:check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软件性能与数据系统研究室</a:t>
            </a:r>
          </a:p>
        </p:txBody>
      </p:sp>
      <p:sp>
        <p:nvSpPr>
          <p:cNvPr id="9221" name="Rectangle 5"/>
          <p:cNvSpPr>
            <a:spLocks noGrp="1" noChangeArrowheads="1"/>
          </p:cNvSpPr>
          <p:nvPr>
            <p:ph type="body" idx="1"/>
          </p:nvPr>
        </p:nvSpPr>
        <p:spPr>
          <a:xfrm>
            <a:off x="357188" y="1143000"/>
            <a:ext cx="8535292" cy="4267200"/>
          </a:xfrm>
        </p:spPr>
        <p:txBody>
          <a:bodyPr/>
          <a:lstStyle/>
          <a:p>
            <a:pPr lvl="1">
              <a:buFont typeface="Wingdings" pitchFamily="2" charset="2"/>
              <a:buChar char="Ø"/>
            </a:pPr>
            <a:endParaRPr lang="en-US" altLang="zh-CN" dirty="0" smtClean="0">
              <a:ea typeface="宋体" pitchFamily="2" charset="-122"/>
            </a:endParaRPr>
          </a:p>
          <a:p>
            <a:pPr lvl="1">
              <a:buFont typeface="Wingdings" pitchFamily="2" charset="2"/>
              <a:buChar char="Ø"/>
            </a:pPr>
            <a:endParaRPr lang="en-US" altLang="zh-CN" dirty="0" smtClean="0">
              <a:ea typeface="宋体" pitchFamily="2" charset="-122"/>
            </a:endParaRPr>
          </a:p>
          <a:p>
            <a:pPr lvl="1">
              <a:buFont typeface="Wingdings" pitchFamily="2" charset="2"/>
              <a:buChar char="Ø"/>
            </a:pPr>
            <a:endParaRPr lang="en-US" altLang="zh-CN" dirty="0" smtClean="0">
              <a:ea typeface="宋体" pitchFamily="2" charset="-122"/>
            </a:endParaRPr>
          </a:p>
          <a:p>
            <a:pPr lvl="1">
              <a:buFont typeface="Wingdings" pitchFamily="2" charset="2"/>
              <a:buChar char="Ø"/>
            </a:pPr>
            <a:endParaRPr lang="en-US" altLang="zh-CN" dirty="0" smtClean="0">
              <a:ea typeface="宋体" pitchFamily="2" charset="-122"/>
            </a:endParaRPr>
          </a:p>
          <a:p>
            <a:pPr lvl="1">
              <a:buFont typeface="Wingdings" pitchFamily="2" charset="2"/>
              <a:buChar char="Ø"/>
            </a:pPr>
            <a:endParaRPr lang="en-US" altLang="zh-CN" dirty="0" smtClean="0">
              <a:ea typeface="宋体" pitchFamily="2" charset="-122"/>
            </a:endParaRPr>
          </a:p>
          <a:p>
            <a:pPr lvl="1">
              <a:buFont typeface="Wingdings" pitchFamily="2" charset="2"/>
              <a:buChar char="Ø"/>
            </a:pPr>
            <a:endParaRPr lang="en-US" altLang="zh-CN" dirty="0" smtClean="0">
              <a:ea typeface="宋体" pitchFamily="2" charset="-122"/>
            </a:endParaRPr>
          </a:p>
          <a:p>
            <a:pPr lvl="1">
              <a:buFont typeface="Wingdings" pitchFamily="2" charset="2"/>
              <a:buChar char="Ø"/>
            </a:pPr>
            <a:endParaRPr lang="en-US" altLang="zh-CN" dirty="0" smtClean="0">
              <a:ea typeface="宋体" pitchFamily="2" charset="-122"/>
            </a:endParaRPr>
          </a:p>
          <a:p>
            <a:pPr marL="548640" lvl="1" indent="-274320" eaLnBrk="1" fontAlgn="auto" hangingPunct="1">
              <a:lnSpc>
                <a:spcPct val="90000"/>
              </a:lnSpc>
              <a:spcBef>
                <a:spcPts val="500"/>
              </a:spcBef>
              <a:spcAft>
                <a:spcPts val="0"/>
              </a:spcAft>
              <a:buClr>
                <a:srgbClr val="9FB8CD"/>
              </a:buClr>
              <a:buSzPct val="76000"/>
              <a:buNone/>
            </a:pPr>
            <a:r>
              <a:rPr lang="zh-CN" altLang="en-US" kern="1200" dirty="0" smtClean="0">
                <a:solidFill>
                  <a:srgbClr val="464653"/>
                </a:solidFill>
                <a:latin typeface="Gill Sans MT"/>
                <a:ea typeface="华文新魏"/>
                <a:cs typeface="+mn-cs"/>
              </a:rPr>
              <a:t>    </a:t>
            </a:r>
            <a:r>
              <a:rPr lang="zh-CN" altLang="en-US" kern="1200" dirty="0" smtClean="0">
                <a:solidFill>
                  <a:srgbClr val="464653"/>
                </a:solidFill>
                <a:latin typeface="Gill Sans MT"/>
                <a:ea typeface="华文新魏"/>
                <a:cs typeface="+mn-cs"/>
              </a:rPr>
              <a:t>程仁洪</a:t>
            </a:r>
            <a:r>
              <a:rPr lang="zh-CN" altLang="en-US" kern="1200" dirty="0" smtClean="0">
                <a:solidFill>
                  <a:srgbClr val="464653"/>
                </a:solidFill>
                <a:latin typeface="Gill Sans MT"/>
                <a:ea typeface="华文新魏"/>
                <a:cs typeface="+mn-cs"/>
              </a:rPr>
              <a:t>教授      </a:t>
            </a:r>
            <a:r>
              <a:rPr lang="zh-CN" altLang="en-US" kern="1200" dirty="0" smtClean="0">
                <a:solidFill>
                  <a:srgbClr val="464653"/>
                </a:solidFill>
                <a:latin typeface="Gill Sans MT"/>
                <a:ea typeface="华文新魏"/>
                <a:cs typeface="+mn-cs"/>
              </a:rPr>
              <a:t>李旭东</a:t>
            </a:r>
            <a:r>
              <a:rPr lang="zh-CN" altLang="en-US" kern="1200" dirty="0" smtClean="0">
                <a:solidFill>
                  <a:srgbClr val="464653"/>
                </a:solidFill>
                <a:latin typeface="Gill Sans MT"/>
                <a:ea typeface="华文新魏"/>
                <a:cs typeface="+mn-cs"/>
              </a:rPr>
              <a:t>副教授      </a:t>
            </a:r>
            <a:r>
              <a:rPr lang="zh-CN" altLang="en-US" kern="1200" dirty="0" smtClean="0">
                <a:solidFill>
                  <a:srgbClr val="464653"/>
                </a:solidFill>
                <a:latin typeface="Gill Sans MT"/>
                <a:ea typeface="华文新魏"/>
                <a:cs typeface="+mn-cs"/>
              </a:rPr>
              <a:t>刘明铭</a:t>
            </a:r>
            <a:r>
              <a:rPr lang="zh-CN" altLang="en-US" kern="1200" dirty="0" smtClean="0">
                <a:solidFill>
                  <a:srgbClr val="464653"/>
                </a:solidFill>
                <a:latin typeface="Gill Sans MT"/>
                <a:ea typeface="华文新魏"/>
                <a:cs typeface="+mn-cs"/>
              </a:rPr>
              <a:t>讲师</a:t>
            </a:r>
            <a:endParaRPr lang="en-US" altLang="zh-CN" kern="1200" dirty="0" smtClean="0">
              <a:solidFill>
                <a:srgbClr val="464653"/>
              </a:solidFill>
              <a:latin typeface="Gill Sans MT"/>
              <a:ea typeface="华文新魏"/>
              <a:cs typeface="+mn-cs"/>
            </a:endParaRPr>
          </a:p>
          <a:p>
            <a:pPr lvl="1">
              <a:buFont typeface="Wingdings" pitchFamily="2" charset="2"/>
              <a:buChar char="Ø"/>
            </a:pPr>
            <a:endParaRPr lang="zh-CN" altLang="en-US" dirty="0" smtClean="0">
              <a:ea typeface="宋体" pitchFamily="2" charset="-122"/>
            </a:endParaRPr>
          </a:p>
        </p:txBody>
      </p:sp>
      <p:sp>
        <p:nvSpPr>
          <p:cNvPr id="54277" name="矩形 5"/>
          <p:cNvSpPr>
            <a:spLocks noChangeArrowheads="1"/>
          </p:cNvSpPr>
          <p:nvPr/>
        </p:nvSpPr>
        <p:spPr bwMode="auto">
          <a:xfrm>
            <a:off x="285750" y="142875"/>
            <a:ext cx="6143625" cy="584200"/>
          </a:xfrm>
          <a:prstGeom prst="rect">
            <a:avLst/>
          </a:prstGeom>
          <a:noFill/>
          <a:ln w="9525">
            <a:noFill/>
            <a:miter lim="800000"/>
            <a:headEnd/>
            <a:tailEnd/>
          </a:ln>
        </p:spPr>
        <p:txBody>
          <a:bodyPr>
            <a:spAutoFit/>
          </a:bodyPr>
          <a:lstStyle/>
          <a:p>
            <a:pPr algn="ctr"/>
            <a:r>
              <a:rPr lang="zh-CN" altLang="en-US" sz="3200" b="1">
                <a:solidFill>
                  <a:schemeClr val="bg1"/>
                </a:solidFill>
              </a:rPr>
              <a:t>软件性能与数据系统研究室</a:t>
            </a:r>
          </a:p>
        </p:txBody>
      </p:sp>
      <p:pic>
        <p:nvPicPr>
          <p:cNvPr id="6" name="Picture 6" descr="教师风采(1)"/>
          <p:cNvPicPr>
            <a:picLocks noChangeAspect="1" noChangeArrowheads="1"/>
          </p:cNvPicPr>
          <p:nvPr/>
        </p:nvPicPr>
        <p:blipFill>
          <a:blip r:embed="rId2" cstate="print"/>
          <a:srcRect/>
          <a:stretch>
            <a:fillRect/>
          </a:stretch>
        </p:blipFill>
        <p:spPr bwMode="auto">
          <a:xfrm>
            <a:off x="971550" y="1989138"/>
            <a:ext cx="2303463" cy="2022475"/>
          </a:xfrm>
          <a:prstGeom prst="rect">
            <a:avLst/>
          </a:prstGeom>
          <a:noFill/>
          <a:ln w="9525">
            <a:noFill/>
            <a:miter lim="800000"/>
            <a:headEnd/>
            <a:tailEnd/>
          </a:ln>
        </p:spPr>
      </p:pic>
      <p:pic>
        <p:nvPicPr>
          <p:cNvPr id="7" name="Picture 7" descr="教师风采(2)"/>
          <p:cNvPicPr>
            <a:picLocks noChangeAspect="1" noChangeArrowheads="1"/>
          </p:cNvPicPr>
          <p:nvPr/>
        </p:nvPicPr>
        <p:blipFill>
          <a:blip r:embed="rId3" cstate="print"/>
          <a:srcRect/>
          <a:stretch>
            <a:fillRect/>
          </a:stretch>
        </p:blipFill>
        <p:spPr bwMode="auto">
          <a:xfrm>
            <a:off x="3563938" y="1989138"/>
            <a:ext cx="2232025" cy="2043112"/>
          </a:xfrm>
          <a:prstGeom prst="rect">
            <a:avLst/>
          </a:prstGeom>
          <a:noFill/>
          <a:ln w="9525">
            <a:noFill/>
            <a:miter lim="800000"/>
            <a:headEnd/>
            <a:tailEnd/>
          </a:ln>
        </p:spPr>
      </p:pic>
      <p:pic>
        <p:nvPicPr>
          <p:cNvPr id="8" name="Picture 8" descr="教师风采(3)"/>
          <p:cNvPicPr>
            <a:picLocks noChangeAspect="1" noChangeArrowheads="1"/>
          </p:cNvPicPr>
          <p:nvPr/>
        </p:nvPicPr>
        <p:blipFill>
          <a:blip r:embed="rId4" cstate="print"/>
          <a:srcRect/>
          <a:stretch>
            <a:fillRect/>
          </a:stretch>
        </p:blipFill>
        <p:spPr bwMode="auto">
          <a:xfrm>
            <a:off x="6011863" y="1989138"/>
            <a:ext cx="2303462" cy="2014537"/>
          </a:xfrm>
          <a:prstGeom prst="rect">
            <a:avLst/>
          </a:prstGeom>
          <a:noFill/>
          <a:ln w="9525">
            <a:noFill/>
            <a:miter lim="800000"/>
            <a:headEnd/>
            <a:tailEnd/>
          </a:ln>
        </p:spPr>
      </p:pic>
    </p:spTree>
  </p:cSld>
  <p:clrMapOvr>
    <a:masterClrMapping/>
  </p:clrMapOvr>
  <p:transition>
    <p:checke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软件性能与数据系统研究室</a:t>
            </a:r>
          </a:p>
        </p:txBody>
      </p:sp>
      <p:sp>
        <p:nvSpPr>
          <p:cNvPr id="9221" name="Rectangle 5"/>
          <p:cNvSpPr>
            <a:spLocks noGrp="1" noChangeArrowheads="1"/>
          </p:cNvSpPr>
          <p:nvPr>
            <p:ph type="body" idx="1"/>
          </p:nvPr>
        </p:nvSpPr>
        <p:spPr>
          <a:xfrm>
            <a:off x="285750" y="1214438"/>
            <a:ext cx="8678738" cy="4267200"/>
          </a:xfrm>
        </p:spPr>
        <p:txBody>
          <a:bodyPr/>
          <a:lstStyle/>
          <a:p>
            <a:pPr eaLnBrk="1" hangingPunct="1">
              <a:lnSpc>
                <a:spcPct val="90000"/>
              </a:lnSpc>
              <a:buFont typeface="Wingdings" pitchFamily="2" charset="2"/>
              <a:buChar char="Ø"/>
            </a:pPr>
            <a:r>
              <a:rPr lang="zh-CN" altLang="en-US" dirty="0"/>
              <a:t>承担或参加国家自然基金、</a:t>
            </a:r>
            <a:r>
              <a:rPr lang="en-US" altLang="zh-CN" dirty="0"/>
              <a:t>863</a:t>
            </a:r>
            <a:r>
              <a:rPr lang="zh-CN" altLang="en-US" dirty="0"/>
              <a:t>和省部级项目多项</a:t>
            </a:r>
            <a:endParaRPr lang="en-US" altLang="zh-CN" dirty="0"/>
          </a:p>
          <a:p>
            <a:pPr eaLnBrk="1" hangingPunct="1">
              <a:lnSpc>
                <a:spcPct val="90000"/>
              </a:lnSpc>
              <a:buFont typeface="Wingdings" pitchFamily="2" charset="2"/>
              <a:buChar char="Ø"/>
            </a:pPr>
            <a:r>
              <a:rPr lang="zh-CN" altLang="en-US" dirty="0"/>
              <a:t>横向应用系统近</a:t>
            </a:r>
            <a:r>
              <a:rPr lang="en-US" altLang="zh-CN" dirty="0"/>
              <a:t>20</a:t>
            </a:r>
            <a:r>
              <a:rPr lang="zh-CN" altLang="en-US" dirty="0"/>
              <a:t>项</a:t>
            </a:r>
            <a:endParaRPr lang="en-US" altLang="zh-CN" dirty="0"/>
          </a:p>
          <a:p>
            <a:pPr eaLnBrk="1" hangingPunct="1">
              <a:lnSpc>
                <a:spcPct val="90000"/>
              </a:lnSpc>
              <a:buFont typeface="Wingdings" pitchFamily="2" charset="2"/>
              <a:buChar char="Ø"/>
            </a:pPr>
            <a:r>
              <a:rPr lang="zh-CN" altLang="en-US" dirty="0"/>
              <a:t>当前承担项目</a:t>
            </a:r>
            <a:r>
              <a:rPr lang="en-US" altLang="zh-CN" dirty="0"/>
              <a:t> </a:t>
            </a:r>
          </a:p>
          <a:p>
            <a:pPr lvl="1" eaLnBrk="1" hangingPunct="1">
              <a:lnSpc>
                <a:spcPct val="90000"/>
              </a:lnSpc>
            </a:pPr>
            <a:r>
              <a:rPr lang="zh-CN" altLang="en-US" dirty="0" smtClean="0"/>
              <a:t>教育部学位与研究生教育评估工作平台</a:t>
            </a:r>
            <a:endParaRPr lang="en-US" altLang="zh-CN" dirty="0" smtClean="0"/>
          </a:p>
          <a:p>
            <a:pPr lvl="2" eaLnBrk="1" hangingPunct="1">
              <a:lnSpc>
                <a:spcPct val="90000"/>
              </a:lnSpc>
            </a:pPr>
            <a:r>
              <a:rPr lang="zh-CN" altLang="en-US" sz="2000" dirty="0" smtClean="0"/>
              <a:t>教育部学位与研究生教育发展中心</a:t>
            </a:r>
            <a:endParaRPr lang="en-US" altLang="zh-CN" sz="2000" dirty="0" smtClean="0"/>
          </a:p>
          <a:p>
            <a:pPr lvl="1" eaLnBrk="1" hangingPunct="1">
              <a:lnSpc>
                <a:spcPct val="90000"/>
              </a:lnSpc>
            </a:pPr>
            <a:r>
              <a:rPr lang="zh-CN" altLang="en-US" dirty="0" smtClean="0">
                <a:latin typeface="宋体" pitchFamily="2" charset="-122"/>
              </a:rPr>
              <a:t>项目报评审核过程管理系统</a:t>
            </a:r>
            <a:endParaRPr lang="en-US" altLang="zh-CN" dirty="0" smtClean="0">
              <a:latin typeface="宋体" pitchFamily="2" charset="-122"/>
            </a:endParaRPr>
          </a:p>
          <a:p>
            <a:pPr lvl="2" eaLnBrk="1" hangingPunct="1">
              <a:lnSpc>
                <a:spcPct val="90000"/>
              </a:lnSpc>
            </a:pPr>
            <a:r>
              <a:rPr lang="zh-CN" altLang="en-US" sz="2100" dirty="0" smtClean="0">
                <a:latin typeface="宋体" pitchFamily="2" charset="-122"/>
              </a:rPr>
              <a:t>天津市经济和信息化委员会</a:t>
            </a:r>
            <a:endParaRPr lang="en-US" altLang="zh-CN" sz="2100" dirty="0" smtClean="0">
              <a:latin typeface="宋体" pitchFamily="2" charset="-122"/>
            </a:endParaRPr>
          </a:p>
          <a:p>
            <a:pPr lvl="1" eaLnBrk="1" hangingPunct="1">
              <a:lnSpc>
                <a:spcPct val="90000"/>
              </a:lnSpc>
            </a:pPr>
            <a:r>
              <a:rPr lang="en-US" altLang="zh-CN" dirty="0" smtClean="0"/>
              <a:t>……</a:t>
            </a:r>
          </a:p>
        </p:txBody>
      </p:sp>
      <p:sp>
        <p:nvSpPr>
          <p:cNvPr id="55301" name="矩形 5"/>
          <p:cNvSpPr>
            <a:spLocks noChangeArrowheads="1"/>
          </p:cNvSpPr>
          <p:nvPr/>
        </p:nvSpPr>
        <p:spPr bwMode="auto">
          <a:xfrm>
            <a:off x="285750" y="142875"/>
            <a:ext cx="6143625" cy="584200"/>
          </a:xfrm>
          <a:prstGeom prst="rect">
            <a:avLst/>
          </a:prstGeom>
          <a:noFill/>
          <a:ln w="9525">
            <a:noFill/>
            <a:miter lim="800000"/>
            <a:headEnd/>
            <a:tailEnd/>
          </a:ln>
        </p:spPr>
        <p:txBody>
          <a:bodyPr>
            <a:spAutoFit/>
          </a:bodyPr>
          <a:lstStyle/>
          <a:p>
            <a:r>
              <a:rPr lang="zh-CN" altLang="en-US" sz="3200" b="1" dirty="0" smtClean="0">
                <a:solidFill>
                  <a:schemeClr val="bg1"/>
                </a:solidFill>
              </a:rPr>
              <a:t>科研项目</a:t>
            </a:r>
            <a:endParaRPr lang="zh-CN" altLang="en-US" sz="3200" b="1" dirty="0">
              <a:solidFill>
                <a:schemeClr val="bg1"/>
              </a:solidFill>
            </a:endParaRPr>
          </a:p>
        </p:txBody>
      </p:sp>
    </p:spTree>
  </p:cSld>
  <p:clrMapOvr>
    <a:masterClrMapping/>
  </p:clrMapOvr>
  <p:transition>
    <p:check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语音及图像处理研究室</a:t>
            </a:r>
          </a:p>
        </p:txBody>
      </p:sp>
      <p:sp>
        <p:nvSpPr>
          <p:cNvPr id="57349" name="矩形 4"/>
          <p:cNvSpPr>
            <a:spLocks noChangeArrowheads="1"/>
          </p:cNvSpPr>
          <p:nvPr/>
        </p:nvSpPr>
        <p:spPr bwMode="auto">
          <a:xfrm>
            <a:off x="285750" y="142875"/>
            <a:ext cx="5572125" cy="584200"/>
          </a:xfrm>
          <a:prstGeom prst="rect">
            <a:avLst/>
          </a:prstGeom>
          <a:noFill/>
          <a:ln w="9525">
            <a:noFill/>
            <a:miter lim="800000"/>
            <a:headEnd/>
            <a:tailEnd/>
          </a:ln>
        </p:spPr>
        <p:txBody>
          <a:bodyPr>
            <a:spAutoFit/>
          </a:bodyPr>
          <a:lstStyle/>
          <a:p>
            <a:pPr algn="ctr"/>
            <a:r>
              <a:rPr lang="zh-CN" altLang="en-US" sz="3200" b="1">
                <a:solidFill>
                  <a:schemeClr val="bg1"/>
                </a:solidFill>
              </a:rPr>
              <a:t>语音及图像处理研究室</a:t>
            </a:r>
            <a:endParaRPr lang="zh-CN" altLang="en-US" sz="3200">
              <a:solidFill>
                <a:schemeClr val="bg1"/>
              </a:solidFill>
            </a:endParaRPr>
          </a:p>
        </p:txBody>
      </p:sp>
      <p:sp>
        <p:nvSpPr>
          <p:cNvPr id="6" name="内容占位符 5"/>
          <p:cNvSpPr>
            <a:spLocks noGrp="1"/>
          </p:cNvSpPr>
          <p:nvPr>
            <p:ph idx="1"/>
          </p:nvPr>
        </p:nvSpPr>
        <p:spPr/>
        <p:txBody>
          <a:bodyPr/>
          <a:lstStyle/>
          <a:p>
            <a:endParaRPr lang="zh-CN" altLang="en-US" dirty="0"/>
          </a:p>
        </p:txBody>
      </p:sp>
      <p:sp>
        <p:nvSpPr>
          <p:cNvPr id="13" name="内容占位符 2"/>
          <p:cNvSpPr txBox="1">
            <a:spLocks/>
          </p:cNvSpPr>
          <p:nvPr/>
        </p:nvSpPr>
        <p:spPr>
          <a:xfrm>
            <a:off x="285750" y="5214938"/>
            <a:ext cx="2643188" cy="1285875"/>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rgbClr val="727CA3"/>
              </a:buClr>
              <a:buSzPct val="76000"/>
              <a:buFont typeface="Arial" pitchFamily="34" charset="0"/>
              <a:buNone/>
              <a:tabLst/>
              <a:defRPr/>
            </a:pPr>
            <a:r>
              <a:rPr kumimoji="0" lang="zh-CN" altLang="en-US" sz="2000" b="0" i="0" u="none" strike="noStrike" kern="1200" cap="none" spc="0" normalizeH="0" baseline="0" noProof="0" smtClean="0">
                <a:ln>
                  <a:noFill/>
                </a:ln>
                <a:solidFill>
                  <a:sysClr val="windowText" lastClr="000000"/>
                </a:solidFill>
                <a:effectLst/>
                <a:uLnTx/>
                <a:uFillTx/>
                <a:latin typeface="Gill Sans MT"/>
                <a:ea typeface="华文新魏"/>
                <a:cs typeface="+mn-cs"/>
              </a:rPr>
              <a:t>张波，教授</a:t>
            </a:r>
            <a:endParaRPr kumimoji="0" lang="en-US" altLang="zh-CN" sz="2000" b="0" i="0" u="none" strike="noStrike" kern="1200" cap="none" spc="0" normalizeH="0" baseline="0" noProof="0" smtClean="0">
              <a:ln>
                <a:noFill/>
              </a:ln>
              <a:solidFill>
                <a:sysClr val="windowText" lastClr="000000"/>
              </a:solidFill>
              <a:effectLst/>
              <a:uLnTx/>
              <a:uFillTx/>
              <a:latin typeface="Gill Sans MT"/>
              <a:ea typeface="华文新魏"/>
              <a:cs typeface="+mn-cs"/>
            </a:endParaRP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Arial" pitchFamily="34" charset="0"/>
              <a:buNone/>
              <a:tabLst/>
              <a:defRPr/>
            </a:pPr>
            <a:r>
              <a:rPr kumimoji="0" lang="zh-CN" altLang="en-US" sz="2000" b="0" i="0" u="none" strike="noStrike" kern="1200" cap="none" spc="0" normalizeH="0" baseline="0" noProof="0" smtClean="0">
                <a:ln>
                  <a:noFill/>
                </a:ln>
                <a:solidFill>
                  <a:sysClr val="windowText" lastClr="000000"/>
                </a:solidFill>
                <a:effectLst/>
                <a:uLnTx/>
                <a:uFillTx/>
                <a:latin typeface="Gill Sans MT"/>
                <a:ea typeface="华文新魏"/>
                <a:cs typeface="+mn-cs"/>
              </a:rPr>
              <a:t>香港城市大学博士</a:t>
            </a:r>
            <a:endParaRPr kumimoji="0" lang="en-US" altLang="zh-CN" sz="2000" b="0" i="0" u="none" strike="noStrike" kern="1200" cap="none" spc="0" normalizeH="0" baseline="0" noProof="0" smtClean="0">
              <a:ln>
                <a:noFill/>
              </a:ln>
              <a:solidFill>
                <a:sysClr val="windowText" lastClr="000000"/>
              </a:solidFill>
              <a:effectLst/>
              <a:uLnTx/>
              <a:uFillTx/>
              <a:latin typeface="Gill Sans MT"/>
              <a:ea typeface="华文新魏"/>
              <a:cs typeface="+mn-cs"/>
            </a:endParaRPr>
          </a:p>
          <a:p>
            <a:pPr marL="274320" marR="0" lvl="0" indent="-274320" algn="l" defTabSz="914400" rtl="0" eaLnBrk="1" fontAlgn="auto" latinLnBrk="0" hangingPunct="1">
              <a:lnSpc>
                <a:spcPct val="100000"/>
              </a:lnSpc>
              <a:spcBef>
                <a:spcPts val="600"/>
              </a:spcBef>
              <a:spcAft>
                <a:spcPts val="0"/>
              </a:spcAft>
              <a:buClr>
                <a:srgbClr val="727CA3"/>
              </a:buClr>
              <a:buSzPct val="76000"/>
              <a:buFont typeface="Arial" pitchFamily="34" charset="0"/>
              <a:buNone/>
              <a:tabLst/>
              <a:defRPr/>
            </a:pPr>
            <a:endParaRPr kumimoji="0" lang="zh-CN" altLang="en-US" sz="2000" b="0" i="0" u="none" strike="noStrike" kern="1200" cap="none" spc="0" normalizeH="0" baseline="0" noProof="0" smtClean="0">
              <a:ln>
                <a:noFill/>
              </a:ln>
              <a:solidFill>
                <a:sysClr val="windowText" lastClr="000000"/>
              </a:solidFill>
              <a:effectLst/>
              <a:uLnTx/>
              <a:uFillTx/>
              <a:latin typeface="Gill Sans MT"/>
              <a:ea typeface="华文新魏"/>
              <a:cs typeface="+mn-cs"/>
            </a:endParaRPr>
          </a:p>
        </p:txBody>
      </p:sp>
      <p:sp>
        <p:nvSpPr>
          <p:cNvPr id="14" name="内容占位符 2"/>
          <p:cNvSpPr txBox="1">
            <a:spLocks/>
          </p:cNvSpPr>
          <p:nvPr/>
        </p:nvSpPr>
        <p:spPr bwMode="auto">
          <a:xfrm>
            <a:off x="3286125" y="5214938"/>
            <a:ext cx="2643188" cy="1285875"/>
          </a:xfrm>
          <a:prstGeom prst="rect">
            <a:avLst/>
          </a:prstGeom>
          <a:noFill/>
          <a:ln w="9525">
            <a:noFill/>
            <a:miter lim="800000"/>
            <a:headEnd/>
            <a:tailEnd/>
          </a:ln>
        </p:spPr>
        <p:txBody>
          <a:bodyPr/>
          <a:lstStyle/>
          <a:p>
            <a:pPr marL="342900" marR="0" lvl="0" indent="-342900" defTabSz="914400" eaLnBrk="1" fontAlgn="auto" latinLnBrk="0" hangingPunct="1">
              <a:lnSpc>
                <a:spcPct val="100000"/>
              </a:lnSpc>
              <a:spcBef>
                <a:spcPct val="20000"/>
              </a:spcBef>
              <a:spcAft>
                <a:spcPts val="0"/>
              </a:spcAft>
              <a:buClrTx/>
              <a:buSzTx/>
              <a:buFont typeface="Arial" charset="0"/>
              <a:buNone/>
              <a:tabLst/>
              <a:defRPr/>
            </a:pPr>
            <a:r>
              <a:rPr kumimoji="0" lang="zh-CN" altLang="en-US" sz="2000" b="0" i="0" u="none" strike="noStrike" kern="0" cap="none" spc="0" normalizeH="0" baseline="0" noProof="0" dirty="0">
                <a:ln>
                  <a:noFill/>
                </a:ln>
                <a:solidFill>
                  <a:sysClr val="windowText" lastClr="000000"/>
                </a:solidFill>
                <a:effectLst/>
                <a:uLnTx/>
                <a:uFillTx/>
                <a:latin typeface="Gill Sans MT"/>
                <a:ea typeface="华文新魏"/>
              </a:rPr>
              <a:t>李岳，副教授</a:t>
            </a:r>
            <a:endParaRPr kumimoji="0" lang="en-US" altLang="zh-CN" sz="2000" b="0" i="0" u="none" strike="noStrike" kern="0" cap="none" spc="0" normalizeH="0" baseline="0" noProof="0" dirty="0">
              <a:ln>
                <a:noFill/>
              </a:ln>
              <a:solidFill>
                <a:sysClr val="windowText" lastClr="000000"/>
              </a:solidFill>
              <a:effectLst/>
              <a:uLnTx/>
              <a:uFillTx/>
              <a:latin typeface="Gill Sans MT"/>
              <a:ea typeface="华文新魏"/>
            </a:endParaRPr>
          </a:p>
          <a:p>
            <a:pPr marL="342900" marR="0" lvl="0" indent="-342900" defTabSz="914400" eaLnBrk="1" fontAlgn="auto" latinLnBrk="0" hangingPunct="1">
              <a:lnSpc>
                <a:spcPct val="100000"/>
              </a:lnSpc>
              <a:spcBef>
                <a:spcPct val="20000"/>
              </a:spcBef>
              <a:spcAft>
                <a:spcPts val="0"/>
              </a:spcAft>
              <a:buClrTx/>
              <a:buSzTx/>
              <a:buFont typeface="Arial" charset="0"/>
              <a:buNone/>
              <a:tabLst/>
              <a:defRPr/>
            </a:pPr>
            <a:r>
              <a:rPr kumimoji="0" lang="zh-CN" altLang="en-US" sz="2000" b="0" i="0" u="none" strike="noStrike" kern="0" cap="none" spc="0" normalizeH="0" baseline="0" noProof="0" dirty="0">
                <a:ln>
                  <a:noFill/>
                </a:ln>
                <a:solidFill>
                  <a:sysClr val="windowText" lastClr="000000"/>
                </a:solidFill>
                <a:effectLst/>
                <a:uLnTx/>
                <a:uFillTx/>
                <a:latin typeface="Gill Sans MT"/>
                <a:ea typeface="华文新魏"/>
              </a:rPr>
              <a:t>英国华威大学博士</a:t>
            </a:r>
            <a:endParaRPr kumimoji="0" lang="en-US" altLang="zh-CN" sz="2000" b="0" i="0" u="none" strike="noStrike" kern="0" cap="none" spc="0" normalizeH="0" baseline="0" noProof="0" dirty="0">
              <a:ln>
                <a:noFill/>
              </a:ln>
              <a:solidFill>
                <a:sysClr val="windowText" lastClr="000000"/>
              </a:solidFill>
              <a:effectLst/>
              <a:uLnTx/>
              <a:uFillTx/>
              <a:latin typeface="Gill Sans MT"/>
              <a:ea typeface="华文新魏"/>
            </a:endParaRPr>
          </a:p>
        </p:txBody>
      </p:sp>
      <p:sp>
        <p:nvSpPr>
          <p:cNvPr id="15" name="内容占位符 2"/>
          <p:cNvSpPr txBox="1">
            <a:spLocks/>
          </p:cNvSpPr>
          <p:nvPr/>
        </p:nvSpPr>
        <p:spPr bwMode="auto">
          <a:xfrm>
            <a:off x="6286500" y="5214938"/>
            <a:ext cx="2643188" cy="1285875"/>
          </a:xfrm>
          <a:prstGeom prst="rect">
            <a:avLst/>
          </a:prstGeom>
          <a:noFill/>
          <a:ln w="9525">
            <a:noFill/>
            <a:miter lim="800000"/>
            <a:headEnd/>
            <a:tailEnd/>
          </a:ln>
        </p:spPr>
        <p:txBody>
          <a:bodyPr/>
          <a:lstStyle/>
          <a:p>
            <a:pPr marL="342900" indent="-342900">
              <a:spcBef>
                <a:spcPct val="20000"/>
              </a:spcBef>
              <a:buFont typeface="Arial" pitchFamily="34" charset="0"/>
              <a:buNone/>
            </a:pPr>
            <a:r>
              <a:rPr lang="zh-CN" altLang="en-US" sz="2000" kern="0" dirty="0">
                <a:solidFill>
                  <a:sysClr val="windowText" lastClr="000000"/>
                </a:solidFill>
                <a:latin typeface="Gill Sans MT"/>
                <a:ea typeface="华文新魏"/>
              </a:rPr>
              <a:t>王玮</a:t>
            </a:r>
            <a:r>
              <a:rPr lang="zh-CN" altLang="en-US" sz="2000" kern="0" dirty="0" smtClean="0">
                <a:solidFill>
                  <a:sysClr val="windowText" lastClr="000000"/>
                </a:solidFill>
                <a:latin typeface="Gill Sans MT"/>
                <a:ea typeface="华文新魏"/>
              </a:rPr>
              <a:t>，副教授</a:t>
            </a:r>
            <a:endParaRPr lang="en-US" altLang="zh-CN" sz="2000" kern="0" dirty="0">
              <a:solidFill>
                <a:sysClr val="windowText" lastClr="000000"/>
              </a:solidFill>
              <a:latin typeface="Gill Sans MT"/>
              <a:ea typeface="华文新魏"/>
            </a:endParaRPr>
          </a:p>
          <a:p>
            <a:pPr marL="342900" indent="-342900">
              <a:spcBef>
                <a:spcPct val="20000"/>
              </a:spcBef>
              <a:buFont typeface="Arial" pitchFamily="34" charset="0"/>
              <a:buNone/>
            </a:pPr>
            <a:r>
              <a:rPr lang="zh-CN" altLang="en-US" sz="2000" kern="0" dirty="0">
                <a:solidFill>
                  <a:sysClr val="windowText" lastClr="000000"/>
                </a:solidFill>
                <a:latin typeface="Gill Sans MT"/>
                <a:ea typeface="华文新魏"/>
              </a:rPr>
              <a:t>日本富山大学博士</a:t>
            </a:r>
            <a:endParaRPr lang="en-US" altLang="zh-CN" sz="2000" kern="0" dirty="0">
              <a:solidFill>
                <a:sysClr val="windowText" lastClr="000000"/>
              </a:solidFill>
              <a:latin typeface="Gill Sans MT"/>
              <a:ea typeface="华文新魏"/>
            </a:endParaRPr>
          </a:p>
          <a:p>
            <a:pPr marL="342900" indent="-342900">
              <a:spcBef>
                <a:spcPct val="20000"/>
              </a:spcBef>
              <a:buFont typeface="Arial" pitchFamily="34" charset="0"/>
              <a:buNone/>
            </a:pPr>
            <a:endParaRPr lang="zh-CN" altLang="en-US" sz="2000" kern="0" dirty="0">
              <a:solidFill>
                <a:sysClr val="windowText" lastClr="000000"/>
              </a:solidFill>
              <a:latin typeface="Gill Sans MT"/>
              <a:ea typeface="华文新魏"/>
            </a:endParaRPr>
          </a:p>
        </p:txBody>
      </p:sp>
      <p:pic>
        <p:nvPicPr>
          <p:cNvPr id="16" name="Picture 2"/>
          <p:cNvPicPr>
            <a:picLocks noChangeAspect="1" noChangeArrowheads="1"/>
          </p:cNvPicPr>
          <p:nvPr/>
        </p:nvPicPr>
        <p:blipFill>
          <a:blip r:embed="rId2" cstate="print"/>
          <a:srcRect/>
          <a:stretch>
            <a:fillRect/>
          </a:stretch>
        </p:blipFill>
        <p:spPr bwMode="auto">
          <a:xfrm>
            <a:off x="428625" y="1500188"/>
            <a:ext cx="2114550" cy="2870200"/>
          </a:xfrm>
          <a:prstGeom prst="rect">
            <a:avLst/>
          </a:prstGeom>
          <a:noFill/>
          <a:ln w="9525">
            <a:noFill/>
            <a:miter lim="800000"/>
            <a:headEnd/>
            <a:tailEnd/>
          </a:ln>
        </p:spPr>
      </p:pic>
      <p:pic>
        <p:nvPicPr>
          <p:cNvPr id="17" name="图片 1"/>
          <p:cNvPicPr>
            <a:picLocks noChangeAspect="1"/>
          </p:cNvPicPr>
          <p:nvPr/>
        </p:nvPicPr>
        <p:blipFill>
          <a:blip r:embed="rId3" cstate="print"/>
          <a:srcRect/>
          <a:stretch>
            <a:fillRect/>
          </a:stretch>
        </p:blipFill>
        <p:spPr bwMode="auto">
          <a:xfrm>
            <a:off x="3132138" y="1495425"/>
            <a:ext cx="2273300" cy="2874963"/>
          </a:xfrm>
          <a:prstGeom prst="rect">
            <a:avLst/>
          </a:prstGeom>
          <a:noFill/>
          <a:ln w="9525">
            <a:noFill/>
            <a:miter lim="800000"/>
            <a:headEnd/>
            <a:tailEnd/>
          </a:ln>
        </p:spPr>
      </p:pic>
      <p:pic>
        <p:nvPicPr>
          <p:cNvPr id="18" name="Picture 9" descr="200"/>
          <p:cNvPicPr>
            <a:picLocks noChangeAspect="1" noChangeArrowheads="1"/>
          </p:cNvPicPr>
          <p:nvPr/>
        </p:nvPicPr>
        <p:blipFill>
          <a:blip r:embed="rId4" cstate="print"/>
          <a:srcRect/>
          <a:stretch>
            <a:fillRect/>
          </a:stretch>
        </p:blipFill>
        <p:spPr bwMode="auto">
          <a:xfrm>
            <a:off x="6011863" y="1484313"/>
            <a:ext cx="2305050" cy="2881312"/>
          </a:xfrm>
          <a:prstGeom prst="rect">
            <a:avLst/>
          </a:prstGeom>
          <a:noFill/>
          <a:ln w="9525">
            <a:noFill/>
            <a:miter lim="800000"/>
            <a:headEnd/>
            <a:tailEnd/>
          </a:ln>
        </p:spPr>
      </p:pic>
    </p:spTree>
  </p:cSld>
  <p:clrMapOvr>
    <a:masterClrMapping/>
  </p:clrMapOvr>
  <p:transition>
    <p:check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语音及图像处理研究室</a:t>
            </a:r>
          </a:p>
        </p:txBody>
      </p:sp>
      <p:sp>
        <p:nvSpPr>
          <p:cNvPr id="58373" name="矩形 4"/>
          <p:cNvSpPr>
            <a:spLocks noChangeArrowheads="1"/>
          </p:cNvSpPr>
          <p:nvPr/>
        </p:nvSpPr>
        <p:spPr bwMode="auto">
          <a:xfrm>
            <a:off x="-36512" y="142875"/>
            <a:ext cx="6912768" cy="584775"/>
          </a:xfrm>
          <a:prstGeom prst="rect">
            <a:avLst/>
          </a:prstGeom>
          <a:noFill/>
          <a:ln w="9525">
            <a:noFill/>
            <a:miter lim="800000"/>
            <a:headEnd/>
            <a:tailEnd/>
          </a:ln>
        </p:spPr>
        <p:txBody>
          <a:bodyPr wrap="square">
            <a:spAutoFit/>
          </a:bodyPr>
          <a:lstStyle/>
          <a:p>
            <a:pPr algn="ctr"/>
            <a:r>
              <a:rPr lang="zh-CN" altLang="en-US" sz="3200" dirty="0" smtClean="0">
                <a:solidFill>
                  <a:schemeClr val="bg1"/>
                </a:solidFill>
              </a:rPr>
              <a:t>研究方向一</a:t>
            </a:r>
            <a:r>
              <a:rPr lang="en-US" altLang="zh-CN" sz="3200" dirty="0" smtClean="0">
                <a:solidFill>
                  <a:schemeClr val="bg1"/>
                </a:solidFill>
              </a:rPr>
              <a:t>:</a:t>
            </a:r>
            <a:r>
              <a:rPr lang="zh-CN" altLang="en-US" sz="3200" dirty="0" smtClean="0">
                <a:solidFill>
                  <a:schemeClr val="bg1"/>
                </a:solidFill>
              </a:rPr>
              <a:t>语音处理</a:t>
            </a:r>
            <a:r>
              <a:rPr lang="en-US" altLang="zh-CN" sz="3200" dirty="0" smtClean="0">
                <a:solidFill>
                  <a:schemeClr val="bg1"/>
                </a:solidFill>
              </a:rPr>
              <a:t>-</a:t>
            </a:r>
            <a:r>
              <a:rPr lang="zh-CN" altLang="en-US" sz="3200" dirty="0" smtClean="0">
                <a:solidFill>
                  <a:schemeClr val="bg1"/>
                </a:solidFill>
              </a:rPr>
              <a:t>汉语</a:t>
            </a:r>
            <a:r>
              <a:rPr lang="en-US" altLang="zh-CN" sz="3200" dirty="0" smtClean="0">
                <a:solidFill>
                  <a:schemeClr val="bg1"/>
                </a:solidFill>
              </a:rPr>
              <a:t>CAPT</a:t>
            </a:r>
            <a:r>
              <a:rPr lang="zh-CN" altLang="en-US" sz="3200" dirty="0" smtClean="0">
                <a:solidFill>
                  <a:schemeClr val="bg1"/>
                </a:solidFill>
              </a:rPr>
              <a:t>系统</a:t>
            </a:r>
            <a:endParaRPr lang="zh-CN" altLang="en-US" sz="3200" dirty="0">
              <a:solidFill>
                <a:schemeClr val="bg1"/>
              </a:solidFill>
            </a:endParaRPr>
          </a:p>
        </p:txBody>
      </p:sp>
      <p:sp>
        <p:nvSpPr>
          <p:cNvPr id="6" name="内容占位符 5"/>
          <p:cNvSpPr>
            <a:spLocks noGrp="1"/>
          </p:cNvSpPr>
          <p:nvPr>
            <p:ph idx="1"/>
          </p:nvPr>
        </p:nvSpPr>
        <p:spPr>
          <a:xfrm>
            <a:off x="457200" y="1268413"/>
            <a:ext cx="4618856" cy="5056187"/>
          </a:xfrm>
        </p:spPr>
        <p:txBody>
          <a:bodyPr/>
          <a:lstStyle/>
          <a:p>
            <a:pPr marL="274320" lvl="0" indent="-274320" eaLnBrk="1" fontAlgn="auto" hangingPunct="1">
              <a:spcBef>
                <a:spcPts val="600"/>
              </a:spcBef>
              <a:spcAft>
                <a:spcPts val="0"/>
              </a:spcAft>
              <a:buClr>
                <a:srgbClr val="727CA3"/>
              </a:buClr>
              <a:buSzPct val="76000"/>
              <a:buFont typeface="Wingdings 3"/>
              <a:buChar char=""/>
            </a:pPr>
            <a:r>
              <a:rPr lang="zh-CN" altLang="en-US" sz="2600" b="0" kern="1200" dirty="0">
                <a:solidFill>
                  <a:prstClr val="black"/>
                </a:solidFill>
                <a:latin typeface="Gill Sans MT"/>
                <a:ea typeface="华文新魏"/>
              </a:rPr>
              <a:t>目标：教香港人说普通话</a:t>
            </a:r>
            <a:endParaRPr lang="en-US" altLang="zh-CN" sz="2600" b="0" kern="1200" dirty="0">
              <a:solidFill>
                <a:prstClr val="black"/>
              </a:solidFill>
              <a:latin typeface="Gill Sans MT"/>
              <a:ea typeface="华文新魏"/>
            </a:endParaRPr>
          </a:p>
          <a:p>
            <a:pPr marL="274320" lvl="0" indent="-274320" eaLnBrk="1" fontAlgn="auto" hangingPunct="1">
              <a:spcBef>
                <a:spcPts val="600"/>
              </a:spcBef>
              <a:spcAft>
                <a:spcPts val="0"/>
              </a:spcAft>
              <a:buClr>
                <a:srgbClr val="727CA3"/>
              </a:buClr>
              <a:buSzPct val="76000"/>
              <a:buFont typeface="Wingdings 3"/>
              <a:buChar char=""/>
            </a:pPr>
            <a:r>
              <a:rPr lang="zh-CN" altLang="en-US" sz="2600" b="0" kern="1200" dirty="0">
                <a:solidFill>
                  <a:prstClr val="black"/>
                </a:solidFill>
                <a:latin typeface="Gill Sans MT"/>
                <a:ea typeface="华文新魏"/>
              </a:rPr>
              <a:t>涉及技术</a:t>
            </a:r>
            <a:endParaRPr lang="en-US" altLang="zh-CN" sz="2600" b="0" kern="1200" dirty="0">
              <a:solidFill>
                <a:prstClr val="black"/>
              </a:solidFill>
              <a:latin typeface="Gill Sans MT"/>
              <a:ea typeface="华文新魏"/>
            </a:endParaRPr>
          </a:p>
          <a:p>
            <a:pPr marL="548640" lvl="1" indent="-274320" eaLnBrk="1" fontAlgn="auto" hangingPunct="1">
              <a:spcBef>
                <a:spcPts val="500"/>
              </a:spcBef>
              <a:spcAft>
                <a:spcPts val="0"/>
              </a:spcAft>
              <a:buClr>
                <a:srgbClr val="9FB8CD"/>
              </a:buClr>
              <a:buSzPct val="76000"/>
              <a:buFont typeface="Wingdings 3"/>
              <a:buChar char=""/>
            </a:pPr>
            <a:r>
              <a:rPr lang="zh-CN" altLang="en-US" sz="2300" kern="1200" dirty="0" smtClean="0">
                <a:solidFill>
                  <a:srgbClr val="464653"/>
                </a:solidFill>
                <a:latin typeface="Gill Sans MT"/>
                <a:ea typeface="华文新魏"/>
                <a:cs typeface="+mn-cs"/>
              </a:rPr>
              <a:t>语音识别：</a:t>
            </a:r>
            <a:r>
              <a:rPr lang="en-US" altLang="zh-CN" sz="2300" kern="1200" dirty="0" smtClean="0">
                <a:solidFill>
                  <a:srgbClr val="464653"/>
                </a:solidFill>
                <a:latin typeface="Gill Sans MT"/>
                <a:ea typeface="华文新魏"/>
                <a:cs typeface="+mn-cs"/>
              </a:rPr>
              <a:t>HMM</a:t>
            </a:r>
            <a:r>
              <a:rPr lang="zh-CN" altLang="en-US" sz="2300" kern="1200" dirty="0" smtClean="0">
                <a:solidFill>
                  <a:srgbClr val="464653"/>
                </a:solidFill>
                <a:latin typeface="Gill Sans MT"/>
                <a:ea typeface="华文新魏"/>
                <a:cs typeface="+mn-cs"/>
              </a:rPr>
              <a:t>，</a:t>
            </a:r>
            <a:r>
              <a:rPr lang="en-US" altLang="zh-CN" sz="2300" kern="1200" dirty="0" smtClean="0">
                <a:solidFill>
                  <a:srgbClr val="464653"/>
                </a:solidFill>
                <a:latin typeface="Gill Sans MT"/>
                <a:ea typeface="华文新魏"/>
                <a:cs typeface="+mn-cs"/>
              </a:rPr>
              <a:t>ANN</a:t>
            </a:r>
          </a:p>
          <a:p>
            <a:pPr marL="548640" lvl="1" indent="-274320" eaLnBrk="1" fontAlgn="auto" hangingPunct="1">
              <a:spcBef>
                <a:spcPts val="500"/>
              </a:spcBef>
              <a:spcAft>
                <a:spcPts val="0"/>
              </a:spcAft>
              <a:buClr>
                <a:srgbClr val="9FB8CD"/>
              </a:buClr>
              <a:buSzPct val="76000"/>
              <a:buFont typeface="Wingdings 3"/>
              <a:buChar char=""/>
            </a:pPr>
            <a:r>
              <a:rPr lang="zh-CN" altLang="en-US" sz="2300" kern="1200" dirty="0" smtClean="0">
                <a:solidFill>
                  <a:srgbClr val="464653"/>
                </a:solidFill>
                <a:latin typeface="Gill Sans MT"/>
                <a:ea typeface="华文新魏"/>
                <a:cs typeface="+mn-cs"/>
              </a:rPr>
              <a:t>语音信号处理</a:t>
            </a:r>
            <a:endParaRPr lang="en-US" altLang="zh-CN" sz="2300" kern="1200" dirty="0" smtClean="0">
              <a:solidFill>
                <a:srgbClr val="464653"/>
              </a:solidFill>
              <a:latin typeface="Gill Sans MT"/>
              <a:ea typeface="华文新魏"/>
              <a:cs typeface="+mn-cs"/>
            </a:endParaRPr>
          </a:p>
          <a:p>
            <a:pPr marL="548640" lvl="1" indent="-274320" eaLnBrk="1" fontAlgn="auto" hangingPunct="1">
              <a:spcBef>
                <a:spcPts val="500"/>
              </a:spcBef>
              <a:spcAft>
                <a:spcPts val="0"/>
              </a:spcAft>
              <a:buClr>
                <a:srgbClr val="9FB8CD"/>
              </a:buClr>
              <a:buSzPct val="76000"/>
              <a:buFont typeface="Wingdings 3"/>
              <a:buChar char=""/>
            </a:pPr>
            <a:r>
              <a:rPr lang="zh-CN" altLang="en-US" sz="2300" kern="1200" dirty="0" smtClean="0">
                <a:solidFill>
                  <a:srgbClr val="464653"/>
                </a:solidFill>
                <a:latin typeface="Gill Sans MT"/>
                <a:ea typeface="华文新魏"/>
                <a:cs typeface="+mn-cs"/>
              </a:rPr>
              <a:t>英语语音学</a:t>
            </a:r>
            <a:endParaRPr lang="en-US" altLang="zh-CN" sz="2300" kern="1200" dirty="0" smtClean="0">
              <a:solidFill>
                <a:srgbClr val="464653"/>
              </a:solidFill>
              <a:latin typeface="Gill Sans MT"/>
              <a:ea typeface="华文新魏"/>
              <a:cs typeface="+mn-cs"/>
            </a:endParaRPr>
          </a:p>
          <a:p>
            <a:pPr marL="274320" lvl="0" indent="-274320" eaLnBrk="1" fontAlgn="auto" hangingPunct="1">
              <a:spcBef>
                <a:spcPts val="600"/>
              </a:spcBef>
              <a:spcAft>
                <a:spcPts val="0"/>
              </a:spcAft>
              <a:buClr>
                <a:srgbClr val="727CA3"/>
              </a:buClr>
              <a:buSzPct val="76000"/>
              <a:buFont typeface="Wingdings 3"/>
              <a:buChar char=""/>
            </a:pPr>
            <a:endParaRPr lang="en-US" altLang="zh-CN" sz="2600" b="0" kern="1200" dirty="0">
              <a:solidFill>
                <a:prstClr val="black"/>
              </a:solidFill>
              <a:latin typeface="Gill Sans MT"/>
              <a:ea typeface="华文新魏"/>
            </a:endParaRPr>
          </a:p>
          <a:p>
            <a:pPr marL="274320" lvl="0" indent="-274320" eaLnBrk="1" fontAlgn="auto" hangingPunct="1">
              <a:spcBef>
                <a:spcPts val="600"/>
              </a:spcBef>
              <a:spcAft>
                <a:spcPts val="0"/>
              </a:spcAft>
              <a:buClr>
                <a:srgbClr val="727CA3"/>
              </a:buClr>
              <a:buSzPct val="76000"/>
              <a:buFont typeface="Wingdings 3"/>
              <a:buChar char=""/>
            </a:pPr>
            <a:r>
              <a:rPr lang="zh-CN" altLang="en-US" sz="2600" b="0" kern="1200" dirty="0">
                <a:solidFill>
                  <a:prstClr val="black"/>
                </a:solidFill>
                <a:latin typeface="Gill Sans MT"/>
                <a:ea typeface="华文新魏"/>
              </a:rPr>
              <a:t>移动设备开发：</a:t>
            </a:r>
            <a:r>
              <a:rPr lang="en-US" altLang="zh-CN" sz="2600" b="0" kern="1200" dirty="0" err="1">
                <a:solidFill>
                  <a:prstClr val="black"/>
                </a:solidFill>
                <a:latin typeface="Gill Sans MT"/>
                <a:ea typeface="华文新魏"/>
              </a:rPr>
              <a:t>iOS</a:t>
            </a:r>
            <a:r>
              <a:rPr lang="en-US" altLang="zh-CN" sz="2600" b="0" kern="1200" dirty="0">
                <a:solidFill>
                  <a:prstClr val="black"/>
                </a:solidFill>
                <a:latin typeface="Gill Sans MT"/>
                <a:ea typeface="华文新魏"/>
              </a:rPr>
              <a:t> + android</a:t>
            </a:r>
          </a:p>
          <a:p>
            <a:pPr marL="274320" lvl="0" indent="-274320" eaLnBrk="1" fontAlgn="auto" hangingPunct="1">
              <a:spcBef>
                <a:spcPts val="600"/>
              </a:spcBef>
              <a:spcAft>
                <a:spcPts val="0"/>
              </a:spcAft>
              <a:buClr>
                <a:srgbClr val="727CA3"/>
              </a:buClr>
              <a:buSzPct val="76000"/>
              <a:buFont typeface="Wingdings 3"/>
              <a:buChar char=""/>
            </a:pPr>
            <a:r>
              <a:rPr lang="zh-CN" altLang="en-US" sz="2600" b="0" kern="1200" dirty="0">
                <a:solidFill>
                  <a:prstClr val="black"/>
                </a:solidFill>
                <a:latin typeface="Gill Sans MT"/>
                <a:ea typeface="华文新魏"/>
              </a:rPr>
              <a:t>中等规模软件开发：</a:t>
            </a:r>
            <a:r>
              <a:rPr lang="en-US" altLang="zh-CN" sz="2600" b="0" kern="1200" dirty="0">
                <a:solidFill>
                  <a:prstClr val="black"/>
                </a:solidFill>
                <a:latin typeface="Gill Sans MT"/>
                <a:ea typeface="华文新魏"/>
              </a:rPr>
              <a:t>20</a:t>
            </a:r>
            <a:r>
              <a:rPr lang="zh-CN" altLang="en-US" sz="2600" b="0" kern="1200" dirty="0">
                <a:solidFill>
                  <a:prstClr val="black"/>
                </a:solidFill>
                <a:latin typeface="Gill Sans MT"/>
                <a:ea typeface="华文新魏"/>
              </a:rPr>
              <a:t>万行以上</a:t>
            </a:r>
          </a:p>
          <a:p>
            <a:endParaRPr lang="zh-CN" altLang="en-US" dirty="0"/>
          </a:p>
        </p:txBody>
      </p:sp>
      <p:pic>
        <p:nvPicPr>
          <p:cNvPr id="7" name="Picture 6" descr="E:\capt\doc\photos\version2.7-电路板.jpg"/>
          <p:cNvPicPr>
            <a:picLocks noChangeAspect="1" noChangeArrowheads="1"/>
          </p:cNvPicPr>
          <p:nvPr/>
        </p:nvPicPr>
        <p:blipFill>
          <a:blip r:embed="rId2" cstate="print"/>
          <a:srcRect/>
          <a:stretch>
            <a:fillRect/>
          </a:stretch>
        </p:blipFill>
        <p:spPr bwMode="auto">
          <a:xfrm>
            <a:off x="4716016" y="1412776"/>
            <a:ext cx="4262597" cy="3365489"/>
          </a:xfrm>
          <a:prstGeom prst="rect">
            <a:avLst/>
          </a:prstGeom>
          <a:noFill/>
          <a:ln w="9525">
            <a:noFill/>
            <a:miter lim="800000"/>
            <a:headEnd/>
            <a:tailEnd/>
          </a:ln>
        </p:spPr>
      </p:pic>
    </p:spTree>
  </p:cSld>
  <p:clrMapOvr>
    <a:masterClrMapping/>
  </p:clrMapOvr>
  <p:transition>
    <p:check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179388" y="71438"/>
            <a:ext cx="6249987" cy="714375"/>
          </a:xfrm>
        </p:spPr>
        <p:txBody>
          <a:bodyPr/>
          <a:lstStyle/>
          <a:p>
            <a:pPr eaLnBrk="1" hangingPunct="1"/>
            <a:r>
              <a:rPr lang="zh-CN" altLang="en-US" smtClean="0">
                <a:ea typeface="宋体" pitchFamily="2" charset="-122"/>
              </a:rPr>
              <a:t>计算机科学与信息安全系概况</a:t>
            </a:r>
          </a:p>
        </p:txBody>
      </p:sp>
      <p:sp>
        <p:nvSpPr>
          <p:cNvPr id="10243" name="文本占位符 1"/>
          <p:cNvSpPr>
            <a:spLocks noGrp="1"/>
          </p:cNvSpPr>
          <p:nvPr>
            <p:ph idx="1"/>
          </p:nvPr>
        </p:nvSpPr>
        <p:spPr>
          <a:xfrm>
            <a:off x="285750" y="1143000"/>
            <a:ext cx="8501063" cy="5181600"/>
          </a:xfrm>
        </p:spPr>
        <p:txBody>
          <a:bodyPr/>
          <a:lstStyle/>
          <a:p>
            <a:pPr marL="358775" indent="-358775">
              <a:lnSpc>
                <a:spcPct val="150000"/>
              </a:lnSpc>
              <a:buFont typeface="Wingdings" pitchFamily="2" charset="2"/>
              <a:buBlip>
                <a:blip r:embed="rId2"/>
              </a:buBlip>
            </a:pPr>
            <a:r>
              <a:rPr>
                <a:solidFill>
                  <a:schemeClr val="accent2"/>
                </a:solidFill>
                <a:ea typeface="宋体" pitchFamily="2" charset="-122"/>
              </a:rPr>
              <a:t>学生人数</a:t>
            </a:r>
            <a:endParaRPr lang="en-US">
              <a:solidFill>
                <a:schemeClr val="accent2"/>
              </a:solidFill>
              <a:ea typeface="宋体" pitchFamily="2" charset="-122"/>
            </a:endParaRPr>
          </a:p>
          <a:p>
            <a:pPr marL="758825" lvl="1" indent="-358775">
              <a:lnSpc>
                <a:spcPct val="150000"/>
              </a:lnSpc>
              <a:spcBef>
                <a:spcPct val="0"/>
              </a:spcBef>
              <a:buSzPct val="100000"/>
              <a:buFont typeface="Wingdings" pitchFamily="2" charset="2"/>
              <a:buBlip>
                <a:blip r:embed="rId3"/>
              </a:buBlip>
            </a:pPr>
            <a:r>
              <a:rPr lang="zh-CN" altLang="en-US" smtClean="0">
                <a:ea typeface="宋体" pitchFamily="2" charset="-122"/>
              </a:rPr>
              <a:t>在学本科生：近</a:t>
            </a:r>
            <a:r>
              <a:rPr lang="en-US" altLang="zh-CN" smtClean="0">
                <a:ea typeface="宋体" pitchFamily="2" charset="-122"/>
              </a:rPr>
              <a:t>1000</a:t>
            </a:r>
            <a:r>
              <a:rPr lang="zh-CN" altLang="en-US" smtClean="0">
                <a:ea typeface="宋体" pitchFamily="2" charset="-122"/>
              </a:rPr>
              <a:t>人</a:t>
            </a:r>
            <a:endParaRPr lang="en-US" altLang="zh-CN" smtClean="0">
              <a:ea typeface="宋体" pitchFamily="2" charset="-122"/>
            </a:endParaRPr>
          </a:p>
          <a:p>
            <a:pPr marL="758825" lvl="1" indent="-358775">
              <a:lnSpc>
                <a:spcPct val="150000"/>
              </a:lnSpc>
              <a:spcBef>
                <a:spcPct val="0"/>
              </a:spcBef>
              <a:buSzPct val="100000"/>
              <a:buFont typeface="Wingdings" pitchFamily="2" charset="2"/>
              <a:buBlip>
                <a:blip r:embed="rId3"/>
              </a:buBlip>
            </a:pPr>
            <a:r>
              <a:rPr lang="zh-CN" altLang="en-US" smtClean="0">
                <a:ea typeface="宋体" pitchFamily="2" charset="-122"/>
              </a:rPr>
              <a:t>硕士研究生：近</a:t>
            </a:r>
            <a:r>
              <a:rPr lang="en-US" altLang="zh-CN" smtClean="0">
                <a:ea typeface="宋体" pitchFamily="2" charset="-122"/>
              </a:rPr>
              <a:t>370</a:t>
            </a:r>
            <a:r>
              <a:rPr lang="zh-CN" altLang="en-US" smtClean="0">
                <a:ea typeface="宋体" pitchFamily="2" charset="-122"/>
              </a:rPr>
              <a:t>人</a:t>
            </a:r>
            <a:endParaRPr lang="en-US" altLang="zh-CN" smtClean="0">
              <a:ea typeface="宋体" pitchFamily="2" charset="-122"/>
            </a:endParaRPr>
          </a:p>
          <a:p>
            <a:pPr marL="1158875" lvl="2" indent="-358775">
              <a:lnSpc>
                <a:spcPct val="150000"/>
              </a:lnSpc>
              <a:spcBef>
                <a:spcPct val="0"/>
              </a:spcBef>
              <a:buClr>
                <a:srgbClr val="C00000"/>
              </a:buClr>
              <a:buSzPct val="100000"/>
              <a:buFont typeface="Wingdings" pitchFamily="2" charset="2"/>
              <a:buChar char="l"/>
            </a:pPr>
            <a:r>
              <a:rPr lang="zh-CN" altLang="en-US" sz="2000" smtClean="0">
                <a:ea typeface="宋体" pitchFamily="2" charset="-122"/>
              </a:rPr>
              <a:t>计算机科学与技术学术硕士：</a:t>
            </a:r>
            <a:r>
              <a:rPr lang="en-US" altLang="zh-CN" sz="2000" smtClean="0">
                <a:ea typeface="宋体" pitchFamily="2" charset="-122"/>
              </a:rPr>
              <a:t>206</a:t>
            </a:r>
            <a:r>
              <a:rPr lang="zh-CN" altLang="en-US" sz="2000" smtClean="0">
                <a:ea typeface="宋体" pitchFamily="2" charset="-122"/>
              </a:rPr>
              <a:t>人</a:t>
            </a:r>
            <a:endParaRPr lang="en-US" altLang="zh-CN" sz="2000" smtClean="0">
              <a:ea typeface="宋体" pitchFamily="2" charset="-122"/>
            </a:endParaRPr>
          </a:p>
          <a:p>
            <a:pPr marL="1158875" lvl="2" indent="-358775">
              <a:lnSpc>
                <a:spcPct val="150000"/>
              </a:lnSpc>
              <a:spcBef>
                <a:spcPct val="0"/>
              </a:spcBef>
              <a:buClr>
                <a:srgbClr val="C00000"/>
              </a:buClr>
              <a:buSzPct val="100000"/>
              <a:buFont typeface="Wingdings" pitchFamily="2" charset="2"/>
              <a:buChar char="l"/>
            </a:pPr>
            <a:r>
              <a:rPr lang="zh-CN" altLang="en-US" sz="2000" smtClean="0">
                <a:ea typeface="宋体" pitchFamily="2" charset="-122"/>
              </a:rPr>
              <a:t>软件工程学术硕士：</a:t>
            </a:r>
            <a:r>
              <a:rPr lang="en-US" altLang="zh-CN" sz="2000" smtClean="0">
                <a:ea typeface="宋体" pitchFamily="2" charset="-122"/>
              </a:rPr>
              <a:t>73</a:t>
            </a:r>
            <a:r>
              <a:rPr lang="zh-CN" altLang="en-US" sz="2000" smtClean="0">
                <a:ea typeface="宋体" pitchFamily="2" charset="-122"/>
              </a:rPr>
              <a:t>人</a:t>
            </a:r>
            <a:endParaRPr lang="en-US" altLang="zh-CN" sz="2000" smtClean="0">
              <a:ea typeface="宋体" pitchFamily="2" charset="-122"/>
            </a:endParaRPr>
          </a:p>
          <a:p>
            <a:pPr marL="1158875" lvl="2" indent="-358775">
              <a:lnSpc>
                <a:spcPct val="150000"/>
              </a:lnSpc>
              <a:spcBef>
                <a:spcPct val="0"/>
              </a:spcBef>
              <a:buClr>
                <a:srgbClr val="C00000"/>
              </a:buClr>
              <a:buSzPct val="100000"/>
              <a:buFont typeface="Wingdings" pitchFamily="2" charset="2"/>
              <a:buChar char="l"/>
            </a:pPr>
            <a:r>
              <a:rPr lang="zh-CN" altLang="en-US" sz="2000" smtClean="0">
                <a:ea typeface="宋体" pitchFamily="2" charset="-122"/>
              </a:rPr>
              <a:t>计算机技术专业硕士：</a:t>
            </a:r>
            <a:r>
              <a:rPr lang="en-US" altLang="zh-CN" sz="2000" smtClean="0">
                <a:ea typeface="宋体" pitchFamily="2" charset="-122"/>
              </a:rPr>
              <a:t>58</a:t>
            </a:r>
            <a:r>
              <a:rPr lang="zh-CN" altLang="en-US" sz="2000" smtClean="0">
                <a:ea typeface="宋体" pitchFamily="2" charset="-122"/>
              </a:rPr>
              <a:t>人</a:t>
            </a:r>
            <a:endParaRPr lang="en-US" altLang="zh-CN" sz="2000" smtClean="0">
              <a:ea typeface="宋体" pitchFamily="2" charset="-122"/>
            </a:endParaRPr>
          </a:p>
          <a:p>
            <a:pPr marL="1158875" lvl="2" indent="-358775">
              <a:lnSpc>
                <a:spcPct val="150000"/>
              </a:lnSpc>
              <a:spcBef>
                <a:spcPct val="0"/>
              </a:spcBef>
              <a:buClr>
                <a:srgbClr val="C00000"/>
              </a:buClr>
              <a:buSzPct val="100000"/>
              <a:buFont typeface="Wingdings" pitchFamily="2" charset="2"/>
              <a:buChar char="l"/>
            </a:pPr>
            <a:r>
              <a:rPr lang="zh-CN" altLang="en-US" sz="2000" smtClean="0">
                <a:ea typeface="宋体" pitchFamily="2" charset="-122"/>
              </a:rPr>
              <a:t>软件工程专业硕士：</a:t>
            </a:r>
            <a:r>
              <a:rPr lang="en-US" altLang="zh-CN" sz="2000" smtClean="0">
                <a:ea typeface="宋体" pitchFamily="2" charset="-122"/>
              </a:rPr>
              <a:t>32</a:t>
            </a:r>
            <a:r>
              <a:rPr lang="zh-CN" altLang="en-US" sz="2000" smtClean="0">
                <a:ea typeface="宋体" pitchFamily="2" charset="-122"/>
              </a:rPr>
              <a:t>人</a:t>
            </a:r>
          </a:p>
          <a:p>
            <a:pPr marL="758825" lvl="1" indent="-358775">
              <a:lnSpc>
                <a:spcPct val="150000"/>
              </a:lnSpc>
              <a:spcBef>
                <a:spcPct val="0"/>
              </a:spcBef>
              <a:buSzPct val="100000"/>
              <a:buFont typeface="Wingdings" pitchFamily="2" charset="2"/>
              <a:buBlip>
                <a:blip r:embed="rId3"/>
              </a:buBlip>
            </a:pPr>
            <a:r>
              <a:rPr lang="zh-CN" altLang="en-US" smtClean="0">
                <a:ea typeface="宋体" pitchFamily="2" charset="-122"/>
              </a:rPr>
              <a:t>博士研究生： </a:t>
            </a:r>
            <a:r>
              <a:rPr lang="en-US" altLang="zh-CN" smtClean="0">
                <a:ea typeface="宋体" pitchFamily="2" charset="-122"/>
              </a:rPr>
              <a:t>43</a:t>
            </a:r>
            <a:r>
              <a:rPr lang="zh-CN" altLang="en-US" smtClean="0">
                <a:ea typeface="宋体" pitchFamily="2" charset="-122"/>
              </a:rPr>
              <a:t>人</a:t>
            </a:r>
            <a:endParaRPr lang="en-US" altLang="zh-CN" smtClean="0">
              <a:ea typeface="宋体" pitchFamily="2" charset="-122"/>
            </a:endParaRPr>
          </a:p>
          <a:p>
            <a:pPr marL="1158875" lvl="2" indent="-358775">
              <a:lnSpc>
                <a:spcPct val="150000"/>
              </a:lnSpc>
              <a:spcBef>
                <a:spcPct val="0"/>
              </a:spcBef>
              <a:buClr>
                <a:srgbClr val="C00000"/>
              </a:buClr>
              <a:buSzPct val="100000"/>
              <a:buFont typeface="Wingdings" pitchFamily="2" charset="2"/>
              <a:buChar char="l"/>
            </a:pPr>
            <a:r>
              <a:rPr lang="zh-CN" altLang="en-US" sz="2000" smtClean="0">
                <a:ea typeface="宋体" pitchFamily="2" charset="-122"/>
              </a:rPr>
              <a:t>计算机科学与技术博士：</a:t>
            </a:r>
            <a:r>
              <a:rPr lang="en-US" altLang="zh-CN" sz="2000" smtClean="0">
                <a:ea typeface="宋体" pitchFamily="2" charset="-122"/>
              </a:rPr>
              <a:t>37</a:t>
            </a:r>
            <a:r>
              <a:rPr lang="zh-CN" altLang="en-US" sz="2000" smtClean="0">
                <a:ea typeface="宋体" pitchFamily="2" charset="-122"/>
              </a:rPr>
              <a:t>人</a:t>
            </a:r>
            <a:endParaRPr lang="en-US" altLang="zh-CN" sz="2000" smtClean="0">
              <a:ea typeface="宋体" pitchFamily="2" charset="-122"/>
            </a:endParaRPr>
          </a:p>
          <a:p>
            <a:pPr marL="1158875" lvl="2" indent="-358775">
              <a:lnSpc>
                <a:spcPct val="150000"/>
              </a:lnSpc>
              <a:spcBef>
                <a:spcPct val="0"/>
              </a:spcBef>
              <a:buClr>
                <a:srgbClr val="C00000"/>
              </a:buClr>
              <a:buSzPct val="100000"/>
              <a:buFont typeface="Wingdings" pitchFamily="2" charset="2"/>
              <a:buChar char="l"/>
            </a:pPr>
            <a:r>
              <a:rPr lang="zh-CN" altLang="en-US" sz="2000" smtClean="0">
                <a:ea typeface="宋体" pitchFamily="2" charset="-122"/>
              </a:rPr>
              <a:t>软件工程博士：</a:t>
            </a:r>
            <a:r>
              <a:rPr lang="en-US" altLang="zh-CN" sz="2000" smtClean="0">
                <a:ea typeface="宋体" pitchFamily="2" charset="-122"/>
              </a:rPr>
              <a:t>6</a:t>
            </a:r>
            <a:r>
              <a:rPr lang="zh-CN" altLang="en-US" sz="2000" smtClean="0">
                <a:ea typeface="宋体" pitchFamily="2" charset="-122"/>
              </a:rPr>
              <a:t>人</a:t>
            </a:r>
          </a:p>
          <a:p>
            <a:pPr marL="758825" lvl="1" indent="-358775">
              <a:lnSpc>
                <a:spcPct val="150000"/>
              </a:lnSpc>
              <a:spcBef>
                <a:spcPct val="0"/>
              </a:spcBef>
              <a:buSzPct val="100000"/>
              <a:buFont typeface="Wingdings" pitchFamily="2" charset="2"/>
              <a:buBlip>
                <a:blip r:embed="rId3"/>
              </a:buBlip>
            </a:pPr>
            <a:endParaRPr lang="zh-CN" altLang="en-US" smtClean="0">
              <a:ea typeface="宋体"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语音及图像处理研究室</a:t>
            </a:r>
          </a:p>
        </p:txBody>
      </p:sp>
      <p:sp>
        <p:nvSpPr>
          <p:cNvPr id="9221" name="Rectangle 5"/>
          <p:cNvSpPr>
            <a:spLocks noGrp="1" noChangeArrowheads="1"/>
          </p:cNvSpPr>
          <p:nvPr>
            <p:ph type="body" idx="1"/>
          </p:nvPr>
        </p:nvSpPr>
        <p:spPr>
          <a:xfrm>
            <a:off x="357188" y="1143000"/>
            <a:ext cx="6238875" cy="4410075"/>
          </a:xfrm>
        </p:spPr>
        <p:txBody>
          <a:bodyPr/>
          <a:lstStyle/>
          <a:p>
            <a:pPr lvl="1">
              <a:buFont typeface="Wingdings" pitchFamily="2" charset="2"/>
              <a:buChar char="Ø"/>
            </a:pPr>
            <a:endParaRPr lang="zh-CN" altLang="en-US" dirty="0" smtClean="0">
              <a:ea typeface="宋体" pitchFamily="2" charset="-122"/>
            </a:endParaRPr>
          </a:p>
        </p:txBody>
      </p:sp>
      <p:sp>
        <p:nvSpPr>
          <p:cNvPr id="59397" name="矩形 4"/>
          <p:cNvSpPr>
            <a:spLocks noChangeArrowheads="1"/>
          </p:cNvSpPr>
          <p:nvPr/>
        </p:nvSpPr>
        <p:spPr bwMode="auto">
          <a:xfrm>
            <a:off x="285750" y="142875"/>
            <a:ext cx="5572125" cy="584775"/>
          </a:xfrm>
          <a:prstGeom prst="rect">
            <a:avLst/>
          </a:prstGeom>
          <a:noFill/>
          <a:ln w="9525">
            <a:noFill/>
            <a:miter lim="800000"/>
            <a:headEnd/>
            <a:tailEnd/>
          </a:ln>
        </p:spPr>
        <p:txBody>
          <a:bodyPr>
            <a:spAutoFit/>
          </a:bodyPr>
          <a:lstStyle/>
          <a:p>
            <a:pPr algn="ctr"/>
            <a:r>
              <a:rPr lang="en-US" altLang="zh-CN" sz="3200" dirty="0" smtClean="0">
                <a:solidFill>
                  <a:schemeClr val="bg1"/>
                </a:solidFill>
              </a:rPr>
              <a:t>CAPT-</a:t>
            </a:r>
            <a:r>
              <a:rPr lang="zh-CN" altLang="en-US" sz="3200" dirty="0" smtClean="0">
                <a:solidFill>
                  <a:schemeClr val="bg1"/>
                </a:solidFill>
              </a:rPr>
              <a:t>项目背景</a:t>
            </a:r>
            <a:endParaRPr lang="zh-CN" altLang="en-US" sz="3200" dirty="0">
              <a:solidFill>
                <a:schemeClr val="bg1"/>
              </a:solidFill>
            </a:endParaRPr>
          </a:p>
        </p:txBody>
      </p:sp>
      <p:graphicFrame>
        <p:nvGraphicFramePr>
          <p:cNvPr id="123905" name="Object 29"/>
          <p:cNvGraphicFramePr>
            <a:graphicFrameLocks noChangeAspect="1"/>
          </p:cNvGraphicFramePr>
          <p:nvPr/>
        </p:nvGraphicFramePr>
        <p:xfrm>
          <a:off x="223838" y="1124744"/>
          <a:ext cx="8696325" cy="5221288"/>
        </p:xfrm>
        <a:graphic>
          <a:graphicData uri="http://schemas.openxmlformats.org/presentationml/2006/ole">
            <mc:AlternateContent xmlns:mc="http://schemas.openxmlformats.org/markup-compatibility/2006">
              <mc:Choice xmlns:v="urn:schemas-microsoft-com:vml" Requires="v">
                <p:oleObj spid="_x0000_s123910" name="Visio" r:id="rId3" imgW="8699734" imgH="5225464" progId="">
                  <p:embed/>
                </p:oleObj>
              </mc:Choice>
              <mc:Fallback>
                <p:oleObj name="Visio" r:id="rId3" imgW="8699734" imgH="5225464" progId="">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1124744"/>
                        <a:ext cx="8696325" cy="52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hecke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语音及图像处理研究室</a:t>
            </a:r>
          </a:p>
        </p:txBody>
      </p:sp>
      <p:sp>
        <p:nvSpPr>
          <p:cNvPr id="9221" name="Rectangle 5"/>
          <p:cNvSpPr>
            <a:spLocks noGrp="1" noChangeArrowheads="1"/>
          </p:cNvSpPr>
          <p:nvPr>
            <p:ph type="body" idx="1"/>
          </p:nvPr>
        </p:nvSpPr>
        <p:spPr>
          <a:xfrm>
            <a:off x="357188" y="1143000"/>
            <a:ext cx="6238875" cy="4410075"/>
          </a:xfrm>
        </p:spPr>
        <p:txBody>
          <a:bodyPr/>
          <a:lstStyle/>
          <a:p>
            <a:pPr marL="274320" lvl="0" indent="-274320" eaLnBrk="1" fontAlgn="auto" hangingPunct="1">
              <a:spcBef>
                <a:spcPts val="600"/>
              </a:spcBef>
              <a:spcAft>
                <a:spcPts val="0"/>
              </a:spcAft>
              <a:buClr>
                <a:srgbClr val="727CA3"/>
              </a:buClr>
              <a:buSzPct val="76000"/>
              <a:buFont typeface="Wingdings 3"/>
              <a:buChar char=""/>
            </a:pPr>
            <a:r>
              <a:rPr lang="en-US" altLang="zh-CN" sz="2400" b="0" kern="1200" dirty="0">
                <a:solidFill>
                  <a:prstClr val="black"/>
                </a:solidFill>
                <a:latin typeface="Gill Sans MT"/>
                <a:ea typeface="华文新魏"/>
              </a:rPr>
              <a:t>MRI</a:t>
            </a:r>
            <a:r>
              <a:rPr lang="zh-CN" altLang="en-US" sz="2400" b="0" kern="1200" dirty="0">
                <a:solidFill>
                  <a:prstClr val="black"/>
                </a:solidFill>
                <a:latin typeface="Gill Sans MT"/>
                <a:ea typeface="华文新魏"/>
              </a:rPr>
              <a:t>医疗图像研究（和台湾大学医学部、台湾青云大学联合进行）</a:t>
            </a:r>
            <a:endParaRPr lang="en-US" altLang="zh-CN" sz="2400" b="0" kern="1200" dirty="0">
              <a:solidFill>
                <a:prstClr val="black"/>
              </a:solidFill>
              <a:latin typeface="Gill Sans MT"/>
              <a:ea typeface="华文新魏"/>
            </a:endParaRPr>
          </a:p>
          <a:p>
            <a:pPr marL="274320" lvl="0" indent="-274320" eaLnBrk="1" fontAlgn="auto" hangingPunct="1">
              <a:spcBef>
                <a:spcPts val="600"/>
              </a:spcBef>
              <a:spcAft>
                <a:spcPts val="0"/>
              </a:spcAft>
              <a:buClr>
                <a:srgbClr val="727CA3"/>
              </a:buClr>
              <a:buSzPct val="76000"/>
              <a:buFont typeface="Wingdings 3"/>
              <a:buChar char=""/>
            </a:pPr>
            <a:r>
              <a:rPr lang="zh-CN" altLang="en-US" b="0" kern="1200" dirty="0">
                <a:solidFill>
                  <a:prstClr val="black"/>
                </a:solidFill>
                <a:latin typeface="Gill Sans MT"/>
                <a:ea typeface="华文新魏"/>
              </a:rPr>
              <a:t>乳腺癌核磁图像诊断</a:t>
            </a:r>
            <a:endParaRPr lang="zh-CN" altLang="en-US" sz="2600" b="0" kern="1200" dirty="0">
              <a:solidFill>
                <a:prstClr val="black"/>
              </a:solidFill>
              <a:latin typeface="Gill Sans MT"/>
              <a:ea typeface="华文新魏"/>
            </a:endParaRPr>
          </a:p>
          <a:p>
            <a:pPr lvl="1">
              <a:buFont typeface="Wingdings" pitchFamily="2" charset="2"/>
              <a:buChar char="Ø"/>
            </a:pPr>
            <a:endParaRPr lang="zh-CN" altLang="en-US" dirty="0" smtClean="0">
              <a:ea typeface="宋体" pitchFamily="2" charset="-122"/>
            </a:endParaRPr>
          </a:p>
        </p:txBody>
      </p:sp>
      <p:sp>
        <p:nvSpPr>
          <p:cNvPr id="59397" name="矩形 4"/>
          <p:cNvSpPr>
            <a:spLocks noChangeArrowheads="1"/>
          </p:cNvSpPr>
          <p:nvPr/>
        </p:nvSpPr>
        <p:spPr bwMode="auto">
          <a:xfrm>
            <a:off x="285750" y="142875"/>
            <a:ext cx="5572125" cy="584775"/>
          </a:xfrm>
          <a:prstGeom prst="rect">
            <a:avLst/>
          </a:prstGeom>
          <a:noFill/>
          <a:ln w="9525">
            <a:noFill/>
            <a:miter lim="800000"/>
            <a:headEnd/>
            <a:tailEnd/>
          </a:ln>
        </p:spPr>
        <p:txBody>
          <a:bodyPr>
            <a:spAutoFit/>
          </a:bodyPr>
          <a:lstStyle/>
          <a:p>
            <a:pPr algn="ctr"/>
            <a:r>
              <a:rPr lang="zh-CN" altLang="en-US" sz="3200" dirty="0" smtClean="0">
                <a:solidFill>
                  <a:schemeClr val="bg1"/>
                </a:solidFill>
              </a:rPr>
              <a:t>研究方向二：图像处理</a:t>
            </a:r>
            <a:endParaRPr lang="zh-CN" altLang="en-US" sz="3200" dirty="0">
              <a:solidFill>
                <a:schemeClr val="bg1"/>
              </a:solidFill>
            </a:endParaRPr>
          </a:p>
        </p:txBody>
      </p:sp>
      <p:pic>
        <p:nvPicPr>
          <p:cNvPr id="6" name="Picture 4" descr="D:\桌面\桌面\US\US\0001.bmp"/>
          <p:cNvPicPr>
            <a:picLocks noChangeAspect="1" noChangeArrowheads="1"/>
          </p:cNvPicPr>
          <p:nvPr/>
        </p:nvPicPr>
        <p:blipFill>
          <a:blip r:embed="rId2" cstate="print"/>
          <a:srcRect/>
          <a:stretch>
            <a:fillRect/>
          </a:stretch>
        </p:blipFill>
        <p:spPr bwMode="auto">
          <a:xfrm>
            <a:off x="323850" y="2997200"/>
            <a:ext cx="3822700" cy="2867025"/>
          </a:xfrm>
          <a:prstGeom prst="rect">
            <a:avLst/>
          </a:prstGeom>
          <a:noFill/>
          <a:ln w="9525">
            <a:noFill/>
            <a:miter lim="800000"/>
            <a:headEnd/>
            <a:tailEnd/>
          </a:ln>
        </p:spPr>
      </p:pic>
      <p:pic>
        <p:nvPicPr>
          <p:cNvPr id="7" name="Picture 5" descr="D:\桌面\桌面\US\5584_L_77_S7_1.bmp"/>
          <p:cNvPicPr>
            <a:picLocks noChangeAspect="1" noChangeArrowheads="1"/>
          </p:cNvPicPr>
          <p:nvPr/>
        </p:nvPicPr>
        <p:blipFill>
          <a:blip r:embed="rId3" cstate="print"/>
          <a:srcRect/>
          <a:stretch>
            <a:fillRect/>
          </a:stretch>
        </p:blipFill>
        <p:spPr bwMode="auto">
          <a:xfrm>
            <a:off x="4146550" y="2852738"/>
            <a:ext cx="4902200" cy="3484562"/>
          </a:xfrm>
          <a:prstGeom prst="rect">
            <a:avLst/>
          </a:prstGeom>
          <a:noFill/>
          <a:ln w="9525">
            <a:noFill/>
            <a:miter lim="800000"/>
            <a:headEnd/>
            <a:tailEnd/>
          </a:ln>
        </p:spPr>
      </p:pic>
    </p:spTree>
  </p:cSld>
  <p:clrMapOvr>
    <a:masterClrMapping/>
  </p:clrMapOvr>
  <p:transition>
    <p:checke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语音及图像处理研究室</a:t>
            </a:r>
          </a:p>
        </p:txBody>
      </p:sp>
      <p:sp>
        <p:nvSpPr>
          <p:cNvPr id="9221" name="Rectangle 5"/>
          <p:cNvSpPr>
            <a:spLocks noGrp="1" noChangeArrowheads="1"/>
          </p:cNvSpPr>
          <p:nvPr>
            <p:ph type="body" idx="1"/>
          </p:nvPr>
        </p:nvSpPr>
        <p:spPr>
          <a:xfrm>
            <a:off x="357188" y="1143000"/>
            <a:ext cx="6238875" cy="4410075"/>
          </a:xfrm>
        </p:spPr>
        <p:txBody>
          <a:bodyPr/>
          <a:lstStyle/>
          <a:p>
            <a:pPr marL="274320" lvl="0" indent="-274320" eaLnBrk="1" fontAlgn="auto" hangingPunct="1">
              <a:spcBef>
                <a:spcPts val="600"/>
              </a:spcBef>
              <a:spcAft>
                <a:spcPts val="0"/>
              </a:spcAft>
              <a:buClr>
                <a:srgbClr val="727CA3"/>
              </a:buClr>
              <a:buSzPct val="76000"/>
              <a:buFont typeface="Wingdings 3"/>
              <a:buChar char=""/>
            </a:pPr>
            <a:r>
              <a:rPr lang="zh-CN" altLang="en-US" sz="2400" b="0" kern="1200" dirty="0">
                <a:solidFill>
                  <a:prstClr val="black"/>
                </a:solidFill>
                <a:latin typeface="Gill Sans MT"/>
                <a:ea typeface="华文新魏"/>
              </a:rPr>
              <a:t>大气污染成分谱分析（</a:t>
            </a:r>
            <a:r>
              <a:rPr lang="en-US" altLang="zh-CN" sz="2400" b="0" kern="1200" dirty="0">
                <a:solidFill>
                  <a:prstClr val="black"/>
                </a:solidFill>
                <a:latin typeface="Gill Sans MT"/>
                <a:ea typeface="华文新魏"/>
              </a:rPr>
              <a:t>PM10</a:t>
            </a:r>
            <a:r>
              <a:rPr lang="zh-CN" altLang="en-US" sz="2400" b="0" kern="1200" dirty="0">
                <a:solidFill>
                  <a:prstClr val="black"/>
                </a:solidFill>
                <a:latin typeface="Gill Sans MT"/>
                <a:ea typeface="华文新魏"/>
              </a:rPr>
              <a:t>及</a:t>
            </a:r>
            <a:r>
              <a:rPr lang="en-US" altLang="zh-CN" sz="2400" b="0" kern="1200" dirty="0">
                <a:solidFill>
                  <a:prstClr val="black"/>
                </a:solidFill>
                <a:latin typeface="Gill Sans MT"/>
                <a:ea typeface="华文新魏"/>
              </a:rPr>
              <a:t>PM2.5</a:t>
            </a:r>
            <a:r>
              <a:rPr lang="zh-CN" altLang="en-US" sz="2400" b="0" kern="1200" dirty="0">
                <a:solidFill>
                  <a:prstClr val="black"/>
                </a:solidFill>
                <a:latin typeface="Gill Sans MT"/>
                <a:ea typeface="华文新魏"/>
              </a:rPr>
              <a:t>研究）与我校环科国家重点实验室合作</a:t>
            </a:r>
          </a:p>
          <a:p>
            <a:pPr lvl="1">
              <a:buFont typeface="Wingdings" pitchFamily="2" charset="2"/>
              <a:buChar char="Ø"/>
            </a:pPr>
            <a:endParaRPr lang="zh-CN" altLang="en-US" dirty="0" smtClean="0">
              <a:ea typeface="宋体" pitchFamily="2" charset="-122"/>
            </a:endParaRPr>
          </a:p>
        </p:txBody>
      </p:sp>
      <p:sp>
        <p:nvSpPr>
          <p:cNvPr id="59397" name="矩形 4"/>
          <p:cNvSpPr>
            <a:spLocks noChangeArrowheads="1"/>
          </p:cNvSpPr>
          <p:nvPr/>
        </p:nvSpPr>
        <p:spPr bwMode="auto">
          <a:xfrm>
            <a:off x="285750" y="142875"/>
            <a:ext cx="6374482" cy="584775"/>
          </a:xfrm>
          <a:prstGeom prst="rect">
            <a:avLst/>
          </a:prstGeom>
          <a:noFill/>
          <a:ln w="9525">
            <a:noFill/>
            <a:miter lim="800000"/>
            <a:headEnd/>
            <a:tailEnd/>
          </a:ln>
        </p:spPr>
        <p:txBody>
          <a:bodyPr wrap="square">
            <a:spAutoFit/>
          </a:bodyPr>
          <a:lstStyle/>
          <a:p>
            <a:pPr algn="ctr"/>
            <a:r>
              <a:rPr lang="zh-CN" altLang="en-US" sz="3200" dirty="0" smtClean="0">
                <a:solidFill>
                  <a:schemeClr val="bg1"/>
                </a:solidFill>
              </a:rPr>
              <a:t>研究方向三：大气污染成分谱分析</a:t>
            </a:r>
            <a:endParaRPr lang="zh-CN" altLang="en-US" sz="3200" dirty="0">
              <a:solidFill>
                <a:schemeClr val="bg1"/>
              </a:solidFill>
            </a:endParaRPr>
          </a:p>
        </p:txBody>
      </p:sp>
      <p:pic>
        <p:nvPicPr>
          <p:cNvPr id="8" name="Picture 5"/>
          <p:cNvPicPr>
            <a:picLocks noChangeAspect="1" noChangeArrowheads="1"/>
          </p:cNvPicPr>
          <p:nvPr/>
        </p:nvPicPr>
        <p:blipFill>
          <a:blip r:embed="rId2" cstate="print"/>
          <a:srcRect/>
          <a:stretch>
            <a:fillRect/>
          </a:stretch>
        </p:blipFill>
        <p:spPr bwMode="auto">
          <a:xfrm>
            <a:off x="1643063" y="2276872"/>
            <a:ext cx="6286500" cy="3914775"/>
          </a:xfrm>
          <a:prstGeom prst="rect">
            <a:avLst/>
          </a:prstGeom>
          <a:noFill/>
          <a:ln w="9525">
            <a:noFill/>
            <a:miter lim="800000"/>
            <a:headEnd/>
            <a:tailEnd/>
          </a:ln>
        </p:spPr>
      </p:pic>
    </p:spTree>
  </p:cSld>
  <p:clrMapOvr>
    <a:masterClrMapping/>
  </p:clrMapOvr>
  <p:transition>
    <p:checke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语音及图像处理研究室</a:t>
            </a:r>
          </a:p>
        </p:txBody>
      </p:sp>
      <p:sp>
        <p:nvSpPr>
          <p:cNvPr id="9221" name="Rectangle 5"/>
          <p:cNvSpPr>
            <a:spLocks noGrp="1" noChangeArrowheads="1"/>
          </p:cNvSpPr>
          <p:nvPr>
            <p:ph type="body" idx="1"/>
          </p:nvPr>
        </p:nvSpPr>
        <p:spPr>
          <a:xfrm>
            <a:off x="357188" y="1143000"/>
            <a:ext cx="6238875" cy="4410075"/>
          </a:xfrm>
        </p:spPr>
        <p:txBody>
          <a:bodyPr/>
          <a:lstStyle/>
          <a:p>
            <a:pPr marL="274320" lvl="0" indent="-274320" eaLnBrk="1" fontAlgn="auto" hangingPunct="1">
              <a:spcBef>
                <a:spcPts val="600"/>
              </a:spcBef>
              <a:spcAft>
                <a:spcPts val="0"/>
              </a:spcAft>
              <a:buClr>
                <a:srgbClr val="727CA3"/>
              </a:buClr>
              <a:buSzPct val="76000"/>
              <a:buFont typeface="Wingdings 3"/>
              <a:buChar char=""/>
            </a:pPr>
            <a:r>
              <a:rPr lang="zh-CN" altLang="en-US" sz="3600" b="0" kern="1200" dirty="0">
                <a:solidFill>
                  <a:prstClr val="black"/>
                </a:solidFill>
                <a:latin typeface="Gill Sans MT"/>
                <a:ea typeface="华文新魏"/>
              </a:rPr>
              <a:t>马捷 教授</a:t>
            </a:r>
            <a:endParaRPr lang="en-US" altLang="zh-CN" sz="3600" b="0" kern="1200" dirty="0">
              <a:solidFill>
                <a:prstClr val="black"/>
              </a:solidFill>
              <a:latin typeface="Gill Sans MT"/>
              <a:ea typeface="华文新魏"/>
            </a:endParaRPr>
          </a:p>
          <a:p>
            <a:pPr marL="274320" lvl="0" indent="-274320" eaLnBrk="1" fontAlgn="auto" hangingPunct="1">
              <a:spcBef>
                <a:spcPts val="600"/>
              </a:spcBef>
              <a:spcAft>
                <a:spcPts val="0"/>
              </a:spcAft>
              <a:buClr>
                <a:srgbClr val="727CA3"/>
              </a:buClr>
              <a:buSzPct val="76000"/>
              <a:buFont typeface="Wingdings 3"/>
              <a:buChar char=""/>
            </a:pPr>
            <a:r>
              <a:rPr lang="zh-CN" altLang="en-US" sz="3600" b="0" kern="1200" dirty="0">
                <a:solidFill>
                  <a:prstClr val="black"/>
                </a:solidFill>
                <a:latin typeface="Gill Sans MT"/>
                <a:ea typeface="华文新魏"/>
              </a:rPr>
              <a:t>邢树松 副教授</a:t>
            </a:r>
            <a:endParaRPr lang="en-US" altLang="zh-CN" sz="3600" b="0" kern="1200" dirty="0">
              <a:solidFill>
                <a:prstClr val="black"/>
              </a:solidFill>
              <a:latin typeface="Gill Sans MT"/>
              <a:ea typeface="华文新魏"/>
            </a:endParaRPr>
          </a:p>
          <a:p>
            <a:pPr marL="274320" lvl="0" indent="-274320" eaLnBrk="1" fontAlgn="auto" hangingPunct="1">
              <a:spcBef>
                <a:spcPts val="600"/>
              </a:spcBef>
              <a:spcAft>
                <a:spcPts val="0"/>
              </a:spcAft>
              <a:buClr>
                <a:srgbClr val="727CA3"/>
              </a:buClr>
              <a:buSzPct val="76000"/>
              <a:buFont typeface="Wingdings 3"/>
              <a:buChar char=""/>
            </a:pPr>
            <a:r>
              <a:rPr lang="zh-CN" altLang="en-US" sz="3600" b="0" kern="1200" dirty="0">
                <a:solidFill>
                  <a:prstClr val="black"/>
                </a:solidFill>
                <a:latin typeface="Gill Sans MT"/>
                <a:ea typeface="华文新魏"/>
              </a:rPr>
              <a:t>李晓石 讲师</a:t>
            </a:r>
          </a:p>
          <a:p>
            <a:pPr lvl="1">
              <a:buFont typeface="Wingdings" pitchFamily="2" charset="2"/>
              <a:buChar char="Ø"/>
            </a:pPr>
            <a:endParaRPr lang="zh-CN" altLang="en-US" sz="3600" dirty="0" smtClean="0">
              <a:ea typeface="宋体" pitchFamily="2" charset="-122"/>
            </a:endParaRPr>
          </a:p>
        </p:txBody>
      </p:sp>
      <p:sp>
        <p:nvSpPr>
          <p:cNvPr id="59397" name="矩形 4"/>
          <p:cNvSpPr>
            <a:spLocks noChangeArrowheads="1"/>
          </p:cNvSpPr>
          <p:nvPr/>
        </p:nvSpPr>
        <p:spPr bwMode="auto">
          <a:xfrm>
            <a:off x="285750" y="142875"/>
            <a:ext cx="6374482" cy="584775"/>
          </a:xfrm>
          <a:prstGeom prst="rect">
            <a:avLst/>
          </a:prstGeom>
          <a:noFill/>
          <a:ln w="9525">
            <a:noFill/>
            <a:miter lim="800000"/>
            <a:headEnd/>
            <a:tailEnd/>
          </a:ln>
        </p:spPr>
        <p:txBody>
          <a:bodyPr wrap="square">
            <a:spAutoFit/>
          </a:bodyPr>
          <a:lstStyle/>
          <a:p>
            <a:r>
              <a:rPr lang="zh-CN" altLang="en-US" sz="3200" dirty="0" smtClean="0">
                <a:solidFill>
                  <a:schemeClr val="bg1"/>
                </a:solidFill>
              </a:rPr>
              <a:t>智能技术与系统研究室</a:t>
            </a:r>
            <a:endParaRPr lang="zh-CN" altLang="en-US" sz="3200" dirty="0">
              <a:solidFill>
                <a:schemeClr val="bg1"/>
              </a:solidFill>
            </a:endParaRPr>
          </a:p>
        </p:txBody>
      </p:sp>
    </p:spTree>
  </p:cSld>
  <p:clrMapOvr>
    <a:masterClrMapping/>
  </p:clrMapOvr>
  <p:transition>
    <p:checke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a:xfrm>
            <a:off x="304800" y="819150"/>
            <a:ext cx="8458200" cy="990600"/>
          </a:xfrm>
        </p:spPr>
        <p:txBody>
          <a:bodyPr/>
          <a:lstStyle/>
          <a:p>
            <a:r>
              <a:rPr lang="zh-CN" altLang="en-US" dirty="0" smtClean="0">
                <a:ea typeface="宋体" pitchFamily="2" charset="-122"/>
              </a:rPr>
              <a:t>语音及图像处理研究室</a:t>
            </a:r>
          </a:p>
        </p:txBody>
      </p:sp>
      <p:sp>
        <p:nvSpPr>
          <p:cNvPr id="9221" name="Rectangle 5"/>
          <p:cNvSpPr>
            <a:spLocks noGrp="1" noChangeArrowheads="1"/>
          </p:cNvSpPr>
          <p:nvPr>
            <p:ph type="body" idx="1"/>
          </p:nvPr>
        </p:nvSpPr>
        <p:spPr>
          <a:xfrm>
            <a:off x="357188" y="1143000"/>
            <a:ext cx="6238875" cy="4410075"/>
          </a:xfrm>
        </p:spPr>
        <p:txBody>
          <a:bodyPr/>
          <a:lstStyle/>
          <a:p>
            <a:pPr lvl="1">
              <a:buFont typeface="Wingdings" pitchFamily="2" charset="2"/>
              <a:buChar char="Ø"/>
            </a:pPr>
            <a:endParaRPr lang="zh-CN" altLang="en-US" sz="3600" dirty="0" smtClean="0">
              <a:ea typeface="宋体" pitchFamily="2" charset="-122"/>
            </a:endParaRPr>
          </a:p>
        </p:txBody>
      </p:sp>
      <p:sp>
        <p:nvSpPr>
          <p:cNvPr id="59397" name="矩形 4"/>
          <p:cNvSpPr>
            <a:spLocks noChangeArrowheads="1"/>
          </p:cNvSpPr>
          <p:nvPr/>
        </p:nvSpPr>
        <p:spPr bwMode="auto">
          <a:xfrm>
            <a:off x="285750" y="142875"/>
            <a:ext cx="6374482" cy="584775"/>
          </a:xfrm>
          <a:prstGeom prst="rect">
            <a:avLst/>
          </a:prstGeom>
          <a:noFill/>
          <a:ln w="9525">
            <a:noFill/>
            <a:miter lim="800000"/>
            <a:headEnd/>
            <a:tailEnd/>
          </a:ln>
        </p:spPr>
        <p:txBody>
          <a:bodyPr wrap="square">
            <a:spAutoFit/>
          </a:bodyPr>
          <a:lstStyle/>
          <a:p>
            <a:r>
              <a:rPr lang="zh-CN" altLang="en-US" sz="3200" dirty="0" smtClean="0">
                <a:solidFill>
                  <a:schemeClr val="bg1"/>
                </a:solidFill>
              </a:rPr>
              <a:t>马捷教授参与设计的产品</a:t>
            </a:r>
            <a:endParaRPr lang="zh-CN" altLang="en-US" sz="3200" dirty="0">
              <a:solidFill>
                <a:schemeClr val="bg1"/>
              </a:solidFill>
            </a:endParaRPr>
          </a:p>
        </p:txBody>
      </p:sp>
      <p:pic>
        <p:nvPicPr>
          <p:cNvPr id="5" name="Picture 4"/>
          <p:cNvPicPr>
            <a:picLocks noChangeAspect="1" noChangeArrowheads="1"/>
          </p:cNvPicPr>
          <p:nvPr/>
        </p:nvPicPr>
        <p:blipFill>
          <a:blip r:embed="rId2" cstate="print"/>
          <a:srcRect/>
          <a:stretch>
            <a:fillRect/>
          </a:stretch>
        </p:blipFill>
        <p:spPr bwMode="auto">
          <a:xfrm>
            <a:off x="395288" y="1125538"/>
            <a:ext cx="5327650" cy="3133725"/>
          </a:xfrm>
          <a:prstGeom prst="rect">
            <a:avLst/>
          </a:prstGeom>
          <a:noFill/>
          <a:ln w="9525">
            <a:noFill/>
            <a:miter lim="800000"/>
            <a:headEnd/>
            <a:tailEnd/>
          </a:ln>
        </p:spPr>
      </p:pic>
      <p:grpSp>
        <p:nvGrpSpPr>
          <p:cNvPr id="6" name="Group 5"/>
          <p:cNvGrpSpPr>
            <a:grpSpLocks/>
          </p:cNvGrpSpPr>
          <p:nvPr/>
        </p:nvGrpSpPr>
        <p:grpSpPr bwMode="auto">
          <a:xfrm>
            <a:off x="971550" y="1412875"/>
            <a:ext cx="4752975" cy="3768725"/>
            <a:chOff x="612" y="890"/>
            <a:chExt cx="2994" cy="2374"/>
          </a:xfrm>
        </p:grpSpPr>
        <p:pic>
          <p:nvPicPr>
            <p:cNvPr id="7" name="Picture 6"/>
            <p:cNvPicPr>
              <a:picLocks noChangeAspect="1" noChangeArrowheads="1"/>
            </p:cNvPicPr>
            <p:nvPr/>
          </p:nvPicPr>
          <p:blipFill>
            <a:blip r:embed="rId3" cstate="print"/>
            <a:srcRect/>
            <a:stretch>
              <a:fillRect/>
            </a:stretch>
          </p:blipFill>
          <p:spPr bwMode="auto">
            <a:xfrm>
              <a:off x="612" y="890"/>
              <a:ext cx="2976" cy="2374"/>
            </a:xfrm>
            <a:prstGeom prst="rect">
              <a:avLst/>
            </a:prstGeom>
            <a:noFill/>
            <a:ln w="9525">
              <a:noFill/>
              <a:miter lim="800000"/>
              <a:headEnd/>
              <a:tailEnd/>
            </a:ln>
          </p:spPr>
        </p:pic>
        <p:sp>
          <p:nvSpPr>
            <p:cNvPr id="8" name="Text Box 7"/>
            <p:cNvSpPr txBox="1">
              <a:spLocks noChangeArrowheads="1"/>
            </p:cNvSpPr>
            <p:nvPr/>
          </p:nvSpPr>
          <p:spPr bwMode="auto">
            <a:xfrm>
              <a:off x="2925" y="981"/>
              <a:ext cx="681" cy="2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2400" b="1" i="1">
                  <a:solidFill>
                    <a:srgbClr val="0000FF"/>
                  </a:solidFill>
                  <a:latin typeface="Arial" charset="0"/>
                  <a:ea typeface="华文细黑" pitchFamily="2" charset="-122"/>
                </a:rPr>
                <a:t>1987</a:t>
              </a:r>
            </a:p>
          </p:txBody>
        </p:sp>
      </p:grpSp>
      <p:grpSp>
        <p:nvGrpSpPr>
          <p:cNvPr id="9" name="Group 8"/>
          <p:cNvGrpSpPr>
            <a:grpSpLocks/>
          </p:cNvGrpSpPr>
          <p:nvPr/>
        </p:nvGrpSpPr>
        <p:grpSpPr bwMode="auto">
          <a:xfrm>
            <a:off x="2124075" y="2133600"/>
            <a:ext cx="3616325" cy="3595688"/>
            <a:chOff x="1338" y="1344"/>
            <a:chExt cx="2278" cy="2265"/>
          </a:xfrm>
        </p:grpSpPr>
        <p:pic>
          <p:nvPicPr>
            <p:cNvPr id="10" name="Picture 9"/>
            <p:cNvPicPr>
              <a:picLocks noChangeAspect="1" noChangeArrowheads="1"/>
            </p:cNvPicPr>
            <p:nvPr/>
          </p:nvPicPr>
          <p:blipFill>
            <a:blip r:embed="rId4" cstate="print"/>
            <a:srcRect/>
            <a:stretch>
              <a:fillRect/>
            </a:stretch>
          </p:blipFill>
          <p:spPr bwMode="auto">
            <a:xfrm>
              <a:off x="1338" y="1344"/>
              <a:ext cx="2278" cy="2265"/>
            </a:xfrm>
            <a:prstGeom prst="rect">
              <a:avLst/>
            </a:prstGeom>
            <a:noFill/>
            <a:ln w="9525">
              <a:noFill/>
              <a:miter lim="800000"/>
              <a:headEnd/>
              <a:tailEnd/>
            </a:ln>
          </p:spPr>
        </p:pic>
        <p:sp>
          <p:nvSpPr>
            <p:cNvPr id="11" name="Text Box 10"/>
            <p:cNvSpPr txBox="1">
              <a:spLocks noChangeArrowheads="1"/>
            </p:cNvSpPr>
            <p:nvPr/>
          </p:nvSpPr>
          <p:spPr bwMode="auto">
            <a:xfrm>
              <a:off x="2925" y="1570"/>
              <a:ext cx="590" cy="2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2400" b="1" i="1">
                  <a:solidFill>
                    <a:schemeClr val="bg1"/>
                  </a:solidFill>
                  <a:latin typeface="Arial" charset="0"/>
                  <a:ea typeface="华文细黑" pitchFamily="2" charset="-122"/>
                </a:rPr>
                <a:t>1990</a:t>
              </a:r>
            </a:p>
          </p:txBody>
        </p:sp>
      </p:grpSp>
      <p:grpSp>
        <p:nvGrpSpPr>
          <p:cNvPr id="12" name="Group 11"/>
          <p:cNvGrpSpPr>
            <a:grpSpLocks/>
          </p:cNvGrpSpPr>
          <p:nvPr/>
        </p:nvGrpSpPr>
        <p:grpSpPr bwMode="auto">
          <a:xfrm>
            <a:off x="395288" y="1196975"/>
            <a:ext cx="8569325" cy="5262563"/>
            <a:chOff x="249" y="754"/>
            <a:chExt cx="5398" cy="3315"/>
          </a:xfrm>
        </p:grpSpPr>
        <p:grpSp>
          <p:nvGrpSpPr>
            <p:cNvPr id="13" name="Group 12"/>
            <p:cNvGrpSpPr>
              <a:grpSpLocks/>
            </p:cNvGrpSpPr>
            <p:nvPr/>
          </p:nvGrpSpPr>
          <p:grpSpPr bwMode="auto">
            <a:xfrm>
              <a:off x="249" y="754"/>
              <a:ext cx="1318" cy="1529"/>
              <a:chOff x="158" y="709"/>
              <a:chExt cx="1318" cy="1529"/>
            </a:xfrm>
          </p:grpSpPr>
          <p:pic>
            <p:nvPicPr>
              <p:cNvPr id="38" name="Picture 3"/>
              <p:cNvPicPr>
                <a:picLocks noChangeAspect="1" noChangeArrowheads="1"/>
              </p:cNvPicPr>
              <p:nvPr/>
            </p:nvPicPr>
            <p:blipFill>
              <a:blip r:embed="rId5" cstate="print"/>
              <a:srcRect/>
              <a:stretch>
                <a:fillRect/>
              </a:stretch>
            </p:blipFill>
            <p:spPr bwMode="auto">
              <a:xfrm>
                <a:off x="249" y="709"/>
                <a:ext cx="1186" cy="1320"/>
              </a:xfrm>
              <a:prstGeom prst="rect">
                <a:avLst/>
              </a:prstGeom>
              <a:noFill/>
              <a:ln w="9525">
                <a:noFill/>
                <a:miter lim="800000"/>
                <a:headEnd/>
                <a:tailEnd/>
              </a:ln>
            </p:spPr>
          </p:pic>
          <p:sp>
            <p:nvSpPr>
              <p:cNvPr id="39" name="Text Box 8"/>
              <p:cNvSpPr txBox="1">
                <a:spLocks noChangeArrowheads="1"/>
              </p:cNvSpPr>
              <p:nvPr/>
            </p:nvSpPr>
            <p:spPr bwMode="auto">
              <a:xfrm>
                <a:off x="158" y="2024"/>
                <a:ext cx="1318" cy="214"/>
              </a:xfrm>
              <a:prstGeom prst="rect">
                <a:avLst/>
              </a:prstGeom>
              <a:solidFill>
                <a:srgbClr val="CCFFFF"/>
              </a:solidFill>
              <a:ln w="9525">
                <a:noFill/>
                <a:miter lim="800000"/>
                <a:headEnd/>
                <a:tailEnd/>
              </a:ln>
            </p:spPr>
            <p:txBody>
              <a:bodyPr>
                <a:spAutoFit/>
              </a:bodyPr>
              <a:lstStyle/>
              <a:p>
                <a:pPr algn="ctr">
                  <a:lnSpc>
                    <a:spcPct val="90000"/>
                  </a:lnSpc>
                  <a:spcBef>
                    <a:spcPct val="50000"/>
                  </a:spcBef>
                  <a:buSzPct val="150000"/>
                  <a:buFont typeface="Wingdings" pitchFamily="2" charset="2"/>
                  <a:buNone/>
                </a:pPr>
                <a:r>
                  <a:rPr kumimoji="1" lang="en-US" altLang="zh-CN" b="1">
                    <a:solidFill>
                      <a:srgbClr val="0000FF"/>
                    </a:solidFill>
                    <a:latin typeface="宋体" pitchFamily="2" charset="-122"/>
                  </a:rPr>
                  <a:t>2002</a:t>
                </a:r>
                <a:r>
                  <a:rPr kumimoji="1" lang="zh-CN" altLang="en-US" b="1">
                    <a:solidFill>
                      <a:srgbClr val="0000FF"/>
                    </a:solidFill>
                    <a:latin typeface="宋体" pitchFamily="2" charset="-122"/>
                  </a:rPr>
                  <a:t>年：</a:t>
                </a:r>
                <a:r>
                  <a:rPr kumimoji="1" lang="en-US" altLang="zh-CN" b="1">
                    <a:solidFill>
                      <a:srgbClr val="0000FF"/>
                    </a:solidFill>
                    <a:latin typeface="宋体" pitchFamily="2" charset="-122"/>
                  </a:rPr>
                  <a:t>7”M</a:t>
                </a:r>
                <a:r>
                  <a:rPr kumimoji="1" lang="zh-CN" altLang="en-US" b="1">
                    <a:solidFill>
                      <a:srgbClr val="0000FF"/>
                    </a:solidFill>
                    <a:latin typeface="宋体" pitchFamily="2" charset="-122"/>
                  </a:rPr>
                  <a:t>系列</a:t>
                </a:r>
              </a:p>
            </p:txBody>
          </p:sp>
        </p:grpSp>
        <p:grpSp>
          <p:nvGrpSpPr>
            <p:cNvPr id="14" name="Group 17"/>
            <p:cNvGrpSpPr>
              <a:grpSpLocks/>
            </p:cNvGrpSpPr>
            <p:nvPr/>
          </p:nvGrpSpPr>
          <p:grpSpPr bwMode="auto">
            <a:xfrm>
              <a:off x="1565" y="845"/>
              <a:ext cx="1451" cy="1346"/>
              <a:chOff x="4105" y="864"/>
              <a:chExt cx="1451" cy="1346"/>
            </a:xfrm>
          </p:grpSpPr>
          <p:pic>
            <p:nvPicPr>
              <p:cNvPr id="36" name="Picture 4"/>
              <p:cNvPicPr>
                <a:picLocks noChangeAspect="1" noChangeArrowheads="1"/>
              </p:cNvPicPr>
              <p:nvPr/>
            </p:nvPicPr>
            <p:blipFill>
              <a:blip r:embed="rId6" cstate="print"/>
              <a:srcRect/>
              <a:stretch>
                <a:fillRect/>
              </a:stretch>
            </p:blipFill>
            <p:spPr bwMode="auto">
              <a:xfrm>
                <a:off x="4116" y="864"/>
                <a:ext cx="1440" cy="1147"/>
              </a:xfrm>
              <a:prstGeom prst="rect">
                <a:avLst/>
              </a:prstGeom>
              <a:noFill/>
              <a:ln w="9525">
                <a:noFill/>
                <a:miter lim="800000"/>
                <a:headEnd/>
                <a:tailEnd/>
              </a:ln>
            </p:spPr>
          </p:pic>
          <p:sp>
            <p:nvSpPr>
              <p:cNvPr id="37" name="Text Box 9"/>
              <p:cNvSpPr txBox="1">
                <a:spLocks noChangeArrowheads="1"/>
              </p:cNvSpPr>
              <p:nvPr/>
            </p:nvSpPr>
            <p:spPr bwMode="auto">
              <a:xfrm>
                <a:off x="4105" y="1979"/>
                <a:ext cx="1451" cy="231"/>
              </a:xfrm>
              <a:prstGeom prst="rect">
                <a:avLst/>
              </a:prstGeom>
              <a:solidFill>
                <a:srgbClr val="CCFFFF"/>
              </a:solidFill>
              <a:ln w="9525">
                <a:noFill/>
                <a:miter lim="800000"/>
                <a:headEnd/>
                <a:tailEnd/>
              </a:ln>
            </p:spPr>
            <p:txBody>
              <a:bodyPr>
                <a:spAutoFit/>
              </a:bodyPr>
              <a:lstStyle/>
              <a:p>
                <a:pPr algn="ctr">
                  <a:spcBef>
                    <a:spcPct val="50000"/>
                  </a:spcBef>
                  <a:buSzPct val="150000"/>
                  <a:buFont typeface="Wingdings" pitchFamily="2" charset="2"/>
                  <a:buNone/>
                </a:pPr>
                <a:r>
                  <a:rPr kumimoji="1" lang="en-US" altLang="zh-CN" b="1">
                    <a:solidFill>
                      <a:srgbClr val="0000FF"/>
                    </a:solidFill>
                    <a:latin typeface="宋体" pitchFamily="2" charset="-122"/>
                  </a:rPr>
                  <a:t>2004</a:t>
                </a:r>
                <a:r>
                  <a:rPr kumimoji="1" lang="zh-CN" altLang="en-US" b="1">
                    <a:solidFill>
                      <a:srgbClr val="0000FF"/>
                    </a:solidFill>
                    <a:latin typeface="宋体" pitchFamily="2" charset="-122"/>
                  </a:rPr>
                  <a:t>年：</a:t>
                </a:r>
                <a:r>
                  <a:rPr kumimoji="1" lang="en-US" altLang="zh-CN" b="1">
                    <a:solidFill>
                      <a:srgbClr val="0000FF"/>
                    </a:solidFill>
                    <a:latin typeface="宋体" pitchFamily="2" charset="-122"/>
                  </a:rPr>
                  <a:t>6”S</a:t>
                </a:r>
                <a:r>
                  <a:rPr kumimoji="1" lang="zh-CN" altLang="en-US" b="1">
                    <a:solidFill>
                      <a:srgbClr val="0000FF"/>
                    </a:solidFill>
                    <a:latin typeface="宋体" pitchFamily="2" charset="-122"/>
                  </a:rPr>
                  <a:t>系列</a:t>
                </a:r>
              </a:p>
            </p:txBody>
          </p:sp>
        </p:grpSp>
        <p:grpSp>
          <p:nvGrpSpPr>
            <p:cNvPr id="15" name="Group 56"/>
            <p:cNvGrpSpPr>
              <a:grpSpLocks/>
            </p:cNvGrpSpPr>
            <p:nvPr/>
          </p:nvGrpSpPr>
          <p:grpSpPr bwMode="auto">
            <a:xfrm>
              <a:off x="1519" y="2341"/>
              <a:ext cx="1361" cy="1571"/>
              <a:chOff x="1429" y="2659"/>
              <a:chExt cx="1361" cy="1571"/>
            </a:xfrm>
          </p:grpSpPr>
          <p:sp>
            <p:nvSpPr>
              <p:cNvPr id="34" name="Text Box 13"/>
              <p:cNvSpPr txBox="1">
                <a:spLocks noChangeArrowheads="1"/>
              </p:cNvSpPr>
              <p:nvPr/>
            </p:nvSpPr>
            <p:spPr bwMode="auto">
              <a:xfrm>
                <a:off x="1564" y="3999"/>
                <a:ext cx="1226" cy="231"/>
              </a:xfrm>
              <a:prstGeom prst="rect">
                <a:avLst/>
              </a:prstGeom>
              <a:solidFill>
                <a:srgbClr val="CCFFFF"/>
              </a:solidFill>
              <a:ln w="9525">
                <a:noFill/>
                <a:miter lim="800000"/>
                <a:headEnd/>
                <a:tailEnd/>
              </a:ln>
            </p:spPr>
            <p:txBody>
              <a:bodyPr>
                <a:spAutoFit/>
              </a:bodyPr>
              <a:lstStyle/>
              <a:p>
                <a:pPr algn="ctr">
                  <a:spcBef>
                    <a:spcPct val="50000"/>
                  </a:spcBef>
                  <a:buSzPct val="150000"/>
                  <a:buFont typeface="Wingdings" pitchFamily="2" charset="2"/>
                  <a:buNone/>
                </a:pPr>
                <a:r>
                  <a:rPr kumimoji="1" lang="en-US" altLang="zh-CN" b="1">
                    <a:solidFill>
                      <a:srgbClr val="0000FF"/>
                    </a:solidFill>
                    <a:latin typeface="宋体" pitchFamily="2" charset="-122"/>
                  </a:rPr>
                  <a:t>2008:V3/V5</a:t>
                </a:r>
                <a:r>
                  <a:rPr kumimoji="1" lang="zh-CN" altLang="en-US" b="1">
                    <a:solidFill>
                      <a:srgbClr val="0000FF"/>
                    </a:solidFill>
                    <a:latin typeface="宋体" pitchFamily="2" charset="-122"/>
                  </a:rPr>
                  <a:t>系列</a:t>
                </a:r>
              </a:p>
            </p:txBody>
          </p:sp>
          <p:pic>
            <p:nvPicPr>
              <p:cNvPr id="35" name="Picture 36" descr="V3副本"/>
              <p:cNvPicPr>
                <a:picLocks noChangeAspect="1" noChangeArrowheads="1"/>
              </p:cNvPicPr>
              <p:nvPr/>
            </p:nvPicPr>
            <p:blipFill>
              <a:blip r:embed="rId7" cstate="print"/>
              <a:srcRect/>
              <a:stretch>
                <a:fillRect/>
              </a:stretch>
            </p:blipFill>
            <p:spPr bwMode="auto">
              <a:xfrm>
                <a:off x="1429" y="2659"/>
                <a:ext cx="1360" cy="1309"/>
              </a:xfrm>
              <a:prstGeom prst="rect">
                <a:avLst/>
              </a:prstGeom>
              <a:noFill/>
              <a:ln w="9525">
                <a:noFill/>
                <a:miter lim="800000"/>
                <a:headEnd/>
                <a:tailEnd/>
              </a:ln>
            </p:spPr>
          </p:pic>
        </p:grpSp>
        <p:grpSp>
          <p:nvGrpSpPr>
            <p:cNvPr id="16" name="Group 52"/>
            <p:cNvGrpSpPr>
              <a:grpSpLocks/>
            </p:cNvGrpSpPr>
            <p:nvPr/>
          </p:nvGrpSpPr>
          <p:grpSpPr bwMode="auto">
            <a:xfrm>
              <a:off x="3696" y="2432"/>
              <a:ext cx="828" cy="1567"/>
              <a:chOff x="3618" y="2840"/>
              <a:chExt cx="828" cy="1567"/>
            </a:xfrm>
          </p:grpSpPr>
          <p:sp>
            <p:nvSpPr>
              <p:cNvPr id="32" name="Text Box 13"/>
              <p:cNvSpPr txBox="1">
                <a:spLocks noChangeArrowheads="1"/>
              </p:cNvSpPr>
              <p:nvPr/>
            </p:nvSpPr>
            <p:spPr bwMode="auto">
              <a:xfrm>
                <a:off x="3651" y="4020"/>
                <a:ext cx="771" cy="387"/>
              </a:xfrm>
              <a:prstGeom prst="rect">
                <a:avLst/>
              </a:prstGeom>
              <a:solidFill>
                <a:srgbClr val="CCFFFF"/>
              </a:solidFill>
              <a:ln w="9525">
                <a:noFill/>
                <a:miter lim="800000"/>
                <a:headEnd/>
                <a:tailEnd/>
              </a:ln>
            </p:spPr>
            <p:txBody>
              <a:bodyPr>
                <a:spAutoFit/>
              </a:bodyPr>
              <a:lstStyle/>
              <a:p>
                <a:pPr algn="ctr">
                  <a:lnSpc>
                    <a:spcPct val="70000"/>
                  </a:lnSpc>
                  <a:spcBef>
                    <a:spcPct val="50000"/>
                  </a:spcBef>
                  <a:buSzPct val="150000"/>
                  <a:buFont typeface="Wingdings" pitchFamily="2" charset="2"/>
                  <a:buNone/>
                </a:pPr>
                <a:r>
                  <a:rPr kumimoji="1" lang="en-US" altLang="zh-CN" b="1">
                    <a:solidFill>
                      <a:srgbClr val="0000FF"/>
                    </a:solidFill>
                    <a:latin typeface="宋体" pitchFamily="2" charset="-122"/>
                  </a:rPr>
                  <a:t>2010:V60</a:t>
                </a:r>
              </a:p>
              <a:p>
                <a:pPr algn="ctr">
                  <a:lnSpc>
                    <a:spcPct val="70000"/>
                  </a:lnSpc>
                  <a:spcBef>
                    <a:spcPct val="50000"/>
                  </a:spcBef>
                  <a:buSzPct val="150000"/>
                  <a:buFont typeface="Wingdings" pitchFamily="2" charset="2"/>
                  <a:buNone/>
                </a:pPr>
                <a:r>
                  <a:rPr lang="en-US" altLang="zh-CN" b="1">
                    <a:solidFill>
                      <a:srgbClr val="0000FF"/>
                    </a:solidFill>
                    <a:latin typeface="宋体" pitchFamily="2" charset="-122"/>
                  </a:rPr>
                  <a:t>3G/WiFi</a:t>
                </a:r>
              </a:p>
            </p:txBody>
          </p:sp>
          <p:pic>
            <p:nvPicPr>
              <p:cNvPr id="33" name="Picture 38" descr="V60 1副本"/>
              <p:cNvPicPr>
                <a:picLocks noChangeAspect="1" noChangeArrowheads="1"/>
              </p:cNvPicPr>
              <p:nvPr/>
            </p:nvPicPr>
            <p:blipFill>
              <a:blip r:embed="rId8" cstate="print"/>
              <a:srcRect/>
              <a:stretch>
                <a:fillRect/>
              </a:stretch>
            </p:blipFill>
            <p:spPr bwMode="auto">
              <a:xfrm>
                <a:off x="3618" y="2840"/>
                <a:ext cx="828" cy="1162"/>
              </a:xfrm>
              <a:prstGeom prst="rect">
                <a:avLst/>
              </a:prstGeom>
              <a:noFill/>
              <a:ln w="9525">
                <a:noFill/>
                <a:miter lim="800000"/>
                <a:headEnd/>
                <a:tailEnd/>
              </a:ln>
            </p:spPr>
          </p:pic>
        </p:grpSp>
        <p:grpSp>
          <p:nvGrpSpPr>
            <p:cNvPr id="17" name="Group 51"/>
            <p:cNvGrpSpPr>
              <a:grpSpLocks/>
            </p:cNvGrpSpPr>
            <p:nvPr/>
          </p:nvGrpSpPr>
          <p:grpSpPr bwMode="auto">
            <a:xfrm>
              <a:off x="2880" y="2478"/>
              <a:ext cx="771" cy="1563"/>
              <a:chOff x="2789" y="2840"/>
              <a:chExt cx="771" cy="1563"/>
            </a:xfrm>
          </p:grpSpPr>
          <p:sp>
            <p:nvSpPr>
              <p:cNvPr id="30" name="Text Box 13"/>
              <p:cNvSpPr txBox="1">
                <a:spLocks noChangeArrowheads="1"/>
              </p:cNvSpPr>
              <p:nvPr/>
            </p:nvSpPr>
            <p:spPr bwMode="auto">
              <a:xfrm>
                <a:off x="2789" y="4016"/>
                <a:ext cx="771" cy="387"/>
              </a:xfrm>
              <a:prstGeom prst="rect">
                <a:avLst/>
              </a:prstGeom>
              <a:solidFill>
                <a:srgbClr val="CCFFFF"/>
              </a:solidFill>
              <a:ln w="9525">
                <a:noFill/>
                <a:miter lim="800000"/>
                <a:headEnd/>
                <a:tailEnd/>
              </a:ln>
            </p:spPr>
            <p:txBody>
              <a:bodyPr>
                <a:spAutoFit/>
              </a:bodyPr>
              <a:lstStyle/>
              <a:p>
                <a:pPr algn="ctr">
                  <a:lnSpc>
                    <a:spcPct val="70000"/>
                  </a:lnSpc>
                  <a:spcBef>
                    <a:spcPct val="50000"/>
                  </a:spcBef>
                  <a:buSzPct val="150000"/>
                  <a:buFont typeface="Wingdings" pitchFamily="2" charset="2"/>
                  <a:buNone/>
                </a:pPr>
                <a:r>
                  <a:rPr kumimoji="1" lang="en-US" altLang="zh-CN" b="1">
                    <a:solidFill>
                      <a:srgbClr val="0000FF"/>
                    </a:solidFill>
                    <a:latin typeface="宋体" pitchFamily="2" charset="-122"/>
                  </a:rPr>
                  <a:t>2009:V30</a:t>
                </a:r>
              </a:p>
              <a:p>
                <a:pPr algn="ctr">
                  <a:lnSpc>
                    <a:spcPct val="70000"/>
                  </a:lnSpc>
                  <a:spcBef>
                    <a:spcPct val="50000"/>
                  </a:spcBef>
                  <a:buSzPct val="150000"/>
                  <a:buFont typeface="Wingdings" pitchFamily="2" charset="2"/>
                  <a:buNone/>
                </a:pPr>
                <a:r>
                  <a:rPr kumimoji="1" lang="zh-CN" altLang="en-US" b="1">
                    <a:solidFill>
                      <a:srgbClr val="0000FF"/>
                    </a:solidFill>
                    <a:latin typeface="宋体" pitchFamily="2" charset="-122"/>
                  </a:rPr>
                  <a:t>全触屏</a:t>
                </a:r>
              </a:p>
            </p:txBody>
          </p:sp>
          <p:pic>
            <p:nvPicPr>
              <p:cNvPr id="31" name="Picture 40" descr="V30副本"/>
              <p:cNvPicPr>
                <a:picLocks noChangeAspect="1" noChangeArrowheads="1"/>
              </p:cNvPicPr>
              <p:nvPr/>
            </p:nvPicPr>
            <p:blipFill>
              <a:blip r:embed="rId9" cstate="print"/>
              <a:srcRect/>
              <a:stretch>
                <a:fillRect/>
              </a:stretch>
            </p:blipFill>
            <p:spPr bwMode="auto">
              <a:xfrm>
                <a:off x="2789" y="2840"/>
                <a:ext cx="766" cy="1117"/>
              </a:xfrm>
              <a:prstGeom prst="rect">
                <a:avLst/>
              </a:prstGeom>
              <a:noFill/>
              <a:ln w="9525">
                <a:noFill/>
                <a:miter lim="800000"/>
                <a:headEnd/>
                <a:tailEnd/>
              </a:ln>
            </p:spPr>
          </p:pic>
        </p:grpSp>
        <p:grpSp>
          <p:nvGrpSpPr>
            <p:cNvPr id="18" name="Group 46"/>
            <p:cNvGrpSpPr>
              <a:grpSpLocks/>
            </p:cNvGrpSpPr>
            <p:nvPr/>
          </p:nvGrpSpPr>
          <p:grpSpPr bwMode="auto">
            <a:xfrm>
              <a:off x="4558" y="2341"/>
              <a:ext cx="1089" cy="1728"/>
              <a:chOff x="4513" y="2523"/>
              <a:chExt cx="1089" cy="1728"/>
            </a:xfrm>
          </p:grpSpPr>
          <p:pic>
            <p:nvPicPr>
              <p:cNvPr id="28" name="Picture 42" descr="A9副本"/>
              <p:cNvPicPr>
                <a:picLocks noChangeAspect="1" noChangeArrowheads="1"/>
              </p:cNvPicPr>
              <p:nvPr/>
            </p:nvPicPr>
            <p:blipFill>
              <a:blip r:embed="rId10" cstate="print"/>
              <a:srcRect/>
              <a:stretch>
                <a:fillRect/>
              </a:stretch>
            </p:blipFill>
            <p:spPr bwMode="auto">
              <a:xfrm>
                <a:off x="4513" y="2523"/>
                <a:ext cx="966" cy="1414"/>
              </a:xfrm>
              <a:prstGeom prst="rect">
                <a:avLst/>
              </a:prstGeom>
              <a:noFill/>
              <a:ln w="9525">
                <a:noFill/>
                <a:miter lim="800000"/>
                <a:headEnd/>
                <a:tailEnd/>
              </a:ln>
            </p:spPr>
          </p:pic>
          <p:sp>
            <p:nvSpPr>
              <p:cNvPr id="29" name="Text Box 13"/>
              <p:cNvSpPr txBox="1">
                <a:spLocks noChangeArrowheads="1"/>
              </p:cNvSpPr>
              <p:nvPr/>
            </p:nvSpPr>
            <p:spPr bwMode="auto">
              <a:xfrm>
                <a:off x="4604" y="4020"/>
                <a:ext cx="998" cy="231"/>
              </a:xfrm>
              <a:prstGeom prst="rect">
                <a:avLst/>
              </a:prstGeom>
              <a:solidFill>
                <a:srgbClr val="CCFFFF"/>
              </a:solidFill>
              <a:ln w="9525">
                <a:noFill/>
                <a:miter lim="800000"/>
                <a:headEnd/>
                <a:tailEnd/>
              </a:ln>
            </p:spPr>
            <p:txBody>
              <a:bodyPr>
                <a:spAutoFit/>
              </a:bodyPr>
              <a:lstStyle/>
              <a:p>
                <a:pPr algn="ctr">
                  <a:spcBef>
                    <a:spcPct val="50000"/>
                  </a:spcBef>
                  <a:buSzPct val="150000"/>
                  <a:buFont typeface="Wingdings" pitchFamily="2" charset="2"/>
                  <a:buNone/>
                </a:pPr>
                <a:r>
                  <a:rPr kumimoji="1" lang="en-US" altLang="zh-CN" b="1">
                    <a:solidFill>
                      <a:srgbClr val="0000FF"/>
                    </a:solidFill>
                    <a:latin typeface="宋体" pitchFamily="2" charset="-122"/>
                  </a:rPr>
                  <a:t>2010:9</a:t>
                </a:r>
                <a:r>
                  <a:rPr kumimoji="1" lang="zh-CN" altLang="en-US" b="1">
                    <a:solidFill>
                      <a:srgbClr val="0000FF"/>
                    </a:solidFill>
                    <a:latin typeface="宋体" pitchFamily="2" charset="-122"/>
                  </a:rPr>
                  <a:t>寸</a:t>
                </a:r>
                <a:r>
                  <a:rPr kumimoji="1" lang="en-US" altLang="zh-CN" b="1">
                    <a:solidFill>
                      <a:srgbClr val="0000FF"/>
                    </a:solidFill>
                    <a:latin typeface="宋体" pitchFamily="2" charset="-122"/>
                  </a:rPr>
                  <a:t>A9</a:t>
                </a:r>
              </a:p>
            </p:txBody>
          </p:sp>
        </p:grpSp>
        <p:grpSp>
          <p:nvGrpSpPr>
            <p:cNvPr id="19" name="Group 55"/>
            <p:cNvGrpSpPr>
              <a:grpSpLocks/>
            </p:cNvGrpSpPr>
            <p:nvPr/>
          </p:nvGrpSpPr>
          <p:grpSpPr bwMode="auto">
            <a:xfrm>
              <a:off x="295" y="2251"/>
              <a:ext cx="1361" cy="1706"/>
              <a:chOff x="158" y="2523"/>
              <a:chExt cx="1361" cy="1706"/>
            </a:xfrm>
          </p:grpSpPr>
          <p:sp>
            <p:nvSpPr>
              <p:cNvPr id="26" name="Text Box 12"/>
              <p:cNvSpPr txBox="1">
                <a:spLocks noChangeArrowheads="1"/>
              </p:cNvSpPr>
              <p:nvPr/>
            </p:nvSpPr>
            <p:spPr bwMode="auto">
              <a:xfrm>
                <a:off x="249" y="3998"/>
                <a:ext cx="1270" cy="231"/>
              </a:xfrm>
              <a:prstGeom prst="rect">
                <a:avLst/>
              </a:prstGeom>
              <a:solidFill>
                <a:srgbClr val="CCFFFF"/>
              </a:solidFill>
              <a:ln w="9525">
                <a:noFill/>
                <a:miter lim="800000"/>
                <a:headEnd/>
                <a:tailEnd/>
              </a:ln>
            </p:spPr>
            <p:txBody>
              <a:bodyPr lIns="0" rIns="0">
                <a:spAutoFit/>
              </a:bodyPr>
              <a:lstStyle/>
              <a:p>
                <a:pPr algn="ctr">
                  <a:spcBef>
                    <a:spcPct val="50000"/>
                  </a:spcBef>
                  <a:buSzPct val="150000"/>
                  <a:buFont typeface="Wingdings" pitchFamily="2" charset="2"/>
                  <a:buNone/>
                </a:pPr>
                <a:r>
                  <a:rPr kumimoji="1" lang="en-US" altLang="zh-CN" b="1">
                    <a:solidFill>
                      <a:srgbClr val="0000FF"/>
                    </a:solidFill>
                    <a:latin typeface="宋体" pitchFamily="2" charset="-122"/>
                  </a:rPr>
                  <a:t>2006</a:t>
                </a:r>
                <a:r>
                  <a:rPr kumimoji="1" lang="zh-CN" altLang="en-US" b="1">
                    <a:solidFill>
                      <a:srgbClr val="0000FF"/>
                    </a:solidFill>
                    <a:latin typeface="宋体" pitchFamily="2" charset="-122"/>
                  </a:rPr>
                  <a:t>年：</a:t>
                </a:r>
                <a:r>
                  <a:rPr kumimoji="1" lang="en-US" altLang="zh-CN" b="1">
                    <a:solidFill>
                      <a:srgbClr val="0000FF"/>
                    </a:solidFill>
                    <a:latin typeface="宋体" pitchFamily="2" charset="-122"/>
                  </a:rPr>
                  <a:t>V8/V2</a:t>
                </a:r>
                <a:r>
                  <a:rPr kumimoji="1" lang="zh-CN" altLang="en-US" b="1">
                    <a:solidFill>
                      <a:srgbClr val="0000FF"/>
                    </a:solidFill>
                    <a:latin typeface="宋体" pitchFamily="2" charset="-122"/>
                  </a:rPr>
                  <a:t>系列</a:t>
                </a:r>
              </a:p>
            </p:txBody>
          </p:sp>
          <p:pic>
            <p:nvPicPr>
              <p:cNvPr id="27" name="Picture 54" descr="V2副本"/>
              <p:cNvPicPr>
                <a:picLocks noChangeAspect="1" noChangeArrowheads="1"/>
              </p:cNvPicPr>
              <p:nvPr/>
            </p:nvPicPr>
            <p:blipFill>
              <a:blip r:embed="rId11" cstate="print"/>
              <a:srcRect/>
              <a:stretch>
                <a:fillRect/>
              </a:stretch>
            </p:blipFill>
            <p:spPr bwMode="auto">
              <a:xfrm>
                <a:off x="158" y="2523"/>
                <a:ext cx="1345" cy="1451"/>
              </a:xfrm>
              <a:prstGeom prst="rect">
                <a:avLst/>
              </a:prstGeom>
              <a:noFill/>
              <a:ln w="9525">
                <a:noFill/>
                <a:miter lim="800000"/>
                <a:headEnd/>
                <a:tailEnd/>
              </a:ln>
            </p:spPr>
          </p:pic>
        </p:grpSp>
        <p:grpSp>
          <p:nvGrpSpPr>
            <p:cNvPr id="20" name="Group 33"/>
            <p:cNvGrpSpPr>
              <a:grpSpLocks/>
            </p:cNvGrpSpPr>
            <p:nvPr/>
          </p:nvGrpSpPr>
          <p:grpSpPr bwMode="auto">
            <a:xfrm>
              <a:off x="4332" y="890"/>
              <a:ext cx="1089" cy="1365"/>
              <a:chOff x="4671" y="890"/>
              <a:chExt cx="1089" cy="1365"/>
            </a:xfrm>
          </p:grpSpPr>
          <p:pic>
            <p:nvPicPr>
              <p:cNvPr id="24" name="Picture 34"/>
              <p:cNvPicPr>
                <a:picLocks noChangeAspect="1" noChangeArrowheads="1"/>
              </p:cNvPicPr>
              <p:nvPr/>
            </p:nvPicPr>
            <p:blipFill>
              <a:blip r:embed="rId12" cstate="print"/>
              <a:srcRect/>
              <a:stretch>
                <a:fillRect/>
              </a:stretch>
            </p:blipFill>
            <p:spPr bwMode="auto">
              <a:xfrm>
                <a:off x="4785" y="890"/>
                <a:ext cx="820" cy="948"/>
              </a:xfrm>
              <a:prstGeom prst="rect">
                <a:avLst/>
              </a:prstGeom>
              <a:noFill/>
              <a:ln w="9525">
                <a:noFill/>
                <a:miter lim="800000"/>
                <a:headEnd/>
                <a:tailEnd/>
              </a:ln>
            </p:spPr>
          </p:pic>
          <p:sp>
            <p:nvSpPr>
              <p:cNvPr id="25" name="Text Box 35"/>
              <p:cNvSpPr txBox="1">
                <a:spLocks noChangeArrowheads="1"/>
              </p:cNvSpPr>
              <p:nvPr/>
            </p:nvSpPr>
            <p:spPr bwMode="auto">
              <a:xfrm>
                <a:off x="4671" y="2024"/>
                <a:ext cx="1089" cy="231"/>
              </a:xfrm>
              <a:prstGeom prst="rect">
                <a:avLst/>
              </a:prstGeom>
              <a:solidFill>
                <a:srgbClr val="CCFFFF"/>
              </a:solidFill>
              <a:ln w="9525">
                <a:noFill/>
                <a:miter lim="800000"/>
                <a:headEnd/>
                <a:tailEnd/>
              </a:ln>
            </p:spPr>
            <p:txBody>
              <a:bodyPr>
                <a:spAutoFit/>
              </a:bodyPr>
              <a:lstStyle/>
              <a:p>
                <a:pPr algn="ctr">
                  <a:spcBef>
                    <a:spcPct val="50000"/>
                  </a:spcBef>
                  <a:buSzPct val="150000"/>
                  <a:buFont typeface="Wingdings" pitchFamily="2" charset="2"/>
                  <a:buNone/>
                </a:pPr>
                <a:r>
                  <a:rPr kumimoji="1" lang="en-US" altLang="zh-CN" b="1">
                    <a:solidFill>
                      <a:srgbClr val="0000FF"/>
                    </a:solidFill>
                    <a:latin typeface="宋体" pitchFamily="2" charset="-122"/>
                  </a:rPr>
                  <a:t>U3/U8 </a:t>
                </a:r>
                <a:r>
                  <a:rPr kumimoji="1" lang="zh-CN" altLang="en-US" b="1">
                    <a:solidFill>
                      <a:srgbClr val="0000FF"/>
                    </a:solidFill>
                    <a:latin typeface="宋体" pitchFamily="2" charset="-122"/>
                  </a:rPr>
                  <a:t>系列</a:t>
                </a:r>
              </a:p>
            </p:txBody>
          </p:sp>
        </p:grpSp>
        <p:grpSp>
          <p:nvGrpSpPr>
            <p:cNvPr id="21" name="Group 36"/>
            <p:cNvGrpSpPr>
              <a:grpSpLocks/>
            </p:cNvGrpSpPr>
            <p:nvPr/>
          </p:nvGrpSpPr>
          <p:grpSpPr bwMode="auto">
            <a:xfrm>
              <a:off x="3016" y="935"/>
              <a:ext cx="1410" cy="1320"/>
              <a:chOff x="3243" y="935"/>
              <a:chExt cx="1410" cy="1320"/>
            </a:xfrm>
          </p:grpSpPr>
          <p:pic>
            <p:nvPicPr>
              <p:cNvPr id="22" name="Picture 37"/>
              <p:cNvPicPr>
                <a:picLocks noChangeAspect="1" noChangeArrowheads="1"/>
              </p:cNvPicPr>
              <p:nvPr/>
            </p:nvPicPr>
            <p:blipFill>
              <a:blip r:embed="rId13" cstate="print"/>
              <a:srcRect/>
              <a:stretch>
                <a:fillRect/>
              </a:stretch>
            </p:blipFill>
            <p:spPr bwMode="auto">
              <a:xfrm>
                <a:off x="3288" y="935"/>
                <a:ext cx="1365" cy="911"/>
              </a:xfrm>
              <a:prstGeom prst="rect">
                <a:avLst/>
              </a:prstGeom>
              <a:noFill/>
              <a:ln w="9525">
                <a:noFill/>
                <a:miter lim="800000"/>
                <a:headEnd/>
                <a:tailEnd/>
              </a:ln>
            </p:spPr>
          </p:pic>
          <p:sp>
            <p:nvSpPr>
              <p:cNvPr id="23" name="Text Box 38"/>
              <p:cNvSpPr txBox="1">
                <a:spLocks noChangeArrowheads="1"/>
              </p:cNvSpPr>
              <p:nvPr/>
            </p:nvSpPr>
            <p:spPr bwMode="auto">
              <a:xfrm>
                <a:off x="3243" y="2024"/>
                <a:ext cx="1392" cy="231"/>
              </a:xfrm>
              <a:prstGeom prst="rect">
                <a:avLst/>
              </a:prstGeom>
              <a:solidFill>
                <a:srgbClr val="CCFFFF"/>
              </a:solidFill>
              <a:ln w="9525">
                <a:noFill/>
                <a:miter lim="800000"/>
                <a:headEnd/>
                <a:tailEnd/>
              </a:ln>
            </p:spPr>
            <p:txBody>
              <a:bodyPr>
                <a:spAutoFit/>
              </a:bodyPr>
              <a:lstStyle/>
              <a:p>
                <a:pPr algn="ctr">
                  <a:spcBef>
                    <a:spcPct val="50000"/>
                  </a:spcBef>
                  <a:buSzPct val="150000"/>
                  <a:buFont typeface="Wingdings" pitchFamily="2" charset="2"/>
                  <a:buNone/>
                </a:pPr>
                <a:r>
                  <a:rPr kumimoji="1" lang="en-US" altLang="zh-CN" b="1">
                    <a:solidFill>
                      <a:srgbClr val="0000FF"/>
                    </a:solidFill>
                    <a:latin typeface="宋体" pitchFamily="2" charset="-122"/>
                  </a:rPr>
                  <a:t>2005</a:t>
                </a:r>
                <a:r>
                  <a:rPr kumimoji="1" lang="zh-CN" altLang="en-US" b="1">
                    <a:solidFill>
                      <a:srgbClr val="0000FF"/>
                    </a:solidFill>
                    <a:latin typeface="宋体" pitchFamily="2" charset="-122"/>
                  </a:rPr>
                  <a:t>年：</a:t>
                </a:r>
                <a:r>
                  <a:rPr kumimoji="1" lang="en-US" altLang="zh-CN" b="1">
                    <a:solidFill>
                      <a:srgbClr val="0000FF"/>
                    </a:solidFill>
                    <a:latin typeface="宋体" pitchFamily="2" charset="-122"/>
                  </a:rPr>
                  <a:t>K </a:t>
                </a:r>
                <a:r>
                  <a:rPr kumimoji="1" lang="zh-CN" altLang="en-US" b="1">
                    <a:solidFill>
                      <a:srgbClr val="0000FF"/>
                    </a:solidFill>
                    <a:latin typeface="宋体" pitchFamily="2" charset="-122"/>
                  </a:rPr>
                  <a:t>系列</a:t>
                </a:r>
              </a:p>
            </p:txBody>
          </p:sp>
        </p:grpSp>
      </p:grpSp>
      <p:grpSp>
        <p:nvGrpSpPr>
          <p:cNvPr id="40" name="Group 39"/>
          <p:cNvGrpSpPr>
            <a:grpSpLocks/>
          </p:cNvGrpSpPr>
          <p:nvPr/>
        </p:nvGrpSpPr>
        <p:grpSpPr bwMode="auto">
          <a:xfrm>
            <a:off x="2916238" y="2133600"/>
            <a:ext cx="4608512" cy="3887788"/>
            <a:chOff x="1837" y="1344"/>
            <a:chExt cx="2903" cy="2449"/>
          </a:xfrm>
        </p:grpSpPr>
        <p:pic>
          <p:nvPicPr>
            <p:cNvPr id="41" name="Picture 40"/>
            <p:cNvPicPr>
              <a:picLocks noChangeAspect="1" noChangeArrowheads="1"/>
            </p:cNvPicPr>
            <p:nvPr/>
          </p:nvPicPr>
          <p:blipFill>
            <a:blip r:embed="rId14" cstate="print"/>
            <a:srcRect/>
            <a:stretch>
              <a:fillRect/>
            </a:stretch>
          </p:blipFill>
          <p:spPr bwMode="auto">
            <a:xfrm>
              <a:off x="1837" y="1344"/>
              <a:ext cx="2903" cy="2449"/>
            </a:xfrm>
            <a:prstGeom prst="rect">
              <a:avLst/>
            </a:prstGeom>
            <a:noFill/>
            <a:ln w="9525">
              <a:noFill/>
              <a:miter lim="800000"/>
              <a:headEnd/>
              <a:tailEnd/>
            </a:ln>
          </p:spPr>
        </p:pic>
        <p:sp>
          <p:nvSpPr>
            <p:cNvPr id="42" name="Text Box 41"/>
            <p:cNvSpPr txBox="1">
              <a:spLocks noChangeArrowheads="1"/>
            </p:cNvSpPr>
            <p:nvPr/>
          </p:nvSpPr>
          <p:spPr bwMode="auto">
            <a:xfrm>
              <a:off x="3696" y="3430"/>
              <a:ext cx="817" cy="2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2400" b="1" i="1">
                  <a:solidFill>
                    <a:srgbClr val="0000FF"/>
                  </a:solidFill>
                  <a:latin typeface="Arial" charset="0"/>
                  <a:ea typeface="华文细黑" pitchFamily="2" charset="-122"/>
                </a:rPr>
                <a:t>2011</a:t>
              </a:r>
            </a:p>
          </p:txBody>
        </p:sp>
      </p:grpSp>
      <p:sp>
        <p:nvSpPr>
          <p:cNvPr id="43" name="Text Box 42"/>
          <p:cNvSpPr txBox="1">
            <a:spLocks noChangeArrowheads="1"/>
          </p:cNvSpPr>
          <p:nvPr/>
        </p:nvSpPr>
        <p:spPr bwMode="auto">
          <a:xfrm>
            <a:off x="5795963" y="1125538"/>
            <a:ext cx="201612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2400" b="1" i="1">
                <a:solidFill>
                  <a:srgbClr val="FF3300"/>
                </a:solidFill>
                <a:latin typeface="Arial" charset="0"/>
                <a:ea typeface="华文细黑" pitchFamily="2" charset="-122"/>
              </a:rPr>
              <a:t>Wolf OS 1.0</a:t>
            </a:r>
          </a:p>
        </p:txBody>
      </p:sp>
      <p:sp>
        <p:nvSpPr>
          <p:cNvPr id="44" name="Text Box 43"/>
          <p:cNvSpPr txBox="1">
            <a:spLocks noChangeArrowheads="1"/>
          </p:cNvSpPr>
          <p:nvPr/>
        </p:nvSpPr>
        <p:spPr bwMode="auto">
          <a:xfrm>
            <a:off x="6084888" y="1916113"/>
            <a:ext cx="201612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2400" b="1" i="1">
                <a:solidFill>
                  <a:srgbClr val="FF3300"/>
                </a:solidFill>
                <a:latin typeface="Arial" charset="0"/>
                <a:ea typeface="华文细黑" pitchFamily="2" charset="-122"/>
              </a:rPr>
              <a:t>Wolf OS 2.0</a:t>
            </a:r>
          </a:p>
        </p:txBody>
      </p:sp>
      <p:sp>
        <p:nvSpPr>
          <p:cNvPr id="45" name="Text Box 44"/>
          <p:cNvSpPr txBox="1">
            <a:spLocks noChangeArrowheads="1"/>
          </p:cNvSpPr>
          <p:nvPr/>
        </p:nvSpPr>
        <p:spPr bwMode="auto">
          <a:xfrm>
            <a:off x="5867400" y="692150"/>
            <a:ext cx="201612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2400" b="1" i="1">
                <a:solidFill>
                  <a:srgbClr val="FF3300"/>
                </a:solidFill>
                <a:latin typeface="Arial" charset="0"/>
                <a:ea typeface="华文细黑" pitchFamily="2" charset="-122"/>
              </a:rPr>
              <a:t>Wolf OS 3.0</a:t>
            </a:r>
          </a:p>
        </p:txBody>
      </p:sp>
      <p:sp>
        <p:nvSpPr>
          <p:cNvPr id="46" name="Text Box 45"/>
          <p:cNvSpPr txBox="1">
            <a:spLocks noChangeArrowheads="1"/>
          </p:cNvSpPr>
          <p:nvPr/>
        </p:nvSpPr>
        <p:spPr bwMode="auto">
          <a:xfrm>
            <a:off x="5867400" y="981075"/>
            <a:ext cx="201612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2400" b="1" i="1">
                <a:solidFill>
                  <a:srgbClr val="FF3300"/>
                </a:solidFill>
                <a:latin typeface="Arial" charset="0"/>
                <a:ea typeface="华文细黑" pitchFamily="2" charset="-122"/>
              </a:rPr>
              <a:t>Wolf Linux</a:t>
            </a:r>
          </a:p>
        </p:txBody>
      </p:sp>
      <p:sp>
        <p:nvSpPr>
          <p:cNvPr id="47" name="Text Box 46"/>
          <p:cNvSpPr txBox="1">
            <a:spLocks noChangeArrowheads="1"/>
          </p:cNvSpPr>
          <p:nvPr/>
        </p:nvSpPr>
        <p:spPr bwMode="auto">
          <a:xfrm>
            <a:off x="6659563" y="3789363"/>
            <a:ext cx="201612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altLang="zh-CN" sz="2400" b="1" i="1">
                <a:solidFill>
                  <a:srgbClr val="FF3300"/>
                </a:solidFill>
                <a:latin typeface="Arial" charset="0"/>
                <a:ea typeface="华文细黑" pitchFamily="2" charset="-122"/>
              </a:rPr>
              <a:t>Android</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ox(in)">
                                      <p:cBhvr>
                                        <p:cTn id="10"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box(in)">
                                      <p:cBhvr>
                                        <p:cTn id="18"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ox(i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ox(in)">
                                      <p:cBhvr>
                                        <p:cTn id="28" dur="500"/>
                                        <p:tgtEl>
                                          <p:spTgt spid="12"/>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ox(in)">
                                      <p:cBhvr>
                                        <p:cTn id="31"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32" presetID="4" presetClass="entr" presetSubtype="16"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box(in)">
                                      <p:cBhvr>
                                        <p:cTn id="34"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ox(in)">
                                      <p:cBhvr>
                                        <p:cTn id="39" dur="500"/>
                                        <p:tgtEl>
                                          <p:spTgt spid="40"/>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ox(in)">
                                      <p:cBhvr>
                                        <p:cTn id="42"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a:xfrm>
            <a:off x="304800" y="819150"/>
            <a:ext cx="8458200" cy="990600"/>
          </a:xfrm>
        </p:spPr>
        <p:txBody>
          <a:bodyPr/>
          <a:lstStyle/>
          <a:p>
            <a:r>
              <a:rPr lang="zh-CN" altLang="en-US" smtClean="0">
                <a:ea typeface="宋体" pitchFamily="2" charset="-122"/>
              </a:rPr>
              <a:t>语音及图像处理研究室</a:t>
            </a:r>
          </a:p>
        </p:txBody>
      </p:sp>
      <p:sp>
        <p:nvSpPr>
          <p:cNvPr id="9221" name="Rectangle 5"/>
          <p:cNvSpPr>
            <a:spLocks noGrp="1" noChangeArrowheads="1"/>
          </p:cNvSpPr>
          <p:nvPr>
            <p:ph type="body" idx="1"/>
          </p:nvPr>
        </p:nvSpPr>
        <p:spPr>
          <a:xfrm>
            <a:off x="357188" y="1143000"/>
            <a:ext cx="6238875" cy="4410075"/>
          </a:xfrm>
        </p:spPr>
        <p:txBody>
          <a:bodyPr/>
          <a:lstStyle/>
          <a:p>
            <a:pPr marL="274320" indent="-274320" eaLnBrk="1" fontAlgn="auto" hangingPunct="1">
              <a:spcBef>
                <a:spcPts val="600"/>
              </a:spcBef>
              <a:spcAft>
                <a:spcPts val="0"/>
              </a:spcAft>
              <a:buClr>
                <a:srgbClr val="727CA3"/>
              </a:buClr>
              <a:buSzPct val="76000"/>
              <a:buFont typeface="Wingdings 3"/>
              <a:buChar char=""/>
            </a:pPr>
            <a:r>
              <a:rPr lang="zh-CN" altLang="en-US" sz="3600" b="0" kern="1200" dirty="0">
                <a:solidFill>
                  <a:prstClr val="black"/>
                </a:solidFill>
                <a:latin typeface="Gill Sans MT"/>
                <a:ea typeface="华文新魏"/>
              </a:rPr>
              <a:t>人机交互技术、机器人学</a:t>
            </a:r>
            <a:endParaRPr lang="en-US" altLang="zh-CN" sz="3600" b="0" kern="1200" dirty="0">
              <a:solidFill>
                <a:prstClr val="black"/>
              </a:solidFill>
              <a:latin typeface="Gill Sans MT"/>
              <a:ea typeface="华文新魏"/>
            </a:endParaRPr>
          </a:p>
          <a:p>
            <a:pPr marL="274320" lvl="0" indent="-274320" eaLnBrk="1" fontAlgn="auto" hangingPunct="1">
              <a:spcBef>
                <a:spcPts val="600"/>
              </a:spcBef>
              <a:spcAft>
                <a:spcPts val="0"/>
              </a:spcAft>
              <a:buClr>
                <a:srgbClr val="727CA3"/>
              </a:buClr>
              <a:buSzPct val="76000"/>
              <a:buFont typeface="Wingdings 3"/>
              <a:buChar char=""/>
            </a:pPr>
            <a:r>
              <a:rPr lang="zh-CN" altLang="en-US" sz="3600" b="0" kern="1200" dirty="0">
                <a:solidFill>
                  <a:prstClr val="black"/>
                </a:solidFill>
                <a:latin typeface="Gill Sans MT"/>
                <a:ea typeface="华文新魏"/>
              </a:rPr>
              <a:t>人与机器人交互理论</a:t>
            </a:r>
            <a:r>
              <a:rPr lang="zh-CN" altLang="en-US" sz="3600" b="0" kern="1200" dirty="0" smtClean="0">
                <a:solidFill>
                  <a:prstClr val="black"/>
                </a:solidFill>
                <a:latin typeface="Gill Sans MT"/>
                <a:ea typeface="华文新魏"/>
              </a:rPr>
              <a:t>研究                    </a:t>
            </a:r>
            <a:r>
              <a:rPr lang="zh-CN" altLang="en-US" sz="3600" b="0" kern="1200" dirty="0">
                <a:solidFill>
                  <a:prstClr val="black"/>
                </a:solidFill>
                <a:latin typeface="Gill Sans MT"/>
                <a:ea typeface="华文新魏"/>
              </a:rPr>
              <a:t>机器人动作设计软件</a:t>
            </a:r>
          </a:p>
          <a:p>
            <a:pPr lvl="1">
              <a:buFont typeface="Wingdings" pitchFamily="2" charset="2"/>
              <a:buChar char="Ø"/>
            </a:pPr>
            <a:endParaRPr lang="zh-CN" altLang="en-US" sz="3600" dirty="0" smtClean="0">
              <a:ea typeface="宋体" pitchFamily="2" charset="-122"/>
            </a:endParaRPr>
          </a:p>
        </p:txBody>
      </p:sp>
      <p:sp>
        <p:nvSpPr>
          <p:cNvPr id="59397" name="矩形 4"/>
          <p:cNvSpPr>
            <a:spLocks noChangeArrowheads="1"/>
          </p:cNvSpPr>
          <p:nvPr/>
        </p:nvSpPr>
        <p:spPr bwMode="auto">
          <a:xfrm>
            <a:off x="285750" y="142875"/>
            <a:ext cx="6374482" cy="584775"/>
          </a:xfrm>
          <a:prstGeom prst="rect">
            <a:avLst/>
          </a:prstGeom>
          <a:noFill/>
          <a:ln w="9525">
            <a:noFill/>
            <a:miter lim="800000"/>
            <a:headEnd/>
            <a:tailEnd/>
          </a:ln>
        </p:spPr>
        <p:txBody>
          <a:bodyPr wrap="square">
            <a:spAutoFit/>
          </a:bodyPr>
          <a:lstStyle/>
          <a:p>
            <a:r>
              <a:rPr lang="zh-CN" altLang="en-US" sz="3200" dirty="0" smtClean="0">
                <a:solidFill>
                  <a:schemeClr val="bg1"/>
                </a:solidFill>
              </a:rPr>
              <a:t>邢树松副教授研究方向</a:t>
            </a:r>
            <a:endParaRPr lang="zh-CN" altLang="en-US" sz="3200" dirty="0">
              <a:solidFill>
                <a:schemeClr val="bg1"/>
              </a:solidFill>
            </a:endParaRPr>
          </a:p>
        </p:txBody>
      </p:sp>
      <p:pic>
        <p:nvPicPr>
          <p:cNvPr id="5" name="图片 8" descr="chatrobot.jpg"/>
          <p:cNvPicPr>
            <a:picLocks noChangeAspect="1"/>
          </p:cNvPicPr>
          <p:nvPr/>
        </p:nvPicPr>
        <p:blipFill>
          <a:blip r:embed="rId2" cstate="print"/>
          <a:srcRect/>
          <a:stretch>
            <a:fillRect/>
          </a:stretch>
        </p:blipFill>
        <p:spPr bwMode="auto">
          <a:xfrm>
            <a:off x="2743200" y="3124200"/>
            <a:ext cx="6230938" cy="3587750"/>
          </a:xfrm>
          <a:prstGeom prst="rect">
            <a:avLst/>
          </a:prstGeom>
          <a:noFill/>
          <a:ln w="9525">
            <a:noFill/>
            <a:miter lim="800000"/>
            <a:headEnd/>
            <a:tailEnd/>
          </a:ln>
        </p:spPr>
      </p:pic>
    </p:spTree>
  </p:cSld>
  <p:clrMapOvr>
    <a:masterClrMapping/>
  </p:clrMapOvr>
  <p:transition>
    <p:check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179388" y="0"/>
            <a:ext cx="5821362" cy="914400"/>
          </a:xfrm>
        </p:spPr>
        <p:txBody>
          <a:bodyPr/>
          <a:lstStyle/>
          <a:p>
            <a:r>
              <a:rPr lang="zh-CN" altLang="en-US" dirty="0" smtClean="0">
                <a:latin typeface="华文新魏" pitchFamily="2" charset="-122"/>
                <a:ea typeface="华文新魏" pitchFamily="2" charset="-122"/>
              </a:rPr>
              <a:t>媒体计算研究室</a:t>
            </a:r>
            <a:endParaRPr kumimoji="1" lang="zh-CN" altLang="en-US" dirty="0" smtClean="0">
              <a:latin typeface="华文楷体" pitchFamily="2" charset="-122"/>
              <a:ea typeface="华文楷体" pitchFamily="2" charset="-122"/>
            </a:endParaRP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2252" y="1862761"/>
            <a:ext cx="1831948" cy="1831948"/>
          </a:xfrm>
          <a:prstGeom prst="rect">
            <a:avLst/>
          </a:prstGeom>
          <a:ln>
            <a:noFill/>
          </a:ln>
          <a:effectLst>
            <a:softEdge rad="112500"/>
          </a:effectLst>
        </p:spPr>
      </p:pic>
      <p:sp>
        <p:nvSpPr>
          <p:cNvPr id="8" name="AutoShape 4"/>
          <p:cNvSpPr>
            <a:spLocks noChangeArrowheads="1"/>
          </p:cNvSpPr>
          <p:nvPr/>
        </p:nvSpPr>
        <p:spPr bwMode="gray">
          <a:xfrm>
            <a:off x="1363164" y="1052736"/>
            <a:ext cx="6120680" cy="581025"/>
          </a:xfrm>
          <a:prstGeom prst="roundRect">
            <a:avLst>
              <a:gd name="adj" fmla="val 50000"/>
            </a:avLst>
          </a:prstGeom>
          <a:gradFill rotWithShape="1">
            <a:gsLst>
              <a:gs pos="0">
                <a:schemeClr val="tx2"/>
              </a:gs>
              <a:gs pos="50000">
                <a:schemeClr val="tx2">
                  <a:gamma/>
                  <a:tint val="64314"/>
                  <a:invGamma/>
                </a:schemeClr>
              </a:gs>
              <a:gs pos="100000">
                <a:schemeClr val="tx2"/>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800" dirty="0">
                <a:solidFill>
                  <a:schemeClr val="bg1"/>
                </a:solidFill>
                <a:effectLst>
                  <a:outerShdw blurRad="38100" dist="38100" dir="2700000" algn="tl">
                    <a:srgbClr val="000000"/>
                  </a:outerShdw>
                </a:effectLst>
                <a:latin typeface="华文楷体"/>
                <a:ea typeface="华文楷体"/>
                <a:cs typeface="华文楷体"/>
              </a:rPr>
              <a:t>学术带头人</a:t>
            </a:r>
            <a:r>
              <a:rPr lang="zh-CN" altLang="en-US" sz="2800" dirty="0" smtClean="0">
                <a:solidFill>
                  <a:schemeClr val="bg1"/>
                </a:solidFill>
                <a:effectLst>
                  <a:outerShdw blurRad="38100" dist="38100" dir="2700000" algn="tl">
                    <a:srgbClr val="000000"/>
                  </a:outerShdw>
                </a:effectLst>
                <a:latin typeface="华文楷体"/>
                <a:ea typeface="华文楷体"/>
                <a:cs typeface="华文楷体"/>
              </a:rPr>
              <a:t>：程明明</a:t>
            </a:r>
            <a:r>
              <a:rPr lang="en-US" altLang="zh-CN" sz="2800" dirty="0" smtClean="0">
                <a:solidFill>
                  <a:schemeClr val="bg1"/>
                </a:solidFill>
                <a:effectLst>
                  <a:outerShdw blurRad="38100" dist="38100" dir="2700000" algn="tl">
                    <a:srgbClr val="000000"/>
                  </a:outerShdw>
                </a:effectLst>
                <a:latin typeface="华文楷体"/>
                <a:ea typeface="华文楷体"/>
                <a:cs typeface="华文楷体"/>
              </a:rPr>
              <a:t> </a:t>
            </a:r>
            <a:r>
              <a:rPr lang="zh-CN" altLang="en-US" sz="2800" dirty="0" smtClean="0">
                <a:solidFill>
                  <a:schemeClr val="bg1"/>
                </a:solidFill>
                <a:effectLst>
                  <a:outerShdw blurRad="38100" dist="38100" dir="2700000" algn="tl">
                    <a:srgbClr val="000000"/>
                  </a:outerShdw>
                </a:effectLst>
                <a:latin typeface="华文楷体"/>
                <a:ea typeface="华文楷体"/>
                <a:cs typeface="华文楷体"/>
              </a:rPr>
              <a:t>副教授</a:t>
            </a:r>
            <a:r>
              <a:rPr lang="en-US" altLang="zh-CN" sz="2800" dirty="0">
                <a:solidFill>
                  <a:schemeClr val="bg1"/>
                </a:solidFill>
                <a:effectLst>
                  <a:outerShdw blurRad="38100" dist="38100" dir="2700000" algn="tl">
                    <a:srgbClr val="000000"/>
                  </a:outerShdw>
                </a:effectLst>
                <a:latin typeface="华文楷体"/>
                <a:ea typeface="华文楷体"/>
                <a:cs typeface="华文楷体"/>
              </a:rPr>
              <a:t>/</a:t>
            </a:r>
            <a:r>
              <a:rPr lang="zh-CN" altLang="en-US" sz="2800" dirty="0">
                <a:solidFill>
                  <a:schemeClr val="bg1"/>
                </a:solidFill>
                <a:effectLst>
                  <a:outerShdw blurRad="38100" dist="38100" dir="2700000" algn="tl">
                    <a:srgbClr val="000000"/>
                  </a:outerShdw>
                </a:effectLst>
                <a:latin typeface="华文楷体"/>
                <a:ea typeface="华文楷体"/>
                <a:cs typeface="华文楷体"/>
              </a:rPr>
              <a:t>博导</a:t>
            </a:r>
            <a:endParaRPr lang="en-US" altLang="zh-CN" sz="2800" dirty="0">
              <a:solidFill>
                <a:schemeClr val="bg1"/>
              </a:solidFill>
              <a:effectLst>
                <a:outerShdw blurRad="38100" dist="38100" dir="2700000" algn="tl">
                  <a:srgbClr val="000000"/>
                </a:outerShdw>
              </a:effectLst>
              <a:latin typeface="华文楷体"/>
              <a:ea typeface="华文楷体"/>
              <a:cs typeface="华文楷体"/>
            </a:endParaRPr>
          </a:p>
        </p:txBody>
      </p:sp>
      <p:sp>
        <p:nvSpPr>
          <p:cNvPr id="2" name="文本框 1"/>
          <p:cNvSpPr txBox="1"/>
          <p:nvPr/>
        </p:nvSpPr>
        <p:spPr>
          <a:xfrm>
            <a:off x="2120824" y="1814514"/>
            <a:ext cx="6699648" cy="2123658"/>
          </a:xfrm>
          <a:prstGeom prst="rect">
            <a:avLst/>
          </a:prstGeom>
          <a:noFill/>
        </p:spPr>
        <p:txBody>
          <a:bodyPr wrap="square" rtlCol="0">
            <a:spAutoFit/>
          </a:bodyPr>
          <a:lstStyle/>
          <a:p>
            <a:pPr algn="just"/>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南开大学百名青年学科带头人，</a:t>
            </a:r>
            <a:r>
              <a:rPr kumimoji="1" lang="zh-CN" altLang="en-US" sz="2200" dirty="0">
                <a:ln w="0"/>
                <a:solidFill>
                  <a:sysClr val="windowText" lastClr="000000"/>
                </a:solidFill>
                <a:effectLst>
                  <a:outerShdw blurRad="38100" dist="19050" dir="2700000" algn="tl" rotWithShape="0">
                    <a:schemeClr val="dk1">
                      <a:alpha val="40000"/>
                    </a:schemeClr>
                  </a:outerShdw>
                </a:effectLst>
              </a:rPr>
              <a:t>天津市青年千</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人。在</a:t>
            </a:r>
            <a:r>
              <a:rPr kumimoji="1" lang="en-US" altLang="zh-CN" sz="2200" dirty="0">
                <a:ln w="0"/>
                <a:solidFill>
                  <a:sysClr val="windowText" lastClr="000000"/>
                </a:solidFill>
                <a:effectLst>
                  <a:outerShdw blurRad="38100" dist="19050" dir="2700000" algn="tl" rotWithShape="0">
                    <a:schemeClr val="dk1">
                      <a:alpha val="40000"/>
                    </a:schemeClr>
                  </a:outerShdw>
                </a:effectLst>
              </a:rPr>
              <a:t>IEEE TPAMI</a:t>
            </a:r>
            <a:r>
              <a:rPr kumimoji="1" lang="zh-CN" altLang="en-US" sz="2200" dirty="0">
                <a:ln w="0"/>
                <a:solidFill>
                  <a:sysClr val="windowText" lastClr="000000"/>
                </a:solidFill>
                <a:effectLst>
                  <a:outerShdw blurRad="38100" dist="19050" dir="2700000" algn="tl" rotWithShape="0">
                    <a:schemeClr val="dk1">
                      <a:alpha val="40000"/>
                    </a:schemeClr>
                  </a:outerShdw>
                </a:effectLst>
              </a:rPr>
              <a:t>、 </a:t>
            </a:r>
            <a:r>
              <a:rPr kumimoji="1" lang="en-US" altLang="zh-CN" sz="2200" dirty="0">
                <a:ln w="0"/>
                <a:solidFill>
                  <a:sysClr val="windowText" lastClr="000000"/>
                </a:solidFill>
                <a:effectLst>
                  <a:outerShdw blurRad="38100" dist="19050" dir="2700000" algn="tl" rotWithShape="0">
                    <a:schemeClr val="dk1">
                      <a:alpha val="40000"/>
                    </a:schemeClr>
                  </a:outerShdw>
                </a:effectLst>
              </a:rPr>
              <a:t>ACM TOG</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SIGGRAPH</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CVPR</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等</a:t>
            </a:r>
            <a:r>
              <a:rPr kumimoji="1" lang="zh-CN" altLang="en-US" sz="2200" dirty="0">
                <a:ln w="0"/>
                <a:solidFill>
                  <a:sysClr val="windowText" lastClr="000000"/>
                </a:solidFill>
                <a:effectLst>
                  <a:outerShdw blurRad="38100" dist="19050" dir="2700000" algn="tl" rotWithShape="0">
                    <a:schemeClr val="dk1">
                      <a:alpha val="40000"/>
                    </a:schemeClr>
                  </a:outerShdw>
                </a:effectLst>
              </a:rPr>
              <a:t>计算机图形学和计算机视觉领域顶级国际期刊及会议</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发表二十</a:t>
            </a:r>
            <a:r>
              <a:rPr kumimoji="1" lang="zh-CN" altLang="en-US" sz="2200" dirty="0">
                <a:ln w="0"/>
                <a:solidFill>
                  <a:sysClr val="windowText" lastClr="000000"/>
                </a:solidFill>
                <a:effectLst>
                  <a:outerShdw blurRad="38100" dist="19050" dir="2700000" algn="tl" rotWithShape="0">
                    <a:schemeClr val="dk1">
                      <a:alpha val="40000"/>
                    </a:schemeClr>
                  </a:outerShdw>
                </a:effectLst>
              </a:rPr>
              <a:t>多篇</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论文。研究成果取得了较大的国际影响力，他引</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2600</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余次</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 单篇最高他引</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900</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余次，研究成果被英国</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BBC</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，德国</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明镜</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周刊等国际媒体报道。</a:t>
            </a:r>
            <a:endParaRPr kumimoji="1" lang="zh-CN" altLang="en-US" sz="2200" dirty="0">
              <a:ln w="0"/>
              <a:solidFill>
                <a:sysClr val="windowText" lastClr="000000"/>
              </a:solidFill>
              <a:effectLst>
                <a:outerShdw blurRad="38100" dist="19050" dir="2700000" algn="tl" rotWithShape="0">
                  <a:schemeClr val="dk1">
                    <a:alpha val="40000"/>
                  </a:schemeClr>
                </a:outerShdw>
              </a:effectLs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8945" y="4332939"/>
            <a:ext cx="1449119" cy="1932159"/>
          </a:xfrm>
          <a:prstGeom prst="rect">
            <a:avLst/>
          </a:prstGeom>
          <a:ln>
            <a:noFill/>
          </a:ln>
          <a:effectLst>
            <a:softEdge rad="112500"/>
          </a:effectLst>
        </p:spPr>
      </p:pic>
      <p:sp>
        <p:nvSpPr>
          <p:cNvPr id="25" name="文本框 24"/>
          <p:cNvSpPr txBox="1"/>
          <p:nvPr/>
        </p:nvSpPr>
        <p:spPr>
          <a:xfrm>
            <a:off x="5148064" y="4237190"/>
            <a:ext cx="3672408" cy="2123658"/>
          </a:xfrm>
          <a:prstGeom prst="rect">
            <a:avLst/>
          </a:prstGeom>
          <a:noFill/>
        </p:spPr>
        <p:txBody>
          <a:bodyPr wrap="square" rtlCol="0">
            <a:spAutoFit/>
          </a:bodyPr>
          <a:lstStyle/>
          <a:p>
            <a:pPr algn="just"/>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2015</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年毕业于清华大学，获得博士学位。现为南开大学计控学院讲师。在</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ACM</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 </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SIGGRAPH</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ACM</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 </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TOG</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IEEE</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 </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TVCG</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等顶级国际期刊和会议上发表</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5</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篇学术论文。</a:t>
            </a:r>
          </a:p>
        </p:txBody>
      </p:sp>
      <p:pic>
        <p:nvPicPr>
          <p:cNvPr id="26" name="内容占位符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 y="4045341"/>
            <a:ext cx="2843808" cy="2843808"/>
          </a:xfrm>
        </p:spPr>
      </p:pic>
    </p:spTree>
    <p:extLst>
      <p:ext uri="{BB962C8B-B14F-4D97-AF65-F5344CB8AC3E}">
        <p14:creationId xmlns:p14="http://schemas.microsoft.com/office/powerpoint/2010/main" val="33137583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1"/>
          </p:nvPr>
        </p:nvPicPr>
        <p:blipFill>
          <a:blip r:embed="rId2" cstate="print"/>
          <a:stretch>
            <a:fillRect/>
          </a:stretch>
        </p:blipFill>
        <p:spPr>
          <a:xfrm>
            <a:off x="179388" y="1844919"/>
            <a:ext cx="1435296" cy="1913728"/>
          </a:xfrm>
          <a:prstGeom prst="rect">
            <a:avLst/>
          </a:prstGeom>
        </p:spPr>
      </p:pic>
      <p:sp>
        <p:nvSpPr>
          <p:cNvPr id="6" name="AutoShape 4"/>
          <p:cNvSpPr>
            <a:spLocks noChangeArrowheads="1"/>
          </p:cNvSpPr>
          <p:nvPr/>
        </p:nvSpPr>
        <p:spPr bwMode="gray">
          <a:xfrm>
            <a:off x="179388" y="1055297"/>
            <a:ext cx="2664420" cy="581025"/>
          </a:xfrm>
          <a:prstGeom prst="roundRect">
            <a:avLst>
              <a:gd name="adj" fmla="val 50000"/>
            </a:avLst>
          </a:prstGeom>
          <a:gradFill rotWithShape="1">
            <a:gsLst>
              <a:gs pos="0">
                <a:schemeClr val="tx2"/>
              </a:gs>
              <a:gs pos="50000">
                <a:schemeClr val="tx2">
                  <a:gamma/>
                  <a:tint val="64314"/>
                  <a:invGamma/>
                </a:schemeClr>
              </a:gs>
              <a:gs pos="100000">
                <a:schemeClr val="tx2"/>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800" smtClean="0">
                <a:solidFill>
                  <a:schemeClr val="bg1"/>
                </a:solidFill>
                <a:effectLst>
                  <a:outerShdw blurRad="38100" dist="38100" dir="2700000" algn="tl">
                    <a:srgbClr val="000000"/>
                  </a:outerShdw>
                </a:effectLst>
                <a:latin typeface="华文楷体"/>
                <a:ea typeface="华文楷体"/>
                <a:cs typeface="华文楷体"/>
              </a:rPr>
              <a:t>访问教授</a:t>
            </a:r>
            <a:endParaRPr lang="en-US" altLang="zh-CN" sz="2800" dirty="0">
              <a:solidFill>
                <a:schemeClr val="bg1"/>
              </a:solidFill>
              <a:effectLst>
                <a:outerShdw blurRad="38100" dist="38100" dir="2700000" algn="tl">
                  <a:srgbClr val="000000"/>
                </a:outerShdw>
              </a:effectLst>
              <a:latin typeface="华文楷体"/>
              <a:ea typeface="华文楷体"/>
              <a:cs typeface="华文楷体"/>
            </a:endParaRPr>
          </a:p>
        </p:txBody>
      </p:sp>
      <p:pic>
        <p:nvPicPr>
          <p:cNvPr id="9" name="图片 8"/>
          <p:cNvPicPr>
            <a:picLocks noChangeAspect="1"/>
          </p:cNvPicPr>
          <p:nvPr/>
        </p:nvPicPr>
        <p:blipFill>
          <a:blip r:embed="rId3" cstate="print"/>
          <a:stretch>
            <a:fillRect/>
          </a:stretch>
        </p:blipFill>
        <p:spPr>
          <a:xfrm>
            <a:off x="179388" y="4288251"/>
            <a:ext cx="1435296" cy="1913728"/>
          </a:xfrm>
          <a:prstGeom prst="rect">
            <a:avLst/>
          </a:prstGeom>
        </p:spPr>
      </p:pic>
      <p:pic>
        <p:nvPicPr>
          <p:cNvPr id="10" name="图片 9"/>
          <p:cNvPicPr>
            <a:picLocks noChangeAspect="1"/>
          </p:cNvPicPr>
          <p:nvPr/>
        </p:nvPicPr>
        <p:blipFill>
          <a:blip r:embed="rId4" cstate="print"/>
          <a:stretch>
            <a:fillRect/>
          </a:stretch>
        </p:blipFill>
        <p:spPr>
          <a:xfrm>
            <a:off x="3597156" y="1861783"/>
            <a:ext cx="1440160" cy="1920213"/>
          </a:xfrm>
          <a:prstGeom prst="rect">
            <a:avLst/>
          </a:prstGeom>
        </p:spPr>
      </p:pic>
      <p:sp>
        <p:nvSpPr>
          <p:cNvPr id="11" name="AutoShape 4"/>
          <p:cNvSpPr>
            <a:spLocks noChangeArrowheads="1"/>
          </p:cNvSpPr>
          <p:nvPr/>
        </p:nvSpPr>
        <p:spPr bwMode="gray">
          <a:xfrm>
            <a:off x="3203848" y="1051877"/>
            <a:ext cx="5635352" cy="581025"/>
          </a:xfrm>
          <a:prstGeom prst="roundRect">
            <a:avLst>
              <a:gd name="adj" fmla="val 50000"/>
            </a:avLst>
          </a:prstGeom>
          <a:gradFill rotWithShape="1">
            <a:gsLst>
              <a:gs pos="0">
                <a:schemeClr val="tx2"/>
              </a:gs>
              <a:gs pos="50000">
                <a:schemeClr val="tx2">
                  <a:gamma/>
                  <a:tint val="64314"/>
                  <a:invGamma/>
                </a:schemeClr>
              </a:gs>
              <a:gs pos="100000">
                <a:schemeClr val="tx2"/>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zh-CN" altLang="en-US" sz="2800" dirty="0" smtClean="0">
                <a:solidFill>
                  <a:schemeClr val="bg1"/>
                </a:solidFill>
                <a:effectLst>
                  <a:outerShdw blurRad="38100" dist="38100" dir="2700000" algn="tl">
                    <a:srgbClr val="000000"/>
                  </a:outerShdw>
                </a:effectLst>
                <a:latin typeface="华文楷体"/>
                <a:ea typeface="华文楷体"/>
                <a:cs typeface="华文楷体"/>
              </a:rPr>
              <a:t>科研合作</a:t>
            </a:r>
            <a:endParaRPr lang="en-US" altLang="zh-CN" sz="2800" dirty="0">
              <a:solidFill>
                <a:schemeClr val="bg1"/>
              </a:solidFill>
              <a:effectLst>
                <a:outerShdw blurRad="38100" dist="38100" dir="2700000" algn="tl">
                  <a:srgbClr val="000000"/>
                </a:outerShdw>
              </a:effectLst>
              <a:latin typeface="华文楷体"/>
              <a:ea typeface="华文楷体"/>
              <a:cs typeface="华文楷体"/>
            </a:endParaRPr>
          </a:p>
        </p:txBody>
      </p:sp>
      <p:pic>
        <p:nvPicPr>
          <p:cNvPr id="12" name="图片 11"/>
          <p:cNvPicPr>
            <a:picLocks noChangeAspect="1"/>
          </p:cNvPicPr>
          <p:nvPr/>
        </p:nvPicPr>
        <p:blipFill>
          <a:blip r:embed="rId5" cstate="print"/>
          <a:stretch>
            <a:fillRect/>
          </a:stretch>
        </p:blipFill>
        <p:spPr>
          <a:xfrm>
            <a:off x="5449486" y="1869910"/>
            <a:ext cx="1443608" cy="1924811"/>
          </a:xfrm>
          <a:prstGeom prst="rect">
            <a:avLst/>
          </a:prstGeom>
        </p:spPr>
      </p:pic>
      <p:pic>
        <p:nvPicPr>
          <p:cNvPr id="13" name="图片 12"/>
          <p:cNvPicPr>
            <a:picLocks noChangeAspect="1"/>
          </p:cNvPicPr>
          <p:nvPr/>
        </p:nvPicPr>
        <p:blipFill>
          <a:blip r:embed="rId6" cstate="print"/>
          <a:stretch>
            <a:fillRect/>
          </a:stretch>
        </p:blipFill>
        <p:spPr>
          <a:xfrm>
            <a:off x="7305264" y="1861783"/>
            <a:ext cx="1436712" cy="1915616"/>
          </a:xfrm>
          <a:prstGeom prst="rect">
            <a:avLst/>
          </a:prstGeom>
        </p:spPr>
      </p:pic>
      <p:sp>
        <p:nvSpPr>
          <p:cNvPr id="15" name="文本框 14"/>
          <p:cNvSpPr txBox="1"/>
          <p:nvPr/>
        </p:nvSpPr>
        <p:spPr>
          <a:xfrm>
            <a:off x="1574716" y="1818738"/>
            <a:ext cx="1495628" cy="1785104"/>
          </a:xfrm>
          <a:prstGeom prst="rect">
            <a:avLst/>
          </a:prstGeom>
          <a:noFill/>
        </p:spPr>
        <p:txBody>
          <a:bodyPr wrap="square" rtlCol="0">
            <a:spAutoFit/>
          </a:bodyPr>
          <a:lstStyle/>
          <a:p>
            <a:pPr algn="just"/>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Paul Rosin</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教授</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a:t>
            </a:r>
            <a:r>
              <a:rPr kumimoji="1" lang="zh-CN" altLang="en-US" sz="2200" dirty="0">
                <a:ln w="0"/>
                <a:solidFill>
                  <a:sysClr val="windowText" lastClr="000000"/>
                </a:solidFill>
                <a:effectLst>
                  <a:outerShdw blurRad="38100" dist="19050" dir="2700000" algn="tl" rotWithShape="0">
                    <a:schemeClr val="dk1">
                      <a:alpha val="40000"/>
                    </a:schemeClr>
                  </a:outerShdw>
                </a:effectLst>
              </a:rPr>
              <a:t>卡迪夫</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大学</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英国</a:t>
            </a:r>
            <a:r>
              <a:rPr kumimoji="1" lang="zh-CN" altLang="en-US" sz="2200" dirty="0">
                <a:ln w="0"/>
                <a:solidFill>
                  <a:sysClr val="windowText" lastClr="000000"/>
                </a:solidFill>
                <a:effectLst>
                  <a:outerShdw blurRad="38100" dist="19050" dir="2700000" algn="tl" rotWithShape="0">
                    <a:schemeClr val="dk1">
                      <a:alpha val="40000"/>
                    </a:schemeClr>
                  </a:outerShdw>
                </a:effectLst>
              </a:rPr>
              <a:t>罗素名校</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集团</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a:t>
            </a:r>
            <a:endParaRPr kumimoji="1" lang="zh-CN" altLang="en-US" sz="2200" dirty="0" smtClean="0">
              <a:ln w="0"/>
              <a:solidFill>
                <a:sysClr val="windowText" lastClr="000000"/>
              </a:solidFill>
              <a:effectLst>
                <a:outerShdw blurRad="38100" dist="19050" dir="2700000" algn="tl" rotWithShape="0">
                  <a:schemeClr val="dk1">
                    <a:alpha val="40000"/>
                  </a:schemeClr>
                </a:outerShdw>
              </a:effectLst>
            </a:endParaRPr>
          </a:p>
        </p:txBody>
      </p:sp>
      <p:sp>
        <p:nvSpPr>
          <p:cNvPr id="16" name="文本框 15"/>
          <p:cNvSpPr txBox="1"/>
          <p:nvPr/>
        </p:nvSpPr>
        <p:spPr>
          <a:xfrm>
            <a:off x="1574716" y="4286363"/>
            <a:ext cx="1436332" cy="1446550"/>
          </a:xfrm>
          <a:prstGeom prst="rect">
            <a:avLst/>
          </a:prstGeom>
          <a:noFill/>
        </p:spPr>
        <p:txBody>
          <a:bodyPr wrap="square" rtlCol="0">
            <a:spAutoFit/>
          </a:bodyPr>
          <a:lstStyle/>
          <a:p>
            <a:pPr algn="just"/>
            <a:r>
              <a:rPr kumimoji="1" lang="en-US" altLang="zh-CN" sz="2200" dirty="0">
                <a:ln w="0"/>
                <a:solidFill>
                  <a:sysClr val="windowText" lastClr="000000"/>
                </a:solidFill>
                <a:effectLst>
                  <a:outerShdw blurRad="38100" dist="19050" dir="2700000" algn="tl" rotWithShape="0">
                    <a:schemeClr val="dk1">
                      <a:alpha val="40000"/>
                    </a:schemeClr>
                  </a:outerShdw>
                </a:effectLst>
              </a:rPr>
              <a:t>Victor </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A. Prisacariu,</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 牛津大学副教授</a:t>
            </a:r>
          </a:p>
        </p:txBody>
      </p:sp>
      <p:sp>
        <p:nvSpPr>
          <p:cNvPr id="17" name="文本框 16"/>
          <p:cNvSpPr txBox="1"/>
          <p:nvPr/>
        </p:nvSpPr>
        <p:spPr>
          <a:xfrm>
            <a:off x="3423218" y="3777399"/>
            <a:ext cx="1685188" cy="1446550"/>
          </a:xfrm>
          <a:prstGeom prst="rect">
            <a:avLst/>
          </a:prstGeom>
          <a:noFill/>
        </p:spPr>
        <p:txBody>
          <a:bodyPr wrap="square" rtlCol="0">
            <a:spAutoFit/>
          </a:bodyPr>
          <a:lstStyle/>
          <a:p>
            <a:pPr algn="just"/>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胡事民教授，清华大学，长江学者，国家杰青。</a:t>
            </a:r>
          </a:p>
        </p:txBody>
      </p:sp>
      <p:sp>
        <p:nvSpPr>
          <p:cNvPr id="18" name="文本框 17"/>
          <p:cNvSpPr txBox="1"/>
          <p:nvPr/>
        </p:nvSpPr>
        <p:spPr>
          <a:xfrm>
            <a:off x="5279354" y="3794721"/>
            <a:ext cx="1740918" cy="1785104"/>
          </a:xfrm>
          <a:prstGeom prst="rect">
            <a:avLst/>
          </a:prstGeom>
          <a:noFill/>
        </p:spPr>
        <p:txBody>
          <a:bodyPr wrap="square" rtlCol="0">
            <a:spAutoFit/>
          </a:bodyPr>
          <a:lstStyle/>
          <a:p>
            <a:pPr algn="just"/>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Philip</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 </a:t>
            </a:r>
            <a:r>
              <a:rPr kumimoji="1" lang="en-US" altLang="zh-CN" sz="2200" dirty="0" err="1" smtClean="0">
                <a:ln w="0"/>
                <a:solidFill>
                  <a:sysClr val="windowText" lastClr="000000"/>
                </a:solidFill>
                <a:effectLst>
                  <a:outerShdw blurRad="38100" dist="19050" dir="2700000" algn="tl" rotWithShape="0">
                    <a:schemeClr val="dk1">
                      <a:alpha val="40000"/>
                    </a:schemeClr>
                  </a:outerShdw>
                </a:effectLst>
              </a:rPr>
              <a:t>Torr</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，牛津大学教授，计算机视觉最高奖</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Marr</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奖得主。</a:t>
            </a:r>
          </a:p>
        </p:txBody>
      </p:sp>
      <p:sp>
        <p:nvSpPr>
          <p:cNvPr id="20" name="文本框 19"/>
          <p:cNvSpPr txBox="1"/>
          <p:nvPr/>
        </p:nvSpPr>
        <p:spPr>
          <a:xfrm>
            <a:off x="7179936" y="3758647"/>
            <a:ext cx="1659264" cy="1785104"/>
          </a:xfrm>
          <a:prstGeom prst="rect">
            <a:avLst/>
          </a:prstGeom>
          <a:noFill/>
        </p:spPr>
        <p:txBody>
          <a:bodyPr wrap="square" rtlCol="0">
            <a:spAutoFit/>
          </a:bodyPr>
          <a:lstStyle/>
          <a:p>
            <a:pPr algn="just"/>
            <a:r>
              <a:rPr kumimoji="1" lang="en-US" altLang="zh-CN" sz="2200" dirty="0" err="1" smtClean="0">
                <a:ln w="0"/>
                <a:solidFill>
                  <a:sysClr val="windowText" lastClr="000000"/>
                </a:solidFill>
                <a:effectLst>
                  <a:outerShdw blurRad="38100" dist="19050" dir="2700000" algn="tl" rotWithShape="0">
                    <a:schemeClr val="dk1">
                      <a:alpha val="40000"/>
                    </a:schemeClr>
                  </a:outerShdw>
                </a:effectLst>
              </a:rPr>
              <a:t>Niloy</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 </a:t>
            </a:r>
            <a:r>
              <a:rPr kumimoji="1" lang="en-US" altLang="zh-CN" sz="2200" dirty="0" err="1" smtClean="0">
                <a:ln w="0"/>
                <a:solidFill>
                  <a:sysClr val="windowText" lastClr="000000"/>
                </a:solidFill>
                <a:effectLst>
                  <a:outerShdw blurRad="38100" dist="19050" dir="2700000" algn="tl" rotWithShape="0">
                    <a:schemeClr val="dk1">
                      <a:alpha val="40000"/>
                    </a:schemeClr>
                  </a:outerShdw>
                </a:effectLst>
              </a:rPr>
              <a:t>Mitra</a:t>
            </a:r>
            <a:r>
              <a:rPr kumimoji="1" lang="zh-CN" altLang="en-US" sz="2200" dirty="0" smtClean="0">
                <a:ln w="0"/>
                <a:solidFill>
                  <a:sysClr val="windowText" lastClr="000000"/>
                </a:solidFill>
                <a:effectLst>
                  <a:outerShdw blurRad="38100" dist="19050" dir="2700000" algn="tl" rotWithShape="0">
                    <a:schemeClr val="dk1">
                      <a:alpha val="40000"/>
                    </a:schemeClr>
                  </a:outerShdw>
                </a:effectLst>
              </a:rPr>
              <a:t>伦敦大学学院教授，</a:t>
            </a:r>
            <a:r>
              <a:rPr kumimoji="1" lang="en-US" altLang="zh-CN" sz="2200" dirty="0" smtClean="0">
                <a:ln w="0"/>
                <a:solidFill>
                  <a:sysClr val="windowText" lastClr="000000"/>
                </a:solidFill>
                <a:effectLst>
                  <a:outerShdw blurRad="38100" dist="19050" dir="2700000" algn="tl" rotWithShape="0">
                    <a:schemeClr val="dk1">
                      <a:alpha val="40000"/>
                    </a:schemeClr>
                  </a:outerShdw>
                </a:effectLst>
              </a:rPr>
              <a:t>SIGGRAPH </a:t>
            </a:r>
            <a:r>
              <a:rPr kumimoji="1" lang="zh-CN" altLang="en-US" sz="2200" dirty="0">
                <a:ln w="0"/>
                <a:solidFill>
                  <a:sysClr val="windowText" lastClr="000000"/>
                </a:solidFill>
                <a:effectLst>
                  <a:outerShdw blurRad="38100" dist="19050" dir="2700000" algn="tl" rotWithShape="0">
                    <a:schemeClr val="dk1">
                      <a:alpha val="40000"/>
                    </a:schemeClr>
                  </a:outerShdw>
                </a:effectLst>
              </a:rPr>
              <a:t>杰出新人奖 。</a:t>
            </a:r>
            <a:endParaRPr kumimoji="1" lang="zh-CN" altLang="en-US" sz="2200" dirty="0" smtClean="0">
              <a:ln w="0"/>
              <a:solidFill>
                <a:sysClr val="windowText" lastClr="000000"/>
              </a:solidFill>
              <a:effectLst>
                <a:outerShdw blurRad="38100" dist="19050" dir="2700000" algn="tl" rotWithShape="0">
                  <a:schemeClr val="dk1">
                    <a:alpha val="40000"/>
                  </a:schemeClr>
                </a:outerShdw>
              </a:effectLst>
            </a:endParaRPr>
          </a:p>
        </p:txBody>
      </p:sp>
      <p:sp>
        <p:nvSpPr>
          <p:cNvPr id="22" name="标题 1"/>
          <p:cNvSpPr>
            <a:spLocks noGrp="1"/>
          </p:cNvSpPr>
          <p:nvPr>
            <p:ph type="title"/>
          </p:nvPr>
        </p:nvSpPr>
        <p:spPr>
          <a:xfrm>
            <a:off x="179388" y="0"/>
            <a:ext cx="5821362" cy="914400"/>
          </a:xfrm>
        </p:spPr>
        <p:txBody>
          <a:bodyPr/>
          <a:lstStyle/>
          <a:p>
            <a:r>
              <a:rPr lang="zh-CN" altLang="en-US" dirty="0" smtClean="0">
                <a:latin typeface="华文新魏" pitchFamily="2" charset="-122"/>
                <a:ea typeface="华文新魏" pitchFamily="2" charset="-122"/>
              </a:rPr>
              <a:t>媒体计算研究室</a:t>
            </a:r>
            <a:endParaRPr kumimoji="1" lang="zh-CN" altLang="en-US" dirty="0" smtClean="0">
              <a:latin typeface="华文楷体" pitchFamily="2" charset="-122"/>
              <a:ea typeface="华文楷体" pitchFamily="2" charset="-122"/>
            </a:endParaRPr>
          </a:p>
        </p:txBody>
      </p:sp>
    </p:spTree>
    <p:extLst>
      <p:ext uri="{BB962C8B-B14F-4D97-AF65-F5344CB8AC3E}">
        <p14:creationId xmlns:p14="http://schemas.microsoft.com/office/powerpoint/2010/main" val="12611559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179388" y="0"/>
            <a:ext cx="5821362" cy="914400"/>
          </a:xfrm>
        </p:spPr>
        <p:txBody>
          <a:bodyPr/>
          <a:lstStyle/>
          <a:p>
            <a:r>
              <a:rPr lang="zh-CN" altLang="en-US" dirty="0" smtClean="0">
                <a:latin typeface="华文新魏" pitchFamily="2" charset="-122"/>
                <a:ea typeface="华文新魏" pitchFamily="2" charset="-122"/>
              </a:rPr>
              <a:t>图像内容的自动分析与理解</a:t>
            </a:r>
            <a:endParaRPr kumimoji="1" lang="zh-CN" altLang="en-US" dirty="0" smtClean="0">
              <a:latin typeface="华文楷体" pitchFamily="2" charset="-122"/>
              <a:ea typeface="华文楷体" pitchFamily="2" charset="-122"/>
            </a:endParaRPr>
          </a:p>
        </p:txBody>
      </p:sp>
      <p:sp>
        <p:nvSpPr>
          <p:cNvPr id="2" name="内容占位符 1"/>
          <p:cNvSpPr>
            <a:spLocks noGrp="1"/>
          </p:cNvSpPr>
          <p:nvPr>
            <p:ph idx="1"/>
          </p:nvPr>
        </p:nvSpPr>
        <p:spPr/>
        <p:txBody>
          <a:bodyPr/>
          <a:lstStyle/>
          <a:p>
            <a:endParaRPr kumimoji="1" lang="zh-CN" altLang="en-US" dirty="0" smtClean="0"/>
          </a:p>
          <a:p>
            <a:endParaRPr kumimoji="1" lang="zh-CN" altLang="en-US" dirty="0"/>
          </a:p>
        </p:txBody>
      </p:sp>
      <p:pic>
        <p:nvPicPr>
          <p:cNvPr id="19" name="Picture 5"/>
          <p:cNvPicPr>
            <a:picLocks noChangeAspect="1"/>
          </p:cNvPicPr>
          <p:nvPr/>
        </p:nvPicPr>
        <p:blipFill>
          <a:blip r:embed="rId2" cstate="print">
            <a:extLst>
              <a:ext uri="{28A0092B-C50C-407E-A947-70E740481C1C}">
                <a14:useLocalDpi xmlns:a14="http://schemas.microsoft.com/office/drawing/2010/main" val="0"/>
              </a:ext>
            </a:extLst>
          </a:blip>
          <a:srcRect l="4560" r="4560"/>
          <a:stretch>
            <a:fillRect/>
          </a:stretch>
        </p:blipFill>
        <p:spPr bwMode="auto">
          <a:xfrm>
            <a:off x="267926" y="1483187"/>
            <a:ext cx="3076049" cy="1945813"/>
          </a:xfrm>
          <a:prstGeom prst="rect">
            <a:avLst/>
          </a:prstGeom>
          <a:noFill/>
          <a:ln w="9525">
            <a:noFill/>
            <a:miter lim="800000"/>
            <a:headEnd/>
            <a:tailEnd/>
          </a:ln>
          <a:effectLst>
            <a:outerShdw blurRad="292100" dist="139700" dir="2700000" algn="tl" rotWithShape="0">
              <a:srgbClr val="333333">
                <a:alpha val="65000"/>
              </a:srgbClr>
            </a:outerShdw>
          </a:effectLst>
        </p:spPr>
      </p:pic>
      <p:sp>
        <p:nvSpPr>
          <p:cNvPr id="21" name="圆角矩形 7"/>
          <p:cNvSpPr/>
          <p:nvPr/>
        </p:nvSpPr>
        <p:spPr>
          <a:xfrm>
            <a:off x="3579124" y="5801863"/>
            <a:ext cx="5276240" cy="792963"/>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300"/>
              </a:spcBef>
              <a:spcAft>
                <a:spcPts val="300"/>
              </a:spcAft>
            </a:pPr>
            <a:r>
              <a:rPr lang="zh-CN" altLang="en-US" sz="1600" dirty="0" smtClean="0">
                <a:solidFill>
                  <a:schemeClr val="tx1"/>
                </a:solidFill>
                <a:latin typeface="Calibri Light" panose="020F0302020204030204" pitchFamily="34" charset="0"/>
              </a:rPr>
              <a:t>相关工作单篇最高</a:t>
            </a:r>
            <a:r>
              <a:rPr lang="en-US" altLang="zh-CN" sz="1600" dirty="0">
                <a:solidFill>
                  <a:schemeClr val="tx1"/>
                </a:solidFill>
                <a:latin typeface="Calibri Light" panose="020F0302020204030204" pitchFamily="34" charset="0"/>
              </a:rPr>
              <a:t>(CVPR</a:t>
            </a:r>
            <a:r>
              <a:rPr lang="zh-CN" altLang="en-US" sz="1600" dirty="0">
                <a:solidFill>
                  <a:schemeClr val="tx1"/>
                </a:solidFill>
                <a:latin typeface="Calibri Light" panose="020F0302020204030204" pitchFamily="34" charset="0"/>
              </a:rPr>
              <a:t> </a:t>
            </a:r>
            <a:r>
              <a:rPr lang="en-US" altLang="zh-CN" sz="1600" dirty="0">
                <a:solidFill>
                  <a:schemeClr val="tx1"/>
                </a:solidFill>
                <a:latin typeface="Calibri Light" panose="020F0302020204030204" pitchFamily="34" charset="0"/>
              </a:rPr>
              <a:t>11)</a:t>
            </a:r>
            <a:r>
              <a:rPr lang="zh-CN" altLang="en-US" sz="1600" dirty="0" smtClean="0">
                <a:solidFill>
                  <a:schemeClr val="tx1"/>
                </a:solidFill>
                <a:latin typeface="Calibri Light" panose="020F0302020204030204" pitchFamily="34" charset="0"/>
              </a:rPr>
              <a:t>他引</a:t>
            </a:r>
            <a:r>
              <a:rPr lang="en-US" altLang="zh-CN" sz="1600" dirty="0" smtClean="0">
                <a:solidFill>
                  <a:schemeClr val="tx1"/>
                </a:solidFill>
                <a:latin typeface="Calibri Light" panose="020F0302020204030204" pitchFamily="34" charset="0"/>
              </a:rPr>
              <a:t>900+</a:t>
            </a:r>
            <a:r>
              <a:rPr lang="zh-CN" altLang="en-US" sz="1600" dirty="0" smtClean="0">
                <a:solidFill>
                  <a:schemeClr val="tx1"/>
                </a:solidFill>
                <a:latin typeface="Calibri Light" panose="020F0302020204030204" pitchFamily="34" charset="0"/>
              </a:rPr>
              <a:t>次</a:t>
            </a:r>
            <a:r>
              <a:rPr lang="en-US" altLang="zh-CN" sz="1600" dirty="0" smtClean="0">
                <a:solidFill>
                  <a:schemeClr val="tx1"/>
                </a:solidFill>
                <a:latin typeface="Calibri Light" panose="020F0302020204030204" pitchFamily="34" charset="0"/>
              </a:rPr>
              <a:t>，(TOG</a:t>
            </a:r>
            <a:r>
              <a:rPr lang="zh-CN" altLang="en-US" sz="1600" dirty="0" smtClean="0">
                <a:solidFill>
                  <a:schemeClr val="tx1"/>
                </a:solidFill>
                <a:latin typeface="Calibri Light" panose="020F0302020204030204" pitchFamily="34" charset="0"/>
              </a:rPr>
              <a:t> </a:t>
            </a:r>
            <a:r>
              <a:rPr lang="en-US" altLang="zh-CN" sz="1600" dirty="0" smtClean="0">
                <a:solidFill>
                  <a:schemeClr val="tx1"/>
                </a:solidFill>
                <a:latin typeface="Calibri Light" panose="020F0302020204030204" pitchFamily="34" charset="0"/>
              </a:rPr>
              <a:t>09)</a:t>
            </a:r>
            <a:r>
              <a:rPr lang="zh-CN" altLang="en-US" sz="1600" dirty="0" smtClean="0">
                <a:solidFill>
                  <a:schemeClr val="tx1"/>
                </a:solidFill>
                <a:latin typeface="Calibri Light" panose="020F0302020204030204" pitchFamily="34" charset="0"/>
              </a:rPr>
              <a:t>被英国</a:t>
            </a:r>
            <a:r>
              <a:rPr lang="en-US" altLang="zh-CN" sz="1600" dirty="0" smtClean="0">
                <a:solidFill>
                  <a:schemeClr val="tx1"/>
                </a:solidFill>
                <a:latin typeface="Calibri Light" panose="020F0302020204030204" pitchFamily="34" charset="0"/>
              </a:rPr>
              <a:t>《</a:t>
            </a:r>
            <a:r>
              <a:rPr lang="zh-CN" altLang="en-US" sz="1600" dirty="0" smtClean="0">
                <a:solidFill>
                  <a:schemeClr val="tx1"/>
                </a:solidFill>
                <a:latin typeface="Calibri Light" panose="020F0302020204030204" pitchFamily="34" charset="0"/>
              </a:rPr>
              <a:t>每日邮报</a:t>
            </a:r>
            <a:r>
              <a:rPr lang="en-US" altLang="zh-CN" sz="1600" dirty="0" smtClean="0">
                <a:solidFill>
                  <a:schemeClr val="tx1"/>
                </a:solidFill>
                <a:latin typeface="Calibri Light" panose="020F0302020204030204" pitchFamily="34" charset="0"/>
              </a:rPr>
              <a:t>》</a:t>
            </a:r>
            <a:r>
              <a:rPr lang="zh-CN" altLang="en-US" sz="1600" dirty="0" smtClean="0">
                <a:solidFill>
                  <a:schemeClr val="tx1"/>
                </a:solidFill>
                <a:latin typeface="Calibri Light" panose="020F0302020204030204" pitchFamily="34" charset="0"/>
              </a:rPr>
              <a:t>德国</a:t>
            </a:r>
            <a:r>
              <a:rPr lang="en-US" altLang="zh-CN" sz="1600" dirty="0" smtClean="0">
                <a:solidFill>
                  <a:schemeClr val="tx1"/>
                </a:solidFill>
                <a:latin typeface="Calibri Light" panose="020F0302020204030204" pitchFamily="34" charset="0"/>
              </a:rPr>
              <a:t>《</a:t>
            </a:r>
            <a:r>
              <a:rPr lang="zh-CN" altLang="en-US" sz="1600" dirty="0" smtClean="0">
                <a:solidFill>
                  <a:schemeClr val="tx1"/>
                </a:solidFill>
                <a:latin typeface="Calibri Light" panose="020F0302020204030204" pitchFamily="34" charset="0"/>
              </a:rPr>
              <a:t>明镜周刊</a:t>
            </a:r>
            <a:r>
              <a:rPr lang="en-US" altLang="zh-CN" sz="1600" dirty="0" smtClean="0">
                <a:solidFill>
                  <a:schemeClr val="tx1"/>
                </a:solidFill>
                <a:latin typeface="Calibri Light" panose="020F0302020204030204" pitchFamily="34" charset="0"/>
              </a:rPr>
              <a:t>》</a:t>
            </a:r>
            <a:r>
              <a:rPr lang="zh-CN" altLang="en-US" sz="1600" dirty="0" smtClean="0">
                <a:solidFill>
                  <a:schemeClr val="tx1"/>
                </a:solidFill>
                <a:latin typeface="Calibri Light" panose="020F0302020204030204" pitchFamily="34" charset="0"/>
              </a:rPr>
              <a:t>等国际权威媒体报道，并被国际互联网行业论坛在法国参议院授奖。</a:t>
            </a:r>
            <a:endParaRPr lang="en-US" altLang="zh-CN" sz="1600" dirty="0">
              <a:solidFill>
                <a:schemeClr val="tx1"/>
              </a:solidFill>
              <a:latin typeface="Calibri Light" panose="020F0302020204030204" pitchFamily="34" charset="0"/>
            </a:endParaRPr>
          </a:p>
        </p:txBody>
      </p:sp>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85416" y="4166767"/>
            <a:ext cx="3073532" cy="23585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文本框 23"/>
          <p:cNvSpPr txBox="1"/>
          <p:nvPr/>
        </p:nvSpPr>
        <p:spPr>
          <a:xfrm>
            <a:off x="265144" y="1052736"/>
            <a:ext cx="3084051" cy="369332"/>
          </a:xfrm>
          <a:prstGeom prst="rect">
            <a:avLst/>
          </a:prstGeom>
          <a:solidFill>
            <a:srgbClr val="C77FAC">
              <a:alpha val="50000"/>
            </a:srgbClr>
          </a:solidFill>
        </p:spPr>
        <p:txBody>
          <a:bodyPr wrap="square" rtlCol="0">
            <a:spAutoFit/>
          </a:bodyPr>
          <a:lstStyle/>
          <a:p>
            <a:pPr algn="ctr"/>
            <a:r>
              <a:rPr kumimoji="1" lang="zh-CN" altLang="en-US" dirty="0" smtClean="0"/>
              <a:t>显著性物体区域检测与分割</a:t>
            </a:r>
            <a:endParaRPr kumimoji="1" lang="zh-CN" altLang="en-US" dirty="0"/>
          </a:p>
        </p:txBody>
      </p:sp>
      <p:sp>
        <p:nvSpPr>
          <p:cNvPr id="25" name="文本框 24"/>
          <p:cNvSpPr txBox="1"/>
          <p:nvPr/>
        </p:nvSpPr>
        <p:spPr>
          <a:xfrm>
            <a:off x="274837" y="3730736"/>
            <a:ext cx="3084051" cy="369332"/>
          </a:xfrm>
          <a:prstGeom prst="rect">
            <a:avLst/>
          </a:prstGeom>
          <a:solidFill>
            <a:srgbClr val="C77FAC">
              <a:alpha val="50000"/>
            </a:srgbClr>
          </a:solidFill>
        </p:spPr>
        <p:txBody>
          <a:bodyPr wrap="square" rtlCol="0">
            <a:spAutoFit/>
          </a:bodyPr>
          <a:lstStyle/>
          <a:p>
            <a:pPr algn="ctr"/>
            <a:r>
              <a:rPr kumimoji="1" lang="zh-CN" altLang="en-US" dirty="0" smtClean="0"/>
              <a:t>显著性物体区域检测与分割</a:t>
            </a:r>
            <a:endParaRPr kumimoji="1" lang="zh-CN" altLang="en-US" dirty="0"/>
          </a:p>
        </p:txBody>
      </p:sp>
      <p:sp>
        <p:nvSpPr>
          <p:cNvPr id="26" name="文本框 25"/>
          <p:cNvSpPr txBox="1"/>
          <p:nvPr/>
        </p:nvSpPr>
        <p:spPr>
          <a:xfrm>
            <a:off x="3581079" y="1057889"/>
            <a:ext cx="5274286" cy="369332"/>
          </a:xfrm>
          <a:prstGeom prst="rect">
            <a:avLst/>
          </a:prstGeom>
          <a:solidFill>
            <a:srgbClr val="C77FAC">
              <a:alpha val="50000"/>
            </a:srgbClr>
          </a:solidFill>
        </p:spPr>
        <p:txBody>
          <a:bodyPr wrap="square" rtlCol="0">
            <a:spAutoFit/>
          </a:bodyPr>
          <a:lstStyle/>
          <a:p>
            <a:pPr algn="ctr"/>
            <a:r>
              <a:rPr kumimoji="1" lang="zh-CN" altLang="en-US" dirty="0" smtClean="0"/>
              <a:t>在网络海量数据分析中的应用</a:t>
            </a:r>
            <a:endParaRPr kumimoji="1" lang="zh-CN" altLang="en-US" dirty="0"/>
          </a:p>
        </p:txBody>
      </p:sp>
      <p:pic>
        <p:nvPicPr>
          <p:cNvPr id="27" name="Picture 6"/>
          <p:cNvPicPr>
            <a:picLocks noChangeAspect="1"/>
          </p:cNvPicPr>
          <p:nvPr/>
        </p:nvPicPr>
        <p:blipFill>
          <a:blip r:embed="rId4" cstate="print"/>
          <a:stretch>
            <a:fillRect/>
          </a:stretch>
        </p:blipFill>
        <p:spPr>
          <a:xfrm>
            <a:off x="3606800" y="4431890"/>
            <a:ext cx="2356419" cy="918398"/>
          </a:xfrm>
          <a:prstGeom prst="rect">
            <a:avLst/>
          </a:prstGeom>
        </p:spPr>
      </p:pic>
      <p:pic>
        <p:nvPicPr>
          <p:cNvPr id="28" name="Picture 7"/>
          <p:cNvPicPr>
            <a:picLocks noChangeAspect="1"/>
          </p:cNvPicPr>
          <p:nvPr/>
        </p:nvPicPr>
        <p:blipFill rotWithShape="1">
          <a:blip r:embed="rId5" cstate="print"/>
          <a:srcRect l="13705"/>
          <a:stretch/>
        </p:blipFill>
        <p:spPr>
          <a:xfrm>
            <a:off x="6179552" y="4437112"/>
            <a:ext cx="2641175" cy="912090"/>
          </a:xfrm>
          <a:prstGeom prst="rect">
            <a:avLst/>
          </a:prstGeom>
        </p:spPr>
      </p:pic>
      <p:pic>
        <p:nvPicPr>
          <p:cNvPr id="29" name="Picture 8"/>
          <p:cNvPicPr>
            <a:picLocks noChangeAspect="1"/>
          </p:cNvPicPr>
          <p:nvPr/>
        </p:nvPicPr>
        <p:blipFill rotWithShape="1">
          <a:blip r:embed="rId6" cstate="print"/>
          <a:srcRect l="60956" r="-5" b="59773"/>
          <a:stretch/>
        </p:blipFill>
        <p:spPr>
          <a:xfrm>
            <a:off x="6516216" y="1546650"/>
            <a:ext cx="2316057" cy="1018254"/>
          </a:xfrm>
          <a:prstGeom prst="rect">
            <a:avLst/>
          </a:prstGeom>
        </p:spPr>
      </p:pic>
      <p:pic>
        <p:nvPicPr>
          <p:cNvPr id="30" name="Picture 4"/>
          <p:cNvPicPr>
            <a:picLocks noChangeAspect="1"/>
          </p:cNvPicPr>
          <p:nvPr/>
        </p:nvPicPr>
        <p:blipFill rotWithShape="1">
          <a:blip r:embed="rId6" cstate="print"/>
          <a:srcRect r="53799" b="60258"/>
          <a:stretch/>
        </p:blipFill>
        <p:spPr>
          <a:xfrm>
            <a:off x="3590636" y="1534929"/>
            <a:ext cx="2805546" cy="1029976"/>
          </a:xfrm>
          <a:prstGeom prst="rect">
            <a:avLst/>
          </a:prstGeom>
        </p:spPr>
      </p:pic>
      <p:sp>
        <p:nvSpPr>
          <p:cNvPr id="31" name="文本框 30"/>
          <p:cNvSpPr txBox="1"/>
          <p:nvPr/>
        </p:nvSpPr>
        <p:spPr>
          <a:xfrm>
            <a:off x="3579091" y="2565468"/>
            <a:ext cx="2794000" cy="300082"/>
          </a:xfrm>
          <a:prstGeom prst="rect">
            <a:avLst/>
          </a:prstGeom>
          <a:noFill/>
        </p:spPr>
        <p:txBody>
          <a:bodyPr wrap="square" rtlCol="0">
            <a:spAutoFit/>
          </a:bodyPr>
          <a:lstStyle/>
          <a:p>
            <a:pPr algn="ctr">
              <a:lnSpc>
                <a:spcPct val="70000"/>
              </a:lnSpc>
            </a:pPr>
            <a:r>
              <a:rPr kumimoji="1" lang="en-US" altLang="zh-CN" dirty="0" smtClean="0"/>
              <a:t>[ACM TOG, 2009]</a:t>
            </a:r>
            <a:endParaRPr kumimoji="1" lang="zh-CN" altLang="en-US" dirty="0"/>
          </a:p>
        </p:txBody>
      </p:sp>
      <p:sp>
        <p:nvSpPr>
          <p:cNvPr id="32" name="文本框 31"/>
          <p:cNvSpPr txBox="1"/>
          <p:nvPr/>
        </p:nvSpPr>
        <p:spPr>
          <a:xfrm>
            <a:off x="6502400" y="2544686"/>
            <a:ext cx="2318327" cy="300082"/>
          </a:xfrm>
          <a:prstGeom prst="rect">
            <a:avLst/>
          </a:prstGeom>
          <a:noFill/>
        </p:spPr>
        <p:txBody>
          <a:bodyPr wrap="square" rtlCol="0">
            <a:spAutoFit/>
          </a:bodyPr>
          <a:lstStyle/>
          <a:p>
            <a:pPr algn="ctr">
              <a:lnSpc>
                <a:spcPct val="70000"/>
              </a:lnSpc>
            </a:pPr>
            <a:r>
              <a:rPr kumimoji="1" lang="en-US" altLang="zh-CN" dirty="0" smtClean="0"/>
              <a:t>[Vis. Comp. 2013]</a:t>
            </a:r>
            <a:endParaRPr kumimoji="1" lang="zh-CN" altLang="en-US" dirty="0"/>
          </a:p>
        </p:txBody>
      </p:sp>
      <p:sp>
        <p:nvSpPr>
          <p:cNvPr id="33" name="文本框 32"/>
          <p:cNvSpPr txBox="1"/>
          <p:nvPr/>
        </p:nvSpPr>
        <p:spPr>
          <a:xfrm>
            <a:off x="3606800" y="4082540"/>
            <a:ext cx="2766291" cy="300082"/>
          </a:xfrm>
          <a:prstGeom prst="rect">
            <a:avLst/>
          </a:prstGeom>
          <a:noFill/>
        </p:spPr>
        <p:txBody>
          <a:bodyPr wrap="square" rtlCol="0">
            <a:spAutoFit/>
          </a:bodyPr>
          <a:lstStyle/>
          <a:p>
            <a:pPr algn="ctr">
              <a:lnSpc>
                <a:spcPct val="70000"/>
              </a:lnSpc>
            </a:pPr>
            <a:r>
              <a:rPr kumimoji="1" lang="en-US" altLang="zh-CN" dirty="0" smtClean="0"/>
              <a:t>[ACM TOG, 2011]</a:t>
            </a:r>
            <a:endParaRPr kumimoji="1" lang="zh-CN" altLang="en-US" dirty="0"/>
          </a:p>
        </p:txBody>
      </p:sp>
      <p:sp>
        <p:nvSpPr>
          <p:cNvPr id="34" name="文本框 33"/>
          <p:cNvSpPr txBox="1"/>
          <p:nvPr/>
        </p:nvSpPr>
        <p:spPr>
          <a:xfrm>
            <a:off x="6495473" y="4065022"/>
            <a:ext cx="2267527" cy="300082"/>
          </a:xfrm>
          <a:prstGeom prst="rect">
            <a:avLst/>
          </a:prstGeom>
          <a:noFill/>
        </p:spPr>
        <p:txBody>
          <a:bodyPr wrap="square" rtlCol="0">
            <a:spAutoFit/>
          </a:bodyPr>
          <a:lstStyle/>
          <a:p>
            <a:pPr algn="ctr">
              <a:lnSpc>
                <a:spcPct val="70000"/>
              </a:lnSpc>
            </a:pPr>
            <a:r>
              <a:rPr kumimoji="1" lang="en-US" altLang="zh-CN" dirty="0" smtClean="0"/>
              <a:t>[ACM TOG, 2011]</a:t>
            </a:r>
            <a:endParaRPr kumimoji="1" lang="zh-CN" altLang="en-US" dirty="0"/>
          </a:p>
        </p:txBody>
      </p:sp>
      <p:sp>
        <p:nvSpPr>
          <p:cNvPr id="35" name="文本框 34"/>
          <p:cNvSpPr txBox="1"/>
          <p:nvPr/>
        </p:nvSpPr>
        <p:spPr>
          <a:xfrm>
            <a:off x="3581400" y="5373322"/>
            <a:ext cx="2341418" cy="300082"/>
          </a:xfrm>
          <a:prstGeom prst="rect">
            <a:avLst/>
          </a:prstGeom>
          <a:noFill/>
        </p:spPr>
        <p:txBody>
          <a:bodyPr wrap="square" rtlCol="0">
            <a:spAutoFit/>
          </a:bodyPr>
          <a:lstStyle/>
          <a:p>
            <a:pPr algn="ctr">
              <a:lnSpc>
                <a:spcPct val="70000"/>
              </a:lnSpc>
            </a:pPr>
            <a:r>
              <a:rPr kumimoji="1" lang="en-US" altLang="zh-CN" dirty="0" smtClean="0"/>
              <a:t>[IEEE CVPR, 2012]</a:t>
            </a:r>
            <a:endParaRPr kumimoji="1" lang="zh-CN" altLang="en-US" dirty="0"/>
          </a:p>
        </p:txBody>
      </p:sp>
      <p:sp>
        <p:nvSpPr>
          <p:cNvPr id="36" name="文本框 35"/>
          <p:cNvSpPr txBox="1"/>
          <p:nvPr/>
        </p:nvSpPr>
        <p:spPr>
          <a:xfrm>
            <a:off x="6100617" y="5373216"/>
            <a:ext cx="2558473" cy="300082"/>
          </a:xfrm>
          <a:prstGeom prst="rect">
            <a:avLst/>
          </a:prstGeom>
          <a:noFill/>
        </p:spPr>
        <p:txBody>
          <a:bodyPr wrap="square" rtlCol="0">
            <a:spAutoFit/>
          </a:bodyPr>
          <a:lstStyle/>
          <a:p>
            <a:pPr algn="ctr">
              <a:lnSpc>
                <a:spcPct val="70000"/>
              </a:lnSpc>
            </a:pPr>
            <a:r>
              <a:rPr kumimoji="1" lang="en-US" altLang="zh-CN" dirty="0" smtClean="0"/>
              <a:t>[IEEE CVPR, 2013]</a:t>
            </a:r>
            <a:endParaRPr kumimoji="1" lang="zh-CN" altLang="en-US" dirty="0"/>
          </a:p>
        </p:txBody>
      </p:sp>
      <p:pic>
        <p:nvPicPr>
          <p:cNvPr id="37" name="Picture 4"/>
          <p:cNvPicPr>
            <a:picLocks noChangeAspect="1"/>
          </p:cNvPicPr>
          <p:nvPr/>
        </p:nvPicPr>
        <p:blipFill rotWithShape="1">
          <a:blip r:embed="rId6" cstate="print"/>
          <a:srcRect t="56089" r="53799" b="2234"/>
          <a:stretch/>
        </p:blipFill>
        <p:spPr>
          <a:xfrm>
            <a:off x="3613727" y="2984197"/>
            <a:ext cx="2805546" cy="1080120"/>
          </a:xfrm>
          <a:prstGeom prst="rect">
            <a:avLst/>
          </a:prstGeom>
        </p:spPr>
      </p:pic>
      <p:pic>
        <p:nvPicPr>
          <p:cNvPr id="38" name="Picture 8"/>
          <p:cNvPicPr>
            <a:picLocks noChangeAspect="1"/>
          </p:cNvPicPr>
          <p:nvPr/>
        </p:nvPicPr>
        <p:blipFill rotWithShape="1">
          <a:blip r:embed="rId6" cstate="print"/>
          <a:srcRect l="59767" t="54120" r="-6"/>
          <a:stretch/>
        </p:blipFill>
        <p:spPr>
          <a:xfrm>
            <a:off x="6519369" y="2973227"/>
            <a:ext cx="2386621" cy="1091090"/>
          </a:xfrm>
          <a:prstGeom prst="rect">
            <a:avLst/>
          </a:prstGeom>
        </p:spPr>
      </p:pic>
    </p:spTree>
    <p:extLst>
      <p:ext uri="{BB962C8B-B14F-4D97-AF65-F5344CB8AC3E}">
        <p14:creationId xmlns:p14="http://schemas.microsoft.com/office/powerpoint/2010/main" val="5561223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179388" y="0"/>
            <a:ext cx="5821362" cy="914400"/>
          </a:xfrm>
        </p:spPr>
        <p:txBody>
          <a:bodyPr/>
          <a:lstStyle/>
          <a:p>
            <a:r>
              <a:rPr lang="zh-CN" altLang="en-US" dirty="0">
                <a:latin typeface="华文新魏" pitchFamily="2" charset="-122"/>
                <a:ea typeface="华文新魏" pitchFamily="2" charset="-122"/>
              </a:rPr>
              <a:t>图像大数据中的快速物体检测</a:t>
            </a:r>
          </a:p>
        </p:txBody>
      </p:sp>
      <p:sp>
        <p:nvSpPr>
          <p:cNvPr id="3" name="内容占位符 2"/>
          <p:cNvSpPr>
            <a:spLocks noGrp="1"/>
          </p:cNvSpPr>
          <p:nvPr>
            <p:ph idx="1"/>
          </p:nvPr>
        </p:nvSpPr>
        <p:spPr>
          <a:xfrm>
            <a:off x="457200" y="1460071"/>
            <a:ext cx="8229600" cy="5056187"/>
          </a:xfrm>
        </p:spPr>
        <p:txBody>
          <a:bodyPr/>
          <a:lstStyle/>
          <a:p>
            <a:endParaRPr kumimoji="1" lang="zh-CN" altLang="en-US" dirty="0" smtClean="0"/>
          </a:p>
          <a:p>
            <a:endParaRPr kumimoji="1" lang="zh-CN" altLang="en-US" dirty="0"/>
          </a:p>
        </p:txBody>
      </p:sp>
      <p:sp>
        <p:nvSpPr>
          <p:cNvPr id="39" name="圆角矩形 7"/>
          <p:cNvSpPr/>
          <p:nvPr/>
        </p:nvSpPr>
        <p:spPr>
          <a:xfrm>
            <a:off x="6226180" y="1052736"/>
            <a:ext cx="2618592" cy="1702014"/>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300"/>
              </a:spcBef>
              <a:spcAft>
                <a:spcPts val="300"/>
              </a:spcAft>
            </a:pPr>
            <a:r>
              <a:rPr lang="en-US" altLang="zh-CN" sz="1600" dirty="0" smtClean="0">
                <a:solidFill>
                  <a:schemeClr val="tx1"/>
                </a:solidFill>
                <a:latin typeface="Calibri Light" panose="020F0302020204030204" pitchFamily="34" charset="0"/>
              </a:rPr>
              <a:t>IEEE </a:t>
            </a:r>
            <a:r>
              <a:rPr lang="en-US" altLang="zh-CN" sz="1600" dirty="0">
                <a:solidFill>
                  <a:schemeClr val="tx1"/>
                </a:solidFill>
                <a:latin typeface="Calibri Light" panose="020F0302020204030204" pitchFamily="34" charset="0"/>
              </a:rPr>
              <a:t>CVPR </a:t>
            </a:r>
            <a:r>
              <a:rPr lang="en-US" altLang="zh-CN" sz="1600" dirty="0" smtClean="0">
                <a:solidFill>
                  <a:schemeClr val="tx1"/>
                </a:solidFill>
                <a:latin typeface="Calibri Light" panose="020F0302020204030204" pitchFamily="34" charset="0"/>
              </a:rPr>
              <a:t>2014</a:t>
            </a:r>
            <a:r>
              <a:rPr lang="zh-CN" altLang="en-US" sz="1600" dirty="0" smtClean="0">
                <a:solidFill>
                  <a:schemeClr val="tx1"/>
                </a:solidFill>
                <a:latin typeface="Calibri Light" panose="020F0302020204030204" pitchFamily="34" charset="0"/>
              </a:rPr>
              <a:t>口头报告论文，</a:t>
            </a:r>
            <a:r>
              <a:rPr lang="en-US" altLang="zh-CN" sz="1600" dirty="0" smtClean="0">
                <a:solidFill>
                  <a:schemeClr val="tx1"/>
                </a:solidFill>
                <a:latin typeface="Calibri Light" panose="020F0302020204030204" pitchFamily="34" charset="0"/>
              </a:rPr>
              <a:t>2014</a:t>
            </a:r>
            <a:r>
              <a:rPr lang="zh-CN" altLang="en-US" sz="1600" dirty="0" smtClean="0">
                <a:solidFill>
                  <a:schemeClr val="tx1"/>
                </a:solidFill>
                <a:latin typeface="Calibri Light" panose="020F0302020204030204" pitchFamily="34" charset="0"/>
              </a:rPr>
              <a:t>年</a:t>
            </a:r>
            <a:r>
              <a:rPr lang="en-US" altLang="zh-CN" sz="1600" dirty="0" smtClean="0">
                <a:solidFill>
                  <a:schemeClr val="tx1"/>
                </a:solidFill>
                <a:latin typeface="Calibri Light" panose="020F0302020204030204" pitchFamily="34" charset="0"/>
              </a:rPr>
              <a:t>6</a:t>
            </a:r>
            <a:r>
              <a:rPr lang="zh-CN" altLang="en-US" sz="1600" dirty="0" smtClean="0">
                <a:solidFill>
                  <a:schemeClr val="tx1"/>
                </a:solidFill>
                <a:latin typeface="Calibri Light" panose="020F0302020204030204" pitchFamily="34" charset="0"/>
              </a:rPr>
              <a:t>月至今，源代码下载</a:t>
            </a:r>
            <a:r>
              <a:rPr lang="en-US" altLang="zh-CN" sz="1600" dirty="0" smtClean="0">
                <a:solidFill>
                  <a:schemeClr val="tx1"/>
                </a:solidFill>
                <a:latin typeface="Calibri Light" panose="020F0302020204030204" pitchFamily="34" charset="0"/>
              </a:rPr>
              <a:t>3000+</a:t>
            </a:r>
            <a:r>
              <a:rPr lang="zh-CN" altLang="en-US" sz="1600" dirty="0" smtClean="0">
                <a:solidFill>
                  <a:schemeClr val="tx1"/>
                </a:solidFill>
                <a:latin typeface="Calibri Light" panose="020F0302020204030204" pitchFamily="34" charset="0"/>
              </a:rPr>
              <a:t>次，被剑桥大学、新加坡国立大学、中科院、西安交大等单位邀请做相关报告</a:t>
            </a:r>
            <a:r>
              <a:rPr lang="en-US" altLang="zh-CN" sz="1600" dirty="0" smtClean="0">
                <a:solidFill>
                  <a:schemeClr val="tx1"/>
                </a:solidFill>
                <a:latin typeface="Calibri Light" panose="020F0302020204030204" pitchFamily="34" charset="0"/>
              </a:rPr>
              <a:t>.</a:t>
            </a:r>
            <a:endParaRPr lang="en-US" altLang="zh-CN" sz="1600" dirty="0">
              <a:solidFill>
                <a:schemeClr val="tx1"/>
              </a:solidFill>
              <a:latin typeface="Calibri Light" panose="020F0302020204030204" pitchFamily="34" charset="0"/>
            </a:endParaRPr>
          </a:p>
        </p:txBody>
      </p:sp>
      <p:sp>
        <p:nvSpPr>
          <p:cNvPr id="40" name="文本框 39"/>
          <p:cNvSpPr txBox="1"/>
          <p:nvPr/>
        </p:nvSpPr>
        <p:spPr>
          <a:xfrm>
            <a:off x="265144" y="1057290"/>
            <a:ext cx="5792457" cy="369332"/>
          </a:xfrm>
          <a:prstGeom prst="rect">
            <a:avLst/>
          </a:prstGeom>
          <a:solidFill>
            <a:srgbClr val="C77FAC">
              <a:alpha val="50000"/>
            </a:srgbClr>
          </a:solidFill>
        </p:spPr>
        <p:txBody>
          <a:bodyPr wrap="square" rtlCol="0">
            <a:spAutoFit/>
          </a:bodyPr>
          <a:lstStyle/>
          <a:p>
            <a:pPr algn="ctr"/>
            <a:r>
              <a:rPr kumimoji="1" lang="zh-CN" altLang="en-US" dirty="0" smtClean="0"/>
              <a:t>似物性采样</a:t>
            </a:r>
            <a:r>
              <a:rPr kumimoji="1" lang="en-US" altLang="zh-CN" dirty="0" smtClean="0"/>
              <a:t>(</a:t>
            </a:r>
            <a:r>
              <a:rPr kumimoji="1" lang="en-US" altLang="zh-CN" dirty="0" err="1"/>
              <a:t>o</a:t>
            </a:r>
            <a:r>
              <a:rPr kumimoji="1" lang="en-US" altLang="zh-CN" dirty="0" err="1" smtClean="0"/>
              <a:t>bjectness</a:t>
            </a:r>
            <a:r>
              <a:rPr kumimoji="1" lang="en-US" altLang="zh-CN" dirty="0" smtClean="0"/>
              <a:t> proposal)</a:t>
            </a:r>
            <a:r>
              <a:rPr kumimoji="1" lang="zh-CN" altLang="en-US" dirty="0" smtClean="0"/>
              <a:t>的基本原理</a:t>
            </a:r>
            <a:endParaRPr kumimoji="1" lang="zh-CN" altLang="en-US" dirty="0"/>
          </a:p>
        </p:txBody>
      </p:sp>
      <p:sp>
        <p:nvSpPr>
          <p:cNvPr id="41" name="文本框 40"/>
          <p:cNvSpPr txBox="1"/>
          <p:nvPr/>
        </p:nvSpPr>
        <p:spPr>
          <a:xfrm>
            <a:off x="254455" y="4051756"/>
            <a:ext cx="8520090" cy="369332"/>
          </a:xfrm>
          <a:prstGeom prst="rect">
            <a:avLst/>
          </a:prstGeom>
          <a:solidFill>
            <a:srgbClr val="C77FAC">
              <a:alpha val="50000"/>
            </a:srgbClr>
          </a:solidFill>
        </p:spPr>
        <p:txBody>
          <a:bodyPr wrap="square" rtlCol="0">
            <a:spAutoFit/>
          </a:bodyPr>
          <a:lstStyle/>
          <a:p>
            <a:pPr algn="ctr"/>
            <a:r>
              <a:rPr kumimoji="1" lang="zh-CN" altLang="en-US" dirty="0" smtClean="0"/>
              <a:t>在</a:t>
            </a:r>
            <a:r>
              <a:rPr kumimoji="1" lang="en-US" altLang="zh-CN" dirty="0" smtClean="0"/>
              <a:t>PASCAL</a:t>
            </a:r>
            <a:r>
              <a:rPr kumimoji="1" lang="zh-CN" altLang="en-US" dirty="0" smtClean="0"/>
              <a:t> </a:t>
            </a:r>
            <a:r>
              <a:rPr kumimoji="1" lang="en-US" altLang="zh-CN" dirty="0" smtClean="0"/>
              <a:t>VOC</a:t>
            </a:r>
            <a:r>
              <a:rPr kumimoji="1" lang="zh-CN" altLang="en-US" dirty="0" smtClean="0"/>
              <a:t>数据集上与传统方法的比较</a:t>
            </a:r>
            <a:endParaRPr kumimoji="1" lang="zh-CN" altLang="en-US" dirty="0"/>
          </a:p>
        </p:txBody>
      </p:sp>
      <p:pic>
        <p:nvPicPr>
          <p:cNvPr id="42" name="Picture 6"/>
          <p:cNvPicPr>
            <a:picLocks noChangeAspect="1"/>
          </p:cNvPicPr>
          <p:nvPr/>
        </p:nvPicPr>
        <p:blipFill>
          <a:blip r:embed="rId2" cstate="print"/>
          <a:stretch>
            <a:fillRect/>
          </a:stretch>
        </p:blipFill>
        <p:spPr>
          <a:xfrm>
            <a:off x="259331" y="1496295"/>
            <a:ext cx="5926424" cy="2205181"/>
          </a:xfrm>
          <a:prstGeom prst="rect">
            <a:avLst/>
          </a:prstGeom>
        </p:spPr>
      </p:pic>
      <p:pic>
        <p:nvPicPr>
          <p:cNvPr id="43" name="Picture 3"/>
          <p:cNvPicPr>
            <a:picLocks noChangeAspect="1"/>
          </p:cNvPicPr>
          <p:nvPr/>
        </p:nvPicPr>
        <p:blipFill>
          <a:blip r:embed="rId3" cstate="print"/>
          <a:stretch>
            <a:fillRect/>
          </a:stretch>
        </p:blipFill>
        <p:spPr>
          <a:xfrm>
            <a:off x="263526" y="4480656"/>
            <a:ext cx="2602316" cy="2075893"/>
          </a:xfrm>
          <a:prstGeom prst="rect">
            <a:avLst/>
          </a:prstGeom>
        </p:spPr>
      </p:pic>
      <p:graphicFrame>
        <p:nvGraphicFramePr>
          <p:cNvPr id="44" name="Table 7"/>
          <p:cNvGraphicFramePr>
            <a:graphicFrameLocks noGrp="1"/>
          </p:cNvGraphicFramePr>
          <p:nvPr>
            <p:extLst/>
          </p:nvPr>
        </p:nvGraphicFramePr>
        <p:xfrm>
          <a:off x="3000704" y="4540373"/>
          <a:ext cx="5778772" cy="741680"/>
        </p:xfrm>
        <a:graphic>
          <a:graphicData uri="http://schemas.openxmlformats.org/drawingml/2006/table">
            <a:tbl>
              <a:tblPr firstRow="1" bandRow="1">
                <a:tableStyleId>{5C22544A-7EE6-4342-B048-85BDC9FD1C3A}</a:tableStyleId>
              </a:tblPr>
              <a:tblGrid>
                <a:gridCol w="842895"/>
                <a:gridCol w="831656"/>
                <a:gridCol w="1120881"/>
                <a:gridCol w="1152128"/>
                <a:gridCol w="936104"/>
                <a:gridCol w="895108"/>
              </a:tblGrid>
              <a:tr h="370840">
                <a:tc>
                  <a:txBody>
                    <a:bodyPr/>
                    <a:lstStyle/>
                    <a:p>
                      <a:r>
                        <a:rPr lang="zh-CN" altLang="en-US" sz="1400" dirty="0" smtClean="0"/>
                        <a:t>方法</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OBN [2]</a:t>
                      </a:r>
                      <a:endParaRPr lang="en-US" sz="1400" dirty="0"/>
                    </a:p>
                  </a:txBody>
                  <a:tcPr/>
                </a:tc>
                <a:tc>
                  <a:txBody>
                    <a:bodyPr/>
                    <a:lstStyle/>
                    <a:p>
                      <a:pPr algn="ctr"/>
                      <a:r>
                        <a:rPr lang="en-US" sz="1400" dirty="0" smtClean="0"/>
                        <a:t>CSVM [3]</a:t>
                      </a:r>
                      <a:endParaRPr lang="en-US" sz="1400" dirty="0"/>
                    </a:p>
                  </a:txBody>
                  <a:tcPr/>
                </a:tc>
                <a:tc>
                  <a:txBody>
                    <a:bodyPr/>
                    <a:lstStyle/>
                    <a:p>
                      <a:pPr algn="ctr"/>
                      <a:r>
                        <a:rPr lang="en-US" sz="1400" dirty="0" smtClean="0"/>
                        <a:t>SEL [4]</a:t>
                      </a:r>
                      <a:endParaRPr lang="en-US" sz="1400" dirty="0"/>
                    </a:p>
                  </a:txBody>
                  <a:tcPr/>
                </a:tc>
                <a:tc>
                  <a:txBody>
                    <a:bodyPr/>
                    <a:lstStyle/>
                    <a:p>
                      <a:pPr algn="ctr"/>
                      <a:r>
                        <a:rPr lang="zh-CN" altLang="en-US" sz="1400" dirty="0" smtClean="0"/>
                        <a:t>我们的</a:t>
                      </a:r>
                      <a:endParaRPr lang="en-US" sz="1400" dirty="0" smtClean="0"/>
                    </a:p>
                  </a:txBody>
                  <a:tcPr/>
                </a:tc>
              </a:tr>
              <a:tr h="370840">
                <a:tc>
                  <a:txBody>
                    <a:bodyPr/>
                    <a:lstStyle/>
                    <a:p>
                      <a:r>
                        <a:rPr lang="zh-CN" altLang="en-US" sz="1400" dirty="0" smtClean="0"/>
                        <a:t>耗时</a:t>
                      </a:r>
                      <a:r>
                        <a:rPr lang="en-US" sz="1400" dirty="0" smtClean="0"/>
                        <a:t>(s)</a:t>
                      </a:r>
                      <a:endParaRPr lang="en-US" sz="1400" dirty="0"/>
                    </a:p>
                  </a:txBody>
                  <a:tcPr/>
                </a:tc>
                <a:tc>
                  <a:txBody>
                    <a:bodyPr/>
                    <a:lstStyle/>
                    <a:p>
                      <a:pPr algn="ctr"/>
                      <a:r>
                        <a:rPr lang="en-US" sz="1400" dirty="0" smtClean="0"/>
                        <a:t>89.2</a:t>
                      </a:r>
                      <a:endParaRPr lang="en-US" sz="1400" dirty="0"/>
                    </a:p>
                  </a:txBody>
                  <a:tcPr/>
                </a:tc>
                <a:tc>
                  <a:txBody>
                    <a:bodyPr/>
                    <a:lstStyle/>
                    <a:p>
                      <a:pPr algn="ctr"/>
                      <a:r>
                        <a:rPr lang="en-US" sz="1400" dirty="0" smtClean="0"/>
                        <a:t>3.14</a:t>
                      </a:r>
                      <a:endParaRPr lang="en-US" sz="1400" dirty="0"/>
                    </a:p>
                  </a:txBody>
                  <a:tcPr/>
                </a:tc>
                <a:tc>
                  <a:txBody>
                    <a:bodyPr/>
                    <a:lstStyle/>
                    <a:p>
                      <a:pPr algn="ctr"/>
                      <a:r>
                        <a:rPr lang="en-US" sz="1400" dirty="0" smtClean="0"/>
                        <a:t>1.32</a:t>
                      </a:r>
                      <a:endParaRPr lang="en-US" sz="1400" dirty="0"/>
                    </a:p>
                  </a:txBody>
                  <a:tcPr/>
                </a:tc>
                <a:tc>
                  <a:txBody>
                    <a:bodyPr/>
                    <a:lstStyle/>
                    <a:p>
                      <a:pPr algn="ctr"/>
                      <a:r>
                        <a:rPr lang="en-US" sz="1400" dirty="0" smtClean="0"/>
                        <a:t>11.2</a:t>
                      </a:r>
                      <a:endParaRPr lang="en-US" sz="1400" dirty="0"/>
                    </a:p>
                  </a:txBody>
                  <a:tcPr/>
                </a:tc>
                <a:tc>
                  <a:txBody>
                    <a:bodyPr/>
                    <a:lstStyle/>
                    <a:p>
                      <a:pPr algn="ctr"/>
                      <a:r>
                        <a:rPr lang="en-US" sz="1400" dirty="0" smtClean="0"/>
                        <a:t>0.003</a:t>
                      </a:r>
                      <a:endParaRPr lang="en-US" sz="1400" dirty="0"/>
                    </a:p>
                  </a:txBody>
                  <a:tcPr/>
                </a:tc>
              </a:tr>
            </a:tbl>
          </a:graphicData>
        </a:graphic>
      </p:graphicFrame>
      <p:sp>
        <p:nvSpPr>
          <p:cNvPr id="45" name="圆角矩形 44"/>
          <p:cNvSpPr/>
          <p:nvPr/>
        </p:nvSpPr>
        <p:spPr>
          <a:xfrm>
            <a:off x="2997906" y="5375072"/>
            <a:ext cx="5788185" cy="1178131"/>
          </a:xfrm>
          <a:prstGeom prst="roundRect">
            <a:avLst/>
          </a:prstGeom>
          <a:solidFill>
            <a:srgbClr val="CFE9F4"/>
          </a:solidFill>
          <a:ln>
            <a:noFill/>
          </a:ln>
          <a:effectLst>
            <a:outerShdw blurRad="127000" dist="50800" dir="27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80000"/>
              </a:lnSpc>
              <a:spcBef>
                <a:spcPts val="300"/>
              </a:spcBef>
              <a:spcAft>
                <a:spcPts val="300"/>
              </a:spcAft>
              <a:buBlip>
                <a:blip r:embed="rId4"/>
              </a:buBlip>
            </a:pPr>
            <a:r>
              <a:rPr lang="en-US" sz="1150" dirty="0" smtClean="0">
                <a:solidFill>
                  <a:schemeClr val="tx1"/>
                </a:solidFill>
                <a:latin typeface="Calibri Light" panose="020F0302020204030204" pitchFamily="34" charset="0"/>
                <a:hlinkClick r:id="rId5"/>
              </a:rPr>
              <a:t>Category-Independent </a:t>
            </a:r>
            <a:r>
              <a:rPr lang="en-US" sz="1150" dirty="0">
                <a:solidFill>
                  <a:schemeClr val="tx1"/>
                </a:solidFill>
                <a:latin typeface="Calibri Light" panose="020F0302020204030204" pitchFamily="34" charset="0"/>
                <a:hlinkClick r:id="rId5"/>
              </a:rPr>
              <a:t>Object Proposals With Diverse Ranking</a:t>
            </a:r>
            <a:r>
              <a:rPr lang="en-US" sz="1150" dirty="0">
                <a:solidFill>
                  <a:schemeClr val="tx1"/>
                </a:solidFill>
                <a:latin typeface="Calibri Light" panose="020F0302020204030204" pitchFamily="34" charset="0"/>
              </a:rPr>
              <a:t>, PAMI </a:t>
            </a:r>
            <a:r>
              <a:rPr lang="en-US" sz="1150" dirty="0" smtClean="0">
                <a:solidFill>
                  <a:schemeClr val="tx1"/>
                </a:solidFill>
                <a:latin typeface="Calibri Light" panose="020F0302020204030204" pitchFamily="34" charset="0"/>
              </a:rPr>
              <a:t>2014</a:t>
            </a:r>
            <a:endParaRPr lang="en-US" sz="1150"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150" dirty="0" smtClean="0">
                <a:solidFill>
                  <a:schemeClr val="tx1"/>
                </a:solidFill>
                <a:latin typeface="Calibri Light" panose="020F0302020204030204" pitchFamily="34" charset="0"/>
                <a:hlinkClick r:id="rId6"/>
              </a:rPr>
              <a:t>Measuring </a:t>
            </a:r>
            <a:r>
              <a:rPr lang="en-US" sz="1150" dirty="0">
                <a:solidFill>
                  <a:schemeClr val="tx1"/>
                </a:solidFill>
                <a:latin typeface="Calibri Light" panose="020F0302020204030204" pitchFamily="34" charset="0"/>
                <a:hlinkClick r:id="rId6"/>
              </a:rPr>
              <a:t>the objectness of image windows</a:t>
            </a:r>
            <a:r>
              <a:rPr lang="en-US" sz="1150" dirty="0">
                <a:solidFill>
                  <a:schemeClr val="tx1"/>
                </a:solidFill>
                <a:latin typeface="Calibri Light" panose="020F0302020204030204" pitchFamily="34" charset="0"/>
              </a:rPr>
              <a:t>. PAMI </a:t>
            </a:r>
            <a:r>
              <a:rPr lang="en-US" sz="1150" dirty="0" smtClean="0">
                <a:solidFill>
                  <a:schemeClr val="tx1"/>
                </a:solidFill>
                <a:latin typeface="Calibri Light" panose="020F0302020204030204" pitchFamily="34" charset="0"/>
              </a:rPr>
              <a:t>2012</a:t>
            </a:r>
            <a:endParaRPr lang="en-US" sz="1150"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150" dirty="0" smtClean="0">
                <a:solidFill>
                  <a:schemeClr val="tx1"/>
                </a:solidFill>
                <a:latin typeface="Calibri Light" panose="020F0302020204030204" pitchFamily="34" charset="0"/>
                <a:hlinkClick r:id="rId7"/>
              </a:rPr>
              <a:t>Proposal </a:t>
            </a:r>
            <a:r>
              <a:rPr lang="en-US" sz="1150" dirty="0">
                <a:solidFill>
                  <a:schemeClr val="tx1"/>
                </a:solidFill>
                <a:latin typeface="Calibri Light" panose="020F0302020204030204" pitchFamily="34" charset="0"/>
                <a:hlinkClick r:id="rId7"/>
              </a:rPr>
              <a:t>Generation for Object Detection using Cascaded Ranking SVMs</a:t>
            </a:r>
            <a:r>
              <a:rPr lang="en-US" sz="1150" dirty="0">
                <a:solidFill>
                  <a:schemeClr val="tx1"/>
                </a:solidFill>
                <a:latin typeface="Calibri Light" panose="020F0302020204030204" pitchFamily="34" charset="0"/>
              </a:rPr>
              <a:t>. CVPR </a:t>
            </a:r>
            <a:r>
              <a:rPr lang="en-US" sz="1150" dirty="0" smtClean="0">
                <a:solidFill>
                  <a:schemeClr val="tx1"/>
                </a:solidFill>
                <a:latin typeface="Calibri Light" panose="020F0302020204030204" pitchFamily="34" charset="0"/>
              </a:rPr>
              <a:t>201</a:t>
            </a:r>
            <a:r>
              <a:rPr lang="en-US" altLang="zh-CN" sz="1150" dirty="0" smtClean="0">
                <a:solidFill>
                  <a:schemeClr val="tx1"/>
                </a:solidFill>
                <a:latin typeface="Calibri Light" panose="020F0302020204030204" pitchFamily="34" charset="0"/>
              </a:rPr>
              <a:t>1</a:t>
            </a:r>
            <a:endParaRPr lang="en-US" sz="1150" dirty="0">
              <a:solidFill>
                <a:schemeClr val="tx1"/>
              </a:solidFill>
              <a:latin typeface="Calibri Light" panose="020F0302020204030204" pitchFamily="34" charset="0"/>
            </a:endParaRPr>
          </a:p>
          <a:p>
            <a:pPr marL="342900" indent="-342900" algn="just">
              <a:lnSpc>
                <a:spcPct val="80000"/>
              </a:lnSpc>
              <a:spcBef>
                <a:spcPts val="300"/>
              </a:spcBef>
              <a:spcAft>
                <a:spcPts val="300"/>
              </a:spcAft>
              <a:buBlip>
                <a:blip r:embed="rId4"/>
              </a:buBlip>
            </a:pPr>
            <a:r>
              <a:rPr lang="en-US" sz="1150" dirty="0" smtClean="0">
                <a:solidFill>
                  <a:schemeClr val="tx1"/>
                </a:solidFill>
                <a:latin typeface="Calibri Light" panose="020F0302020204030204" pitchFamily="34" charset="0"/>
                <a:hlinkClick r:id="rId8"/>
              </a:rPr>
              <a:t>Selective </a:t>
            </a:r>
            <a:r>
              <a:rPr lang="en-US" sz="1150" dirty="0">
                <a:solidFill>
                  <a:schemeClr val="tx1"/>
                </a:solidFill>
                <a:latin typeface="Calibri Light" panose="020F0302020204030204" pitchFamily="34" charset="0"/>
                <a:hlinkClick r:id="rId8"/>
              </a:rPr>
              <a:t>Search for Object Recognition</a:t>
            </a:r>
            <a:r>
              <a:rPr lang="en-US" sz="1150" dirty="0">
                <a:solidFill>
                  <a:schemeClr val="tx1"/>
                </a:solidFill>
                <a:latin typeface="Calibri Light" panose="020F0302020204030204" pitchFamily="34" charset="0"/>
              </a:rPr>
              <a:t>, IJCV </a:t>
            </a:r>
            <a:r>
              <a:rPr lang="en-US" sz="1150" dirty="0" smtClean="0">
                <a:solidFill>
                  <a:schemeClr val="tx1"/>
                </a:solidFill>
                <a:latin typeface="Calibri Light" panose="020F0302020204030204" pitchFamily="34" charset="0"/>
              </a:rPr>
              <a:t>2013</a:t>
            </a:r>
            <a:endParaRPr lang="en-US" sz="1150" dirty="0">
              <a:solidFill>
                <a:schemeClr val="tx1"/>
              </a:solidFill>
              <a:latin typeface="Calibri Light" panose="020F0302020204030204" pitchFamily="34" charset="0"/>
            </a:endParaRPr>
          </a:p>
        </p:txBody>
      </p:sp>
      <p:sp>
        <p:nvSpPr>
          <p:cNvPr id="46" name="爆炸形 1 45"/>
          <p:cNvSpPr/>
          <p:nvPr/>
        </p:nvSpPr>
        <p:spPr>
          <a:xfrm>
            <a:off x="6181226" y="2570022"/>
            <a:ext cx="2686024" cy="1779702"/>
          </a:xfrm>
          <a:prstGeom prst="irregularSeal1">
            <a:avLst/>
          </a:prstGeom>
          <a:solidFill>
            <a:srgbClr val="FFFF00"/>
          </a:solidFill>
          <a:ln>
            <a:solidFill>
              <a:schemeClr val="accent1">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tx2"/>
                </a:solidFill>
              </a:rPr>
              <a:t>核心问题、</a:t>
            </a:r>
            <a:r>
              <a:rPr kumimoji="1" lang="en-US" altLang="zh-CN" dirty="0" smtClean="0">
                <a:solidFill>
                  <a:schemeClr val="tx2"/>
                </a:solidFill>
              </a:rPr>
              <a:t>1000+</a:t>
            </a:r>
            <a:r>
              <a:rPr kumimoji="1" lang="zh-CN" altLang="en-US" dirty="0" smtClean="0">
                <a:solidFill>
                  <a:schemeClr val="tx2"/>
                </a:solidFill>
              </a:rPr>
              <a:t>提速、更好的结果</a:t>
            </a:r>
            <a:endParaRPr kumimoji="1" lang="zh-CN" altLang="en-US" dirty="0">
              <a:solidFill>
                <a:schemeClr val="tx2"/>
              </a:solidFill>
            </a:endParaRPr>
          </a:p>
        </p:txBody>
      </p:sp>
    </p:spTree>
    <p:extLst>
      <p:ext uri="{BB962C8B-B14F-4D97-AF65-F5344CB8AC3E}">
        <p14:creationId xmlns:p14="http://schemas.microsoft.com/office/powerpoint/2010/main" val="2685545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4"/>
          <p:cNvSpPr>
            <a:spLocks noGrp="1"/>
          </p:cNvSpPr>
          <p:nvPr>
            <p:ph type="sldNum" sz="quarter" idx="11"/>
          </p:nvPr>
        </p:nvSpPr>
        <p:spPr>
          <a:noFill/>
        </p:spPr>
        <p:txBody>
          <a:bodyPr/>
          <a:lstStyle/>
          <a:p>
            <a:fld id="{823FB84F-6B34-4250-A834-56BA34B66C45}" type="slidenum">
              <a:rPr lang="en-US" altLang="zh-CN" smtClean="0"/>
              <a:pPr/>
              <a:t>7</a:t>
            </a:fld>
            <a:endParaRPr lang="en-US" altLang="zh-CN" smtClean="0"/>
          </a:p>
        </p:txBody>
      </p:sp>
      <p:sp>
        <p:nvSpPr>
          <p:cNvPr id="12291" name="Rectangle 2"/>
          <p:cNvSpPr>
            <a:spLocks noGrp="1" noChangeArrowheads="1"/>
          </p:cNvSpPr>
          <p:nvPr>
            <p:ph type="title"/>
          </p:nvPr>
        </p:nvSpPr>
        <p:spPr>
          <a:xfrm>
            <a:off x="179388" y="0"/>
            <a:ext cx="5821362" cy="914400"/>
          </a:xfrm>
        </p:spPr>
        <p:txBody>
          <a:bodyPr/>
          <a:lstStyle/>
          <a:p>
            <a:r>
              <a:rPr lang="zh-CN" altLang="en-US" smtClean="0">
                <a:ea typeface="宋体" pitchFamily="2" charset="-122"/>
              </a:rPr>
              <a:t>本科生课程体系</a:t>
            </a:r>
          </a:p>
        </p:txBody>
      </p:sp>
      <p:sp>
        <p:nvSpPr>
          <p:cNvPr id="9221" name="Rectangle 3"/>
          <p:cNvSpPr>
            <a:spLocks noGrp="1" noChangeArrowheads="1"/>
          </p:cNvSpPr>
          <p:nvPr>
            <p:ph type="body" idx="1"/>
          </p:nvPr>
        </p:nvSpPr>
        <p:spPr>
          <a:xfrm>
            <a:off x="395288" y="1428750"/>
            <a:ext cx="4105275" cy="4743450"/>
          </a:xfrm>
        </p:spPr>
        <p:txBody>
          <a:bodyPr/>
          <a:lstStyle/>
          <a:p>
            <a:pPr marL="450850" indent="-450850">
              <a:lnSpc>
                <a:spcPct val="120000"/>
              </a:lnSpc>
              <a:spcBef>
                <a:spcPts val="600"/>
              </a:spcBef>
              <a:buFont typeface="Wingdings" pitchFamily="2" charset="2"/>
              <a:buBlip>
                <a:blip r:embed="rId2"/>
              </a:buBlip>
              <a:defRPr/>
            </a:pPr>
            <a:r>
              <a:rPr>
                <a:latin typeface="楷体_GB2312" pitchFamily="49" charset="-122"/>
                <a:ea typeface="楷体_GB2312" pitchFamily="49" charset="-122"/>
              </a:rPr>
              <a:t>数学类课程：</a:t>
            </a:r>
          </a:p>
          <a:p>
            <a:pPr marL="850900" lvl="1" indent="-450850">
              <a:lnSpc>
                <a:spcPct val="120000"/>
              </a:lnSpc>
              <a:spcBef>
                <a:spcPts val="600"/>
              </a:spcBef>
              <a:buSzPct val="80000"/>
              <a:defRPr/>
            </a:pPr>
            <a:r>
              <a:rPr lang="zh-CN" altLang="en-US" b="1" dirty="0" smtClean="0">
                <a:solidFill>
                  <a:srgbClr val="C00000"/>
                </a:solidFill>
                <a:latin typeface="楷体_GB2312" pitchFamily="49" charset="-122"/>
                <a:ea typeface="楷体_GB2312" pitchFamily="49" charset="-122"/>
              </a:rPr>
              <a:t>高等数学</a:t>
            </a:r>
          </a:p>
          <a:p>
            <a:pPr marL="850900" lvl="1" indent="-450850">
              <a:lnSpc>
                <a:spcPct val="120000"/>
              </a:lnSpc>
              <a:spcBef>
                <a:spcPts val="600"/>
              </a:spcBef>
              <a:buSzPct val="80000"/>
              <a:defRPr/>
            </a:pPr>
            <a:r>
              <a:rPr lang="zh-CN" altLang="en-US" b="1" dirty="0" smtClean="0">
                <a:solidFill>
                  <a:srgbClr val="C00000"/>
                </a:solidFill>
                <a:latin typeface="楷体_GB2312" pitchFamily="49" charset="-122"/>
                <a:ea typeface="楷体_GB2312" pitchFamily="49" charset="-122"/>
              </a:rPr>
              <a:t>线性代数</a:t>
            </a:r>
          </a:p>
          <a:p>
            <a:pPr marL="850900" lvl="1" indent="-450850">
              <a:lnSpc>
                <a:spcPct val="120000"/>
              </a:lnSpc>
              <a:spcBef>
                <a:spcPts val="600"/>
              </a:spcBef>
              <a:buSzPct val="80000"/>
              <a:defRPr/>
            </a:pPr>
            <a:r>
              <a:rPr lang="zh-CN" altLang="en-US" b="1" dirty="0" smtClean="0">
                <a:latin typeface="楷体_GB2312" pitchFamily="49" charset="-122"/>
                <a:ea typeface="楷体_GB2312" pitchFamily="49" charset="-122"/>
              </a:rPr>
              <a:t>概率论与数理统计</a:t>
            </a:r>
          </a:p>
          <a:p>
            <a:pPr marL="850900" lvl="1" indent="-450850">
              <a:lnSpc>
                <a:spcPct val="120000"/>
              </a:lnSpc>
              <a:spcBef>
                <a:spcPts val="600"/>
              </a:spcBef>
              <a:buSzPct val="80000"/>
              <a:defRPr/>
            </a:pPr>
            <a:r>
              <a:rPr lang="zh-CN" altLang="en-US" b="1" dirty="0" smtClean="0">
                <a:solidFill>
                  <a:srgbClr val="C00000"/>
                </a:solidFill>
                <a:latin typeface="楷体_GB2312" pitchFamily="49" charset="-122"/>
                <a:ea typeface="楷体_GB2312" pitchFamily="49" charset="-122"/>
              </a:rPr>
              <a:t>离散数学</a:t>
            </a:r>
          </a:p>
          <a:p>
            <a:pPr marL="850900" lvl="1" indent="-450850">
              <a:lnSpc>
                <a:spcPct val="120000"/>
              </a:lnSpc>
              <a:spcBef>
                <a:spcPts val="600"/>
              </a:spcBef>
              <a:buSzPct val="80000"/>
              <a:defRPr/>
            </a:pPr>
            <a:r>
              <a:rPr lang="zh-CN" altLang="en-US" b="1" dirty="0" smtClean="0">
                <a:latin typeface="楷体_GB2312" pitchFamily="49" charset="-122"/>
                <a:ea typeface="楷体_GB2312" pitchFamily="49" charset="-122"/>
              </a:rPr>
              <a:t>计算方法</a:t>
            </a:r>
            <a:endParaRPr lang="en-US" altLang="zh-CN" b="1" dirty="0" smtClean="0">
              <a:latin typeface="楷体_GB2312" pitchFamily="49" charset="-122"/>
              <a:ea typeface="楷体_GB2312" pitchFamily="49" charset="-122"/>
            </a:endParaRPr>
          </a:p>
        </p:txBody>
      </p:sp>
      <p:sp>
        <p:nvSpPr>
          <p:cNvPr id="6" name="Rectangle 3"/>
          <p:cNvSpPr txBox="1">
            <a:spLocks noChangeArrowheads="1"/>
          </p:cNvSpPr>
          <p:nvPr/>
        </p:nvSpPr>
        <p:spPr bwMode="auto">
          <a:xfrm>
            <a:off x="4572000" y="1428750"/>
            <a:ext cx="4105275" cy="4743450"/>
          </a:xfrm>
          <a:prstGeom prst="rect">
            <a:avLst/>
          </a:prstGeom>
          <a:noFill/>
          <a:ln w="9525">
            <a:noFill/>
            <a:miter lim="800000"/>
            <a:headEnd/>
            <a:tailEnd/>
          </a:ln>
        </p:spPr>
        <p:txBody>
          <a:bodyPr/>
          <a:lstStyle/>
          <a:p>
            <a:pPr marL="450850" indent="-450850" eaLnBrk="0" hangingPunct="0">
              <a:spcBef>
                <a:spcPts val="600"/>
              </a:spcBef>
              <a:buFontTx/>
              <a:buBlip>
                <a:blip r:embed="rId3"/>
              </a:buBlip>
              <a:defRPr/>
            </a:pPr>
            <a:endParaRPr lang="zh-CN" altLang="en-US" sz="2400" kern="0" dirty="0">
              <a:latin typeface="楷体_GB2312" pitchFamily="49" charset="-122"/>
              <a:ea typeface="宋体" charset="-122"/>
            </a:endParaRPr>
          </a:p>
        </p:txBody>
      </p:sp>
      <p:sp>
        <p:nvSpPr>
          <p:cNvPr id="7" name="Rectangle 3"/>
          <p:cNvSpPr txBox="1">
            <a:spLocks noChangeArrowheads="1"/>
          </p:cNvSpPr>
          <p:nvPr/>
        </p:nvSpPr>
        <p:spPr bwMode="auto">
          <a:xfrm>
            <a:off x="4643438" y="1428750"/>
            <a:ext cx="4105275" cy="4814888"/>
          </a:xfrm>
          <a:prstGeom prst="rect">
            <a:avLst/>
          </a:prstGeom>
          <a:noFill/>
          <a:ln w="9525">
            <a:noFill/>
            <a:miter lim="800000"/>
            <a:headEnd/>
            <a:tailEnd/>
          </a:ln>
        </p:spPr>
        <p:txBody>
          <a:bodyPr/>
          <a:lstStyle/>
          <a:p>
            <a:pPr marL="450850" indent="-450850">
              <a:lnSpc>
                <a:spcPct val="120000"/>
              </a:lnSpc>
              <a:spcBef>
                <a:spcPts val="600"/>
              </a:spcBef>
              <a:buFontTx/>
              <a:buBlip>
                <a:blip r:embed="rId2"/>
              </a:buBlip>
              <a:defRPr/>
            </a:pPr>
            <a:r>
              <a:rPr lang="zh-CN" altLang="en-US" sz="2800" b="1" dirty="0">
                <a:solidFill>
                  <a:schemeClr val="tx1">
                    <a:lumMod val="75000"/>
                  </a:schemeClr>
                </a:solidFill>
                <a:latin typeface="楷体_GB2312" pitchFamily="49" charset="-122"/>
                <a:ea typeface="楷体_GB2312" pitchFamily="49" charset="-122"/>
              </a:rPr>
              <a:t>语言类课程：</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400" b="1" dirty="0">
                <a:solidFill>
                  <a:srgbClr val="C00000"/>
                </a:solidFill>
                <a:latin typeface="楷体_GB2312" pitchFamily="49" charset="-122"/>
                <a:ea typeface="楷体_GB2312" pitchFamily="49" charset="-122"/>
              </a:rPr>
              <a:t>高级语言程序设计</a:t>
            </a:r>
            <a:endParaRPr lang="en-US" altLang="zh-CN" sz="2400" b="1" dirty="0">
              <a:solidFill>
                <a:srgbClr val="C00000"/>
              </a:solidFill>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400" b="1" dirty="0">
                <a:solidFill>
                  <a:schemeClr val="tx2"/>
                </a:solidFill>
                <a:latin typeface="楷体_GB2312" pitchFamily="49" charset="-122"/>
                <a:ea typeface="楷体_GB2312" pitchFamily="49" charset="-122"/>
              </a:rPr>
              <a:t>高级语言编程实训</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400" b="1" dirty="0">
                <a:solidFill>
                  <a:schemeClr val="tx2"/>
                </a:solidFill>
                <a:latin typeface="楷体_GB2312" pitchFamily="49" charset="-122"/>
                <a:ea typeface="楷体_GB2312" pitchFamily="49" charset="-122"/>
              </a:rPr>
              <a:t>汇编语言</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400" b="1" dirty="0">
                <a:solidFill>
                  <a:schemeClr val="tx2"/>
                </a:solidFill>
                <a:latin typeface="楷体_GB2312" pitchFamily="49" charset="-122"/>
                <a:ea typeface="楷体_GB2312" pitchFamily="49" charset="-122"/>
              </a:rPr>
              <a:t>脚本语言程序设计</a:t>
            </a:r>
          </a:p>
          <a:p>
            <a:pPr marL="850900" lvl="1" indent="-450850">
              <a:lnSpc>
                <a:spcPct val="120000"/>
              </a:lnSpc>
              <a:spcBef>
                <a:spcPts val="600"/>
              </a:spcBef>
              <a:buClr>
                <a:schemeClr val="tx1">
                  <a:lumMod val="75000"/>
                </a:schemeClr>
              </a:buClr>
              <a:buSzPct val="80000"/>
              <a:buFont typeface="Wingdings" pitchFamily="2" charset="2"/>
              <a:buChar char="n"/>
              <a:defRPr/>
            </a:pPr>
            <a:r>
              <a:rPr lang="en-US" altLang="zh-CN" sz="2400" b="1" dirty="0">
                <a:solidFill>
                  <a:schemeClr val="tx2"/>
                </a:solidFill>
                <a:ea typeface="楷体_GB2312" pitchFamily="49" charset="-122"/>
                <a:cs typeface="Times New Roman" pitchFamily="18" charset="0"/>
              </a:rPr>
              <a:t>JAVA</a:t>
            </a:r>
            <a:r>
              <a:rPr lang="zh-CN" altLang="en-US" sz="2400" b="1" dirty="0">
                <a:solidFill>
                  <a:schemeClr val="tx2"/>
                </a:solidFill>
                <a:ea typeface="楷体_GB2312" pitchFamily="49" charset="-122"/>
                <a:cs typeface="Times New Roman" pitchFamily="18" charset="0"/>
              </a:rPr>
              <a:t>语言与应用</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400" b="1" dirty="0">
                <a:solidFill>
                  <a:schemeClr val="tx2"/>
                </a:solidFill>
                <a:latin typeface="楷体_GB2312" pitchFamily="49" charset="-122"/>
                <a:ea typeface="楷体_GB2312" pitchFamily="49" charset="-122"/>
              </a:rPr>
              <a:t>可视化技术基础</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179388" y="0"/>
            <a:ext cx="5821362" cy="914400"/>
          </a:xfrm>
        </p:spPr>
        <p:txBody>
          <a:bodyPr/>
          <a:lstStyle/>
          <a:p>
            <a:r>
              <a:rPr lang="zh-CN" altLang="en-US" dirty="0" smtClean="0">
                <a:latin typeface="华文新魏" pitchFamily="2" charset="-122"/>
                <a:ea typeface="华文新魏" pitchFamily="2" charset="-122"/>
              </a:rPr>
              <a:t>场景的实时重构与交互式分析</a:t>
            </a:r>
            <a:endParaRPr lang="zh-CN" altLang="en-US" dirty="0">
              <a:latin typeface="华文新魏" pitchFamily="2" charset="-122"/>
              <a:ea typeface="华文新魏" pitchFamily="2"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986085"/>
            <a:ext cx="8353052" cy="5827291"/>
          </a:xfrm>
          <a:prstGeom prst="rect">
            <a:avLst/>
          </a:prstGeom>
        </p:spPr>
      </p:pic>
      <p:sp>
        <p:nvSpPr>
          <p:cNvPr id="3" name="内容占位符 2"/>
          <p:cNvSpPr>
            <a:spLocks noGrp="1"/>
          </p:cNvSpPr>
          <p:nvPr>
            <p:ph idx="1"/>
          </p:nvPr>
        </p:nvSpPr>
        <p:spPr>
          <a:xfrm>
            <a:off x="395536" y="1268760"/>
            <a:ext cx="8229600" cy="5056187"/>
          </a:xfrm>
        </p:spPr>
        <p:txBody>
          <a:bodyPr/>
          <a:lstStyle/>
          <a:p>
            <a:endParaRPr kumimoji="1" lang="zh-CN" altLang="en-US" smtClean="0"/>
          </a:p>
          <a:p>
            <a:endParaRPr kumimoji="1" lang="zh-CN" altLang="en-US" dirty="0"/>
          </a:p>
        </p:txBody>
      </p:sp>
    </p:spTree>
    <p:extLst>
      <p:ext uri="{BB962C8B-B14F-4D97-AF65-F5344CB8AC3E}">
        <p14:creationId xmlns:p14="http://schemas.microsoft.com/office/powerpoint/2010/main" val="8800963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40"/>
          <p:cNvSpPr txBox="1">
            <a:spLocks noChangeArrowheads="1"/>
          </p:cNvSpPr>
          <p:nvPr/>
        </p:nvSpPr>
        <p:spPr bwMode="auto">
          <a:xfrm>
            <a:off x="2124075" y="2997200"/>
            <a:ext cx="7019925" cy="1917700"/>
          </a:xfrm>
          <a:prstGeom prst="rect">
            <a:avLst/>
          </a:prstGeom>
          <a:noFill/>
          <a:ln w="9525">
            <a:noFill/>
            <a:miter lim="800000"/>
            <a:headEnd/>
            <a:tailEnd/>
          </a:ln>
        </p:spPr>
        <p:txBody>
          <a:bodyPr>
            <a:spAutoFit/>
          </a:bodyPr>
          <a:lstStyle/>
          <a:p>
            <a:r>
              <a:rPr lang="zh-CN" altLang="en-US" sz="2400">
                <a:latin typeface="黑体" pitchFamily="49" charset="-122"/>
                <a:ea typeface="黑体" pitchFamily="49" charset="-122"/>
              </a:rPr>
              <a:t>许静</a:t>
            </a:r>
            <a:r>
              <a:rPr lang="en-US" altLang="zh-CN" sz="2400">
                <a:latin typeface="黑体" pitchFamily="49" charset="-122"/>
                <a:ea typeface="黑体" pitchFamily="49" charset="-122"/>
              </a:rPr>
              <a:t>  </a:t>
            </a:r>
            <a:r>
              <a:rPr lang="zh-CN" altLang="en-US" sz="2400">
                <a:latin typeface="黑体" pitchFamily="49" charset="-122"/>
                <a:ea typeface="黑体" pitchFamily="49" charset="-122"/>
              </a:rPr>
              <a:t>教授、博士生导师</a:t>
            </a:r>
          </a:p>
          <a:p>
            <a:r>
              <a:rPr lang="zh-CN" altLang="en-US" sz="2400">
                <a:latin typeface="黑体" pitchFamily="49" charset="-122"/>
                <a:ea typeface="黑体" pitchFamily="49" charset="-122"/>
              </a:rPr>
              <a:t>天津市软件评测中心副主任</a:t>
            </a:r>
          </a:p>
          <a:p>
            <a:r>
              <a:rPr lang="zh-CN" altLang="en-US" sz="2400">
                <a:latin typeface="黑体" pitchFamily="49" charset="-122"/>
                <a:ea typeface="黑体" pitchFamily="49" charset="-122"/>
              </a:rPr>
              <a:t>中国计算机学会软件工程专委会委员</a:t>
            </a:r>
          </a:p>
          <a:p>
            <a:r>
              <a:rPr lang="zh-CN" altLang="en-US" sz="2400">
                <a:latin typeface="黑体" pitchFamily="49" charset="-122"/>
                <a:ea typeface="黑体" pitchFamily="49" charset="-122"/>
              </a:rPr>
              <a:t>天津市图形图像学会常务理事</a:t>
            </a:r>
          </a:p>
          <a:p>
            <a:r>
              <a:rPr lang="zh-CN" altLang="en-US" sz="2400">
                <a:solidFill>
                  <a:schemeClr val="accent2"/>
                </a:solidFill>
                <a:ea typeface="黑体" pitchFamily="49" charset="-122"/>
              </a:rPr>
              <a:t>主要方向</a:t>
            </a:r>
            <a:r>
              <a:rPr lang="zh-CN" altLang="en-US" sz="2400">
                <a:ea typeface="黑体" pitchFamily="49" charset="-122"/>
              </a:rPr>
              <a:t>：软件工程、软件分析与测试、软件安全</a:t>
            </a:r>
            <a:endParaRPr lang="zh-CN" altLang="en-US" sz="2400">
              <a:latin typeface="黑体" pitchFamily="49" charset="-122"/>
              <a:ea typeface="黑体" pitchFamily="49" charset="-122"/>
            </a:endParaRPr>
          </a:p>
        </p:txBody>
      </p:sp>
      <p:sp>
        <p:nvSpPr>
          <p:cNvPr id="60419" name="TextBox 41"/>
          <p:cNvSpPr txBox="1">
            <a:spLocks noChangeArrowheads="1"/>
          </p:cNvSpPr>
          <p:nvPr/>
        </p:nvSpPr>
        <p:spPr bwMode="auto">
          <a:xfrm>
            <a:off x="1692275" y="5241925"/>
            <a:ext cx="1584325" cy="1525588"/>
          </a:xfrm>
          <a:prstGeom prst="rect">
            <a:avLst/>
          </a:prstGeom>
          <a:noFill/>
          <a:ln w="9525">
            <a:noFill/>
            <a:miter lim="800000"/>
            <a:headEnd/>
            <a:tailEnd/>
          </a:ln>
        </p:spPr>
        <p:txBody>
          <a:bodyPr>
            <a:spAutoFit/>
          </a:bodyPr>
          <a:lstStyle/>
          <a:p>
            <a:pPr algn="ctr"/>
            <a:r>
              <a:rPr lang="zh-CN" altLang="en-US" sz="2000" b="1">
                <a:latin typeface="Book Antiqua" pitchFamily="18" charset="0"/>
              </a:rPr>
              <a:t>史广顺 博士</a:t>
            </a:r>
          </a:p>
          <a:p>
            <a:pPr algn="ctr"/>
            <a:r>
              <a:rPr lang="zh-CN" altLang="en-US" sz="2000" b="1">
                <a:latin typeface="Book Antiqua" pitchFamily="18" charset="0"/>
              </a:rPr>
              <a:t>副教授</a:t>
            </a:r>
          </a:p>
          <a:p>
            <a:pPr algn="ctr"/>
            <a:r>
              <a:rPr lang="zh-CN" altLang="en-US" b="1">
                <a:latin typeface="Book Antiqua" pitchFamily="18" charset="0"/>
              </a:rPr>
              <a:t>研究方向：图像处理、数字媒体</a:t>
            </a:r>
            <a:endParaRPr lang="zh-CN" altLang="en-US">
              <a:latin typeface="Arial" charset="0"/>
            </a:endParaRPr>
          </a:p>
        </p:txBody>
      </p:sp>
      <p:sp>
        <p:nvSpPr>
          <p:cNvPr id="60420" name="TextBox 42"/>
          <p:cNvSpPr txBox="1">
            <a:spLocks noChangeArrowheads="1"/>
          </p:cNvSpPr>
          <p:nvPr/>
        </p:nvSpPr>
        <p:spPr bwMode="auto">
          <a:xfrm>
            <a:off x="4572000" y="5084763"/>
            <a:ext cx="1511300" cy="1800225"/>
          </a:xfrm>
          <a:prstGeom prst="rect">
            <a:avLst/>
          </a:prstGeom>
          <a:noFill/>
          <a:ln w="9525">
            <a:noFill/>
            <a:miter lim="800000"/>
            <a:headEnd/>
            <a:tailEnd/>
          </a:ln>
        </p:spPr>
        <p:txBody>
          <a:bodyPr>
            <a:spAutoFit/>
          </a:bodyPr>
          <a:lstStyle/>
          <a:p>
            <a:pPr algn="ctr"/>
            <a:r>
              <a:rPr lang="zh-CN" altLang="en-US" sz="2000" b="1">
                <a:latin typeface="Book Antiqua" pitchFamily="18" charset="0"/>
              </a:rPr>
              <a:t>王恺  博士</a:t>
            </a:r>
          </a:p>
          <a:p>
            <a:pPr algn="ctr"/>
            <a:r>
              <a:rPr lang="zh-CN" altLang="en-US" sz="2000" b="1">
                <a:latin typeface="Book Antiqua" pitchFamily="18" charset="0"/>
              </a:rPr>
              <a:t>副教授</a:t>
            </a:r>
          </a:p>
          <a:p>
            <a:pPr algn="ctr"/>
            <a:r>
              <a:rPr lang="zh-CN" altLang="en-US" b="1">
                <a:latin typeface="Book Antiqua" pitchFamily="18" charset="0"/>
              </a:rPr>
              <a:t>研究方向：图形处理、信息智能处理</a:t>
            </a:r>
          </a:p>
        </p:txBody>
      </p:sp>
      <p:pic>
        <p:nvPicPr>
          <p:cNvPr id="60421" name="Picture 2" descr="http://it.nankai.edu.cn/Teachers/Images/wangqr.jpg"/>
          <p:cNvPicPr>
            <a:picLocks noChangeAspect="1" noChangeArrowheads="1"/>
          </p:cNvPicPr>
          <p:nvPr/>
        </p:nvPicPr>
        <p:blipFill>
          <a:blip r:embed="rId2" cstate="print"/>
          <a:srcRect/>
          <a:stretch>
            <a:fillRect/>
          </a:stretch>
        </p:blipFill>
        <p:spPr bwMode="auto">
          <a:xfrm>
            <a:off x="250825" y="981075"/>
            <a:ext cx="1511300" cy="1885950"/>
          </a:xfrm>
          <a:prstGeom prst="rect">
            <a:avLst/>
          </a:prstGeom>
          <a:noFill/>
          <a:ln w="9525">
            <a:solidFill>
              <a:srgbClr val="FF9966"/>
            </a:solidFill>
            <a:miter lim="800000"/>
            <a:headEnd/>
            <a:tailEnd/>
          </a:ln>
        </p:spPr>
      </p:pic>
      <p:pic>
        <p:nvPicPr>
          <p:cNvPr id="60422" name="Picture 4" descr="http://it.nankai.edu.cn:8080/itemis/Teachers/Images/shigs.jpg"/>
          <p:cNvPicPr>
            <a:picLocks noChangeAspect="1" noChangeArrowheads="1"/>
          </p:cNvPicPr>
          <p:nvPr/>
        </p:nvPicPr>
        <p:blipFill>
          <a:blip r:embed="rId3" cstate="print"/>
          <a:srcRect/>
          <a:stretch>
            <a:fillRect/>
          </a:stretch>
        </p:blipFill>
        <p:spPr bwMode="auto">
          <a:xfrm>
            <a:off x="323850" y="5084763"/>
            <a:ext cx="1204913" cy="1511300"/>
          </a:xfrm>
          <a:prstGeom prst="rect">
            <a:avLst/>
          </a:prstGeom>
          <a:noFill/>
          <a:ln w="9525">
            <a:solidFill>
              <a:srgbClr val="FF9966"/>
            </a:solidFill>
            <a:miter lim="800000"/>
            <a:headEnd/>
            <a:tailEnd/>
          </a:ln>
        </p:spPr>
      </p:pic>
      <p:pic>
        <p:nvPicPr>
          <p:cNvPr id="60423" name="Picture 6" descr="G:\Doc\个人材料\pic_1128\许老师.JPG"/>
          <p:cNvPicPr>
            <a:picLocks noChangeAspect="1" noChangeArrowheads="1"/>
          </p:cNvPicPr>
          <p:nvPr/>
        </p:nvPicPr>
        <p:blipFill>
          <a:blip r:embed="rId4" cstate="print"/>
          <a:srcRect/>
          <a:stretch>
            <a:fillRect/>
          </a:stretch>
        </p:blipFill>
        <p:spPr bwMode="auto">
          <a:xfrm>
            <a:off x="250825" y="2997200"/>
            <a:ext cx="1511300" cy="1871663"/>
          </a:xfrm>
          <a:prstGeom prst="rect">
            <a:avLst/>
          </a:prstGeom>
          <a:noFill/>
          <a:ln w="9525">
            <a:solidFill>
              <a:srgbClr val="FF9966"/>
            </a:solidFill>
            <a:miter lim="800000"/>
            <a:headEnd/>
            <a:tailEnd/>
          </a:ln>
        </p:spPr>
      </p:pic>
      <p:pic>
        <p:nvPicPr>
          <p:cNvPr id="60424" name="Picture 8" descr="http://it.nankai.edu.cn:8080/itemis/Teachers/Images/wangk.jpg"/>
          <p:cNvPicPr>
            <a:picLocks noChangeAspect="1" noChangeArrowheads="1"/>
          </p:cNvPicPr>
          <p:nvPr/>
        </p:nvPicPr>
        <p:blipFill>
          <a:blip r:embed="rId5" cstate="print"/>
          <a:srcRect/>
          <a:stretch>
            <a:fillRect/>
          </a:stretch>
        </p:blipFill>
        <p:spPr bwMode="auto">
          <a:xfrm>
            <a:off x="3348038" y="5084763"/>
            <a:ext cx="1109662" cy="1435100"/>
          </a:xfrm>
          <a:prstGeom prst="rect">
            <a:avLst/>
          </a:prstGeom>
          <a:noFill/>
          <a:ln w="9525">
            <a:solidFill>
              <a:srgbClr val="FF9966"/>
            </a:solidFill>
            <a:miter lim="800000"/>
            <a:headEnd/>
            <a:tailEnd/>
          </a:ln>
        </p:spPr>
      </p:pic>
      <p:sp>
        <p:nvSpPr>
          <p:cNvPr id="60425" name="TextBox 42"/>
          <p:cNvSpPr txBox="1">
            <a:spLocks noChangeArrowheads="1"/>
          </p:cNvSpPr>
          <p:nvPr/>
        </p:nvSpPr>
        <p:spPr bwMode="auto">
          <a:xfrm>
            <a:off x="7416800" y="5084763"/>
            <a:ext cx="1727200" cy="1800225"/>
          </a:xfrm>
          <a:prstGeom prst="rect">
            <a:avLst/>
          </a:prstGeom>
          <a:noFill/>
          <a:ln w="9525">
            <a:noFill/>
            <a:miter lim="800000"/>
            <a:headEnd/>
            <a:tailEnd/>
          </a:ln>
        </p:spPr>
        <p:txBody>
          <a:bodyPr>
            <a:spAutoFit/>
          </a:bodyPr>
          <a:lstStyle/>
          <a:p>
            <a:pPr algn="ctr"/>
            <a:r>
              <a:rPr lang="zh-CN" altLang="en-US" sz="2000" b="1">
                <a:latin typeface="Book Antiqua" pitchFamily="18" charset="0"/>
              </a:rPr>
              <a:t>杨巨峰  博士</a:t>
            </a:r>
          </a:p>
          <a:p>
            <a:pPr algn="ctr"/>
            <a:r>
              <a:rPr lang="zh-CN" altLang="en-US" sz="2000" b="1">
                <a:latin typeface="Book Antiqua" pitchFamily="18" charset="0"/>
              </a:rPr>
              <a:t>副教授</a:t>
            </a:r>
          </a:p>
          <a:p>
            <a:pPr algn="ctr"/>
            <a:r>
              <a:rPr lang="zh-CN" altLang="en-US" b="1">
                <a:latin typeface="Book Antiqua" pitchFamily="18" charset="0"/>
              </a:rPr>
              <a:t>研究方向：图形处理、人机交互、软件分析</a:t>
            </a:r>
          </a:p>
        </p:txBody>
      </p:sp>
      <p:pic>
        <p:nvPicPr>
          <p:cNvPr id="74764" name="Picture 19"/>
          <p:cNvPicPr>
            <a:picLocks noChangeAspect="1" noChangeArrowheads="1"/>
          </p:cNvPicPr>
          <p:nvPr/>
        </p:nvPicPr>
        <p:blipFill>
          <a:blip r:embed="rId6" cstate="print"/>
          <a:srcRect/>
          <a:stretch>
            <a:fillRect/>
          </a:stretch>
        </p:blipFill>
        <p:spPr bwMode="auto">
          <a:xfrm>
            <a:off x="6084888" y="5013325"/>
            <a:ext cx="1146175" cy="1584325"/>
          </a:xfrm>
          <a:prstGeom prst="rect">
            <a:avLst/>
          </a:prstGeom>
          <a:noFill/>
          <a:ln w="9525">
            <a:solidFill>
              <a:srgbClr val="FF9966"/>
            </a:solidFill>
            <a:miter lim="800000"/>
            <a:headEnd/>
            <a:tailEnd/>
          </a:ln>
          <a:effectLst>
            <a:outerShdw algn="ctr" rotWithShape="0">
              <a:schemeClr val="bg2">
                <a:alpha val="50000"/>
              </a:schemeClr>
            </a:outerShdw>
          </a:effectLst>
        </p:spPr>
      </p:pic>
      <p:sp>
        <p:nvSpPr>
          <p:cNvPr id="60427" name="Rectangle 13"/>
          <p:cNvSpPr>
            <a:spLocks noChangeArrowheads="1"/>
          </p:cNvSpPr>
          <p:nvPr/>
        </p:nvSpPr>
        <p:spPr bwMode="auto">
          <a:xfrm>
            <a:off x="2051050" y="1052513"/>
            <a:ext cx="6265863" cy="1857375"/>
          </a:xfrm>
          <a:prstGeom prst="rect">
            <a:avLst/>
          </a:prstGeom>
          <a:noFill/>
          <a:ln w="9525">
            <a:noFill/>
            <a:miter lim="800000"/>
            <a:headEnd/>
            <a:tailEnd/>
          </a:ln>
          <a:effectLst>
            <a:prstShdw prst="shdw12">
              <a:schemeClr val="bg2">
                <a:alpha val="50000"/>
              </a:schemeClr>
            </a:prstShdw>
          </a:effectLst>
        </p:spPr>
        <p:txBody>
          <a:bodyPr>
            <a:spAutoFit/>
          </a:bodyPr>
          <a:lstStyle/>
          <a:p>
            <a:r>
              <a:rPr lang="zh-CN" altLang="en-US" sz="2400" b="1"/>
              <a:t>王庆人教授、博士生导师</a:t>
            </a:r>
          </a:p>
          <a:p>
            <a:r>
              <a:rPr lang="en-US" altLang="zh-CN" sz="2400" b="1"/>
              <a:t>1984</a:t>
            </a:r>
            <a:r>
              <a:rPr lang="zh-CN" altLang="en-US" sz="2400" b="1"/>
              <a:t>年加拿大留学归国</a:t>
            </a:r>
          </a:p>
          <a:p>
            <a:r>
              <a:rPr lang="zh-CN" altLang="en-US" sz="2200" b="1"/>
              <a:t>曾获突出贡献中青年国家级专家称号、获政府特殊津贴、</a:t>
            </a:r>
            <a:r>
              <a:rPr lang="zh-CN" altLang="en-US" sz="2200">
                <a:latin typeface="黑体" pitchFamily="49" charset="-122"/>
                <a:ea typeface="黑体" pitchFamily="49" charset="-122"/>
              </a:rPr>
              <a:t>国家科技部火炬软件出口工作顾问</a:t>
            </a:r>
            <a:endParaRPr lang="zh-CN" altLang="en-US" sz="2200" b="1"/>
          </a:p>
          <a:p>
            <a:r>
              <a:rPr lang="zh-CN" altLang="en-US" sz="2400">
                <a:solidFill>
                  <a:schemeClr val="accent2"/>
                </a:solidFill>
                <a:latin typeface="黑体" pitchFamily="49" charset="-122"/>
                <a:ea typeface="黑体" pitchFamily="49" charset="-122"/>
              </a:rPr>
              <a:t>主要方向</a:t>
            </a:r>
            <a:r>
              <a:rPr lang="zh-CN" altLang="en-US" sz="2400">
                <a:latin typeface="黑体" pitchFamily="49" charset="-122"/>
                <a:ea typeface="黑体" pitchFamily="49" charset="-122"/>
              </a:rPr>
              <a:t>：模式识别、图像处理、软件工程</a:t>
            </a:r>
            <a:endParaRPr lang="en-US" altLang="zh-CN" sz="2400">
              <a:latin typeface="黑体" pitchFamily="49" charset="-122"/>
              <a:ea typeface="黑体" pitchFamily="49" charset="-122"/>
            </a:endParaRPr>
          </a:p>
        </p:txBody>
      </p:sp>
      <p:sp>
        <p:nvSpPr>
          <p:cNvPr id="12322" name="Rectangle 34"/>
          <p:cNvSpPr>
            <a:spLocks noChangeArrowheads="1"/>
          </p:cNvSpPr>
          <p:nvPr/>
        </p:nvSpPr>
        <p:spPr bwMode="ltGray">
          <a:xfrm>
            <a:off x="0" y="0"/>
            <a:ext cx="9144000" cy="838200"/>
          </a:xfrm>
          <a:prstGeom prst="rect">
            <a:avLst/>
          </a:prstGeom>
          <a:gradFill rotWithShape="1">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eaLnBrk="0" hangingPunct="0">
              <a:defRPr/>
            </a:pPr>
            <a:endParaRPr lang="zh-CN" altLang="en-US">
              <a:ea typeface="宋体" charset="-122"/>
            </a:endParaRPr>
          </a:p>
        </p:txBody>
      </p:sp>
      <p:sp>
        <p:nvSpPr>
          <p:cNvPr id="60429" name="Rectangle 2"/>
          <p:cNvSpPr>
            <a:spLocks noGrp="1" noChangeArrowheads="1"/>
          </p:cNvSpPr>
          <p:nvPr>
            <p:ph type="title" idx="4294967295"/>
          </p:nvPr>
        </p:nvSpPr>
        <p:spPr>
          <a:xfrm>
            <a:off x="468313" y="0"/>
            <a:ext cx="6237287" cy="927100"/>
          </a:xfrm>
        </p:spPr>
        <p:txBody>
          <a:bodyPr/>
          <a:lstStyle/>
          <a:p>
            <a:pPr eaLnBrk="1" hangingPunct="1"/>
            <a:r>
              <a:rPr lang="zh-CN" altLang="en-US" smtClean="0">
                <a:latin typeface="Book Antiqua" pitchFamily="18" charset="0"/>
                <a:ea typeface="黑体" pitchFamily="49" charset="-122"/>
              </a:rPr>
              <a:t>机器智能所：</a:t>
            </a:r>
            <a:r>
              <a:rPr lang="en-US" altLang="zh-CN" smtClean="0">
                <a:latin typeface="Book Antiqua" pitchFamily="18" charset="0"/>
                <a:ea typeface="黑体" pitchFamily="49" charset="-122"/>
              </a:rPr>
              <a:t>1990</a:t>
            </a:r>
            <a:r>
              <a:rPr lang="zh-CN" altLang="en-US" smtClean="0">
                <a:latin typeface="Book Antiqua" pitchFamily="18" charset="0"/>
                <a:ea typeface="黑体" pitchFamily="49" charset="-122"/>
              </a:rPr>
              <a:t>年成立</a:t>
            </a:r>
            <a:endParaRPr lang="en-US" altLang="zh-CN" smtClean="0">
              <a:latin typeface="Book Antiqua" pitchFamily="18" charset="0"/>
              <a:ea typeface="黑体" pitchFamily="49" charset="-122"/>
            </a:endParaRPr>
          </a:p>
        </p:txBody>
      </p:sp>
      <p:pic>
        <p:nvPicPr>
          <p:cNvPr id="60430" name="图片 12" descr="nankai.png"/>
          <p:cNvPicPr>
            <a:picLocks noChangeAspect="1"/>
          </p:cNvPicPr>
          <p:nvPr/>
        </p:nvPicPr>
        <p:blipFill>
          <a:blip r:embed="rId7" cstate="print"/>
          <a:srcRect/>
          <a:stretch>
            <a:fillRect/>
          </a:stretch>
        </p:blipFill>
        <p:spPr bwMode="auto">
          <a:xfrm>
            <a:off x="6786563" y="142875"/>
            <a:ext cx="2143125" cy="642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4"/>
          <p:cNvSpPr>
            <a:spLocks noGrp="1"/>
          </p:cNvSpPr>
          <p:nvPr>
            <p:ph type="sldNum" sz="quarter" idx="11"/>
          </p:nvPr>
        </p:nvSpPr>
        <p:spPr>
          <a:xfrm>
            <a:off x="6877050" y="188913"/>
            <a:ext cx="2133600" cy="476250"/>
          </a:xfrm>
          <a:noFill/>
        </p:spPr>
        <p:txBody>
          <a:bodyPr/>
          <a:lstStyle/>
          <a:p>
            <a:pPr algn="r"/>
            <a:fld id="{0305B599-9E13-4946-9427-AA6CD89E69D8}" type="slidenum">
              <a:rPr lang="en-US" altLang="zh-CN"/>
              <a:pPr algn="r"/>
              <a:t>72</a:t>
            </a:fld>
            <a:endParaRPr lang="en-US" altLang="zh-CN"/>
          </a:p>
        </p:txBody>
      </p:sp>
      <p:sp>
        <p:nvSpPr>
          <p:cNvPr id="61443" name="Rectangle 3"/>
          <p:cNvSpPr>
            <a:spLocks noGrp="1" noChangeArrowheads="1"/>
          </p:cNvSpPr>
          <p:nvPr>
            <p:ph type="body" idx="1"/>
          </p:nvPr>
        </p:nvSpPr>
        <p:spPr>
          <a:xfrm>
            <a:off x="-252413" y="1052513"/>
            <a:ext cx="7777163" cy="4378325"/>
          </a:xfrm>
        </p:spPr>
        <p:txBody>
          <a:bodyPr/>
          <a:lstStyle/>
          <a:p>
            <a:pPr marL="817563" lvl="2" indent="-103188" eaLnBrk="1" hangingPunct="1">
              <a:spcBef>
                <a:spcPts val="600"/>
              </a:spcBef>
              <a:buClr>
                <a:schemeClr val="tx1"/>
              </a:buClr>
              <a:buFont typeface="Wingdings" pitchFamily="2" charset="2"/>
              <a:buChar char="u"/>
            </a:pPr>
            <a:r>
              <a:rPr lang="zh-CN" altLang="en-US" sz="2800" b="1" smtClean="0">
                <a:solidFill>
                  <a:schemeClr val="tx1"/>
                </a:solidFill>
                <a:latin typeface="宋体" pitchFamily="2" charset="-122"/>
                <a:ea typeface="宋体" pitchFamily="2" charset="-122"/>
              </a:rPr>
              <a:t>开发了</a:t>
            </a:r>
            <a:r>
              <a:rPr lang="en-US" altLang="zh-CN" sz="2800" b="1" smtClean="0">
                <a:solidFill>
                  <a:schemeClr val="tx1"/>
                </a:solidFill>
                <a:latin typeface="宋体" pitchFamily="2" charset="-122"/>
                <a:ea typeface="宋体" pitchFamily="2" charset="-122"/>
              </a:rPr>
              <a:t>OCR</a:t>
            </a:r>
            <a:r>
              <a:rPr lang="zh-CN" altLang="en-US" sz="2800" b="1" smtClean="0">
                <a:solidFill>
                  <a:schemeClr val="tx1"/>
                </a:solidFill>
                <a:latin typeface="宋体" pitchFamily="2" charset="-122"/>
                <a:ea typeface="宋体" pitchFamily="2" charset="-122"/>
              </a:rPr>
              <a:t>软件</a:t>
            </a:r>
            <a:r>
              <a:rPr lang="en-US" altLang="zh-CN" sz="2800" b="1" smtClean="0">
                <a:solidFill>
                  <a:schemeClr val="tx1"/>
                </a:solidFill>
                <a:latin typeface="宋体" pitchFamily="2" charset="-122"/>
                <a:ea typeface="宋体" pitchFamily="2" charset="-122"/>
              </a:rPr>
              <a:t>TypeReader</a:t>
            </a:r>
            <a:r>
              <a:rPr lang="zh-CN" altLang="en-US" sz="2800" b="1" smtClean="0">
                <a:solidFill>
                  <a:schemeClr val="tx1"/>
                </a:solidFill>
                <a:latin typeface="宋体" pitchFamily="2" charset="-122"/>
                <a:ea typeface="宋体" pitchFamily="2" charset="-122"/>
              </a:rPr>
              <a:t>，在</a:t>
            </a:r>
            <a:r>
              <a:rPr lang="en-US" altLang="zh-CN" sz="2800" b="1" smtClean="0">
                <a:solidFill>
                  <a:schemeClr val="tx1"/>
                </a:solidFill>
                <a:latin typeface="宋体" pitchFamily="2" charset="-122"/>
                <a:ea typeface="宋体" pitchFamily="2" charset="-122"/>
              </a:rPr>
              <a:t>90</a:t>
            </a:r>
            <a:r>
              <a:rPr lang="zh-CN" altLang="en-US" sz="2800" b="1" smtClean="0">
                <a:solidFill>
                  <a:schemeClr val="tx1"/>
                </a:solidFill>
                <a:latin typeface="宋体" pitchFamily="2" charset="-122"/>
                <a:ea typeface="宋体" pitchFamily="2" charset="-122"/>
              </a:rPr>
              <a:t>年代美国能源部的三次评比中获得第一</a:t>
            </a:r>
          </a:p>
          <a:p>
            <a:pPr marL="817563" lvl="2" indent="-103188" eaLnBrk="1" hangingPunct="1">
              <a:spcBef>
                <a:spcPts val="600"/>
              </a:spcBef>
              <a:buClr>
                <a:schemeClr val="tx1"/>
              </a:buClr>
              <a:buFont typeface="Wingdings" pitchFamily="2" charset="2"/>
              <a:buChar char="u"/>
            </a:pPr>
            <a:endParaRPr lang="en-US" altLang="zh-CN" sz="2800" b="1" smtClean="0">
              <a:solidFill>
                <a:schemeClr val="tx1"/>
              </a:solidFill>
              <a:latin typeface="宋体" pitchFamily="2" charset="-122"/>
              <a:ea typeface="宋体" pitchFamily="2" charset="-122"/>
            </a:endParaRPr>
          </a:p>
          <a:p>
            <a:pPr marL="817563" lvl="2" indent="-103188" eaLnBrk="1" hangingPunct="1">
              <a:spcBef>
                <a:spcPts val="600"/>
              </a:spcBef>
              <a:buClr>
                <a:schemeClr val="tx1"/>
              </a:buClr>
              <a:buFont typeface="Wingdings" pitchFamily="2" charset="2"/>
              <a:buChar char="u"/>
            </a:pPr>
            <a:r>
              <a:rPr lang="zh-CN" altLang="en-US" sz="2800" b="1" smtClean="0">
                <a:solidFill>
                  <a:schemeClr val="tx1"/>
                </a:solidFill>
                <a:latin typeface="宋体" pitchFamily="2" charset="-122"/>
                <a:ea typeface="宋体" pitchFamily="2" charset="-122"/>
              </a:rPr>
              <a:t>数学</a:t>
            </a:r>
            <a:r>
              <a:rPr lang="en-US" altLang="zh-CN" sz="2800" b="1" smtClean="0">
                <a:solidFill>
                  <a:schemeClr val="tx1"/>
                </a:solidFill>
                <a:latin typeface="宋体" pitchFamily="2" charset="-122"/>
                <a:ea typeface="宋体" pitchFamily="2" charset="-122"/>
              </a:rPr>
              <a:t>/</a:t>
            </a:r>
            <a:r>
              <a:rPr lang="zh-CN" altLang="en-US" sz="2800" b="1" smtClean="0">
                <a:solidFill>
                  <a:schemeClr val="tx1"/>
                </a:solidFill>
                <a:latin typeface="宋体" pitchFamily="2" charset="-122"/>
                <a:ea typeface="宋体" pitchFamily="2" charset="-122"/>
              </a:rPr>
              <a:t>化学公式识别</a:t>
            </a:r>
            <a:endParaRPr lang="en-US" altLang="zh-CN" sz="2800" b="1" smtClean="0">
              <a:solidFill>
                <a:schemeClr val="tx1"/>
              </a:solidFill>
              <a:latin typeface="宋体" pitchFamily="2" charset="-122"/>
              <a:ea typeface="宋体" pitchFamily="2" charset="-122"/>
            </a:endParaRPr>
          </a:p>
          <a:p>
            <a:pPr lvl="3" eaLnBrk="1" hangingPunct="1">
              <a:spcBef>
                <a:spcPts val="600"/>
              </a:spcBef>
              <a:buClr>
                <a:schemeClr val="tx1"/>
              </a:buClr>
              <a:buFont typeface="Wingdings" pitchFamily="2" charset="2"/>
              <a:buChar char="u"/>
            </a:pPr>
            <a:r>
              <a:rPr lang="zh-CN" altLang="en-US" sz="2400" b="1" smtClean="0">
                <a:solidFill>
                  <a:schemeClr val="tx1"/>
                </a:solidFill>
                <a:latin typeface="宋体" pitchFamily="2" charset="-122"/>
                <a:ea typeface="宋体" pitchFamily="2" charset="-122"/>
              </a:rPr>
              <a:t>国家自然科学基金项目</a:t>
            </a:r>
          </a:p>
          <a:p>
            <a:pPr marL="817563" lvl="2" indent="-103188" eaLnBrk="1" hangingPunct="1">
              <a:spcBef>
                <a:spcPts val="600"/>
              </a:spcBef>
              <a:buClr>
                <a:schemeClr val="tx1"/>
              </a:buClr>
              <a:buFont typeface="Wingdings" pitchFamily="2" charset="2"/>
              <a:buChar char="u"/>
            </a:pPr>
            <a:r>
              <a:rPr lang="zh-CN" altLang="en-US" sz="2800" b="1" smtClean="0">
                <a:solidFill>
                  <a:schemeClr val="tx1"/>
                </a:solidFill>
                <a:latin typeface="宋体" pitchFamily="2" charset="-122"/>
                <a:ea typeface="宋体" pitchFamily="2" charset="-122"/>
              </a:rPr>
              <a:t>生物特征识别</a:t>
            </a:r>
          </a:p>
          <a:p>
            <a:pPr lvl="3" eaLnBrk="1" hangingPunct="1">
              <a:spcBef>
                <a:spcPts val="600"/>
              </a:spcBef>
              <a:buClr>
                <a:schemeClr val="tx1"/>
              </a:buClr>
              <a:buFont typeface="Wingdings" pitchFamily="2" charset="2"/>
              <a:buChar char="u"/>
            </a:pPr>
            <a:r>
              <a:rPr lang="zh-CN" altLang="en-US" sz="2400" b="1" smtClean="0">
                <a:solidFill>
                  <a:schemeClr val="tx1"/>
                </a:solidFill>
                <a:latin typeface="宋体" pitchFamily="2" charset="-122"/>
                <a:ea typeface="宋体" pitchFamily="2" charset="-122"/>
              </a:rPr>
              <a:t>公安部合作</a:t>
            </a:r>
          </a:p>
          <a:p>
            <a:pPr marL="817563" lvl="2" indent="-103188" eaLnBrk="1" hangingPunct="1">
              <a:spcBef>
                <a:spcPts val="600"/>
              </a:spcBef>
              <a:buClr>
                <a:schemeClr val="tx1"/>
              </a:buClr>
              <a:buFont typeface="Wingdings" pitchFamily="2" charset="2"/>
              <a:buChar char="u"/>
            </a:pPr>
            <a:endParaRPr lang="en-US" altLang="zh-CN" sz="2800" b="1" smtClean="0">
              <a:solidFill>
                <a:schemeClr val="tx1"/>
              </a:solidFill>
              <a:latin typeface="宋体" pitchFamily="2" charset="-122"/>
              <a:ea typeface="宋体" pitchFamily="2" charset="-122"/>
            </a:endParaRPr>
          </a:p>
          <a:p>
            <a:pPr marL="817563" lvl="2" indent="-103188" eaLnBrk="1" hangingPunct="1">
              <a:spcBef>
                <a:spcPts val="600"/>
              </a:spcBef>
              <a:buClr>
                <a:schemeClr val="tx1"/>
              </a:buClr>
              <a:buFont typeface="Wingdings" pitchFamily="2" charset="2"/>
              <a:buChar char="u"/>
            </a:pPr>
            <a:r>
              <a:rPr lang="zh-CN" altLang="en-US" sz="2800" b="1" smtClean="0">
                <a:solidFill>
                  <a:schemeClr val="tx1"/>
                </a:solidFill>
                <a:latin typeface="宋体" pitchFamily="2" charset="-122"/>
                <a:ea typeface="宋体" pitchFamily="2" charset="-122"/>
              </a:rPr>
              <a:t>人机交互</a:t>
            </a:r>
            <a:endParaRPr lang="en-US" altLang="zh-CN" sz="2800" b="1" smtClean="0">
              <a:solidFill>
                <a:schemeClr val="tx1"/>
              </a:solidFill>
              <a:latin typeface="宋体" pitchFamily="2" charset="-122"/>
              <a:ea typeface="宋体" pitchFamily="2" charset="-122"/>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研究方向一：模式识别</a:t>
            </a:r>
          </a:p>
        </p:txBody>
      </p:sp>
      <p:pic>
        <p:nvPicPr>
          <p:cNvPr id="9223" name="Picture 2" descr="复杂"/>
          <p:cNvPicPr>
            <a:picLocks noChangeAspect="1" noChangeArrowheads="1"/>
          </p:cNvPicPr>
          <p:nvPr/>
        </p:nvPicPr>
        <p:blipFill>
          <a:blip r:embed="rId2" cstate="print"/>
          <a:srcRect/>
          <a:stretch>
            <a:fillRect/>
          </a:stretch>
        </p:blipFill>
        <p:spPr bwMode="auto">
          <a:xfrm>
            <a:off x="6300788" y="5805488"/>
            <a:ext cx="922337" cy="692150"/>
          </a:xfrm>
          <a:prstGeom prst="rect">
            <a:avLst/>
          </a:prstGeom>
          <a:noFill/>
          <a:ln w="9525">
            <a:noFill/>
            <a:miter lim="800000"/>
            <a:headEnd/>
            <a:tailEnd/>
          </a:ln>
        </p:spPr>
      </p:pic>
      <p:pic>
        <p:nvPicPr>
          <p:cNvPr id="9224" name="Picture 3" descr="复杂3处理"/>
          <p:cNvPicPr>
            <a:picLocks noChangeAspect="1" noChangeArrowheads="1"/>
          </p:cNvPicPr>
          <p:nvPr/>
        </p:nvPicPr>
        <p:blipFill>
          <a:blip r:embed="rId3" cstate="print"/>
          <a:srcRect/>
          <a:stretch>
            <a:fillRect/>
          </a:stretch>
        </p:blipFill>
        <p:spPr bwMode="auto">
          <a:xfrm>
            <a:off x="7308850" y="5805488"/>
            <a:ext cx="922338" cy="692150"/>
          </a:xfrm>
          <a:prstGeom prst="rect">
            <a:avLst/>
          </a:prstGeom>
          <a:noFill/>
          <a:ln w="9525">
            <a:noFill/>
            <a:miter lim="800000"/>
            <a:headEnd/>
            <a:tailEnd/>
          </a:ln>
        </p:spPr>
      </p:pic>
      <p:pic>
        <p:nvPicPr>
          <p:cNvPr id="9225" name="Picture 7" descr="简单3处理"/>
          <p:cNvPicPr>
            <a:picLocks noChangeAspect="1" noChangeArrowheads="1"/>
          </p:cNvPicPr>
          <p:nvPr/>
        </p:nvPicPr>
        <p:blipFill>
          <a:blip r:embed="rId4" cstate="print"/>
          <a:srcRect/>
          <a:stretch>
            <a:fillRect/>
          </a:stretch>
        </p:blipFill>
        <p:spPr bwMode="auto">
          <a:xfrm>
            <a:off x="5292725" y="5805488"/>
            <a:ext cx="922338" cy="692150"/>
          </a:xfrm>
          <a:prstGeom prst="rect">
            <a:avLst/>
          </a:prstGeom>
          <a:noFill/>
          <a:ln w="9525">
            <a:noFill/>
            <a:miter lim="800000"/>
            <a:headEnd/>
            <a:tailEnd/>
          </a:ln>
        </p:spPr>
      </p:pic>
      <p:pic>
        <p:nvPicPr>
          <p:cNvPr id="9226" name="Picture 8" descr="简单原图"/>
          <p:cNvPicPr>
            <a:picLocks noChangeAspect="1" noChangeArrowheads="1"/>
          </p:cNvPicPr>
          <p:nvPr/>
        </p:nvPicPr>
        <p:blipFill>
          <a:blip r:embed="rId5" cstate="print"/>
          <a:srcRect/>
          <a:stretch>
            <a:fillRect/>
          </a:stretch>
        </p:blipFill>
        <p:spPr bwMode="auto">
          <a:xfrm>
            <a:off x="4211638" y="5805488"/>
            <a:ext cx="922337" cy="692150"/>
          </a:xfrm>
          <a:prstGeom prst="rect">
            <a:avLst/>
          </a:prstGeom>
          <a:noFill/>
          <a:ln w="9525">
            <a:noFill/>
            <a:miter lim="800000"/>
            <a:headEnd/>
            <a:tailEnd/>
          </a:ln>
        </p:spPr>
      </p:pic>
      <p:pic>
        <p:nvPicPr>
          <p:cNvPr id="9229" name="Picture 6" descr="face1"/>
          <p:cNvPicPr>
            <a:picLocks noChangeAspect="1" noChangeArrowheads="1"/>
          </p:cNvPicPr>
          <p:nvPr/>
        </p:nvPicPr>
        <p:blipFill>
          <a:blip r:embed="rId6" cstate="print"/>
          <a:srcRect/>
          <a:stretch>
            <a:fillRect/>
          </a:stretch>
        </p:blipFill>
        <p:spPr bwMode="auto">
          <a:xfrm>
            <a:off x="3995738" y="3789363"/>
            <a:ext cx="2516187" cy="1266825"/>
          </a:xfrm>
          <a:prstGeom prst="rect">
            <a:avLst/>
          </a:prstGeom>
          <a:noFill/>
          <a:ln w="9525">
            <a:noFill/>
            <a:miter lim="800000"/>
            <a:headEnd/>
            <a:tailEnd/>
          </a:ln>
        </p:spPr>
      </p:pic>
      <p:pic>
        <p:nvPicPr>
          <p:cNvPr id="9230" name="Picture 7" descr="hand1"/>
          <p:cNvPicPr>
            <a:picLocks noChangeAspect="1" noChangeArrowheads="1"/>
          </p:cNvPicPr>
          <p:nvPr/>
        </p:nvPicPr>
        <p:blipFill>
          <a:blip r:embed="rId7" cstate="print"/>
          <a:srcRect/>
          <a:stretch>
            <a:fillRect/>
          </a:stretch>
        </p:blipFill>
        <p:spPr bwMode="auto">
          <a:xfrm>
            <a:off x="6588125" y="3789363"/>
            <a:ext cx="2305050" cy="1271587"/>
          </a:xfrm>
          <a:prstGeom prst="rect">
            <a:avLst/>
          </a:prstGeom>
          <a:noFill/>
          <a:ln w="9525">
            <a:noFill/>
            <a:miter lim="800000"/>
            <a:headEnd/>
            <a:tailEnd/>
          </a:ln>
        </p:spPr>
      </p:pic>
      <p:pic>
        <p:nvPicPr>
          <p:cNvPr id="9231" name="Picture 16"/>
          <p:cNvPicPr>
            <a:picLocks noChangeAspect="1" noChangeArrowheads="1"/>
          </p:cNvPicPr>
          <p:nvPr/>
        </p:nvPicPr>
        <p:blipFill>
          <a:blip r:embed="rId8" cstate="print"/>
          <a:srcRect/>
          <a:stretch>
            <a:fillRect/>
          </a:stretch>
        </p:blipFill>
        <p:spPr bwMode="auto">
          <a:xfrm>
            <a:off x="7380288" y="1484313"/>
            <a:ext cx="1543050" cy="1238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31"/>
                                        </p:tgtEl>
                                        <p:attrNameLst>
                                          <p:attrName>style.visibility</p:attrName>
                                        </p:attrNameLst>
                                      </p:cBhvr>
                                      <p:to>
                                        <p:strVal val="visible"/>
                                      </p:to>
                                    </p:set>
                                    <p:animEffect transition="in" filter="blinds(horizontal)">
                                      <p:cBhvr>
                                        <p:cTn id="7" dur="500"/>
                                        <p:tgtEl>
                                          <p:spTgt spid="92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29"/>
                                        </p:tgtEl>
                                        <p:attrNameLst>
                                          <p:attrName>style.visibility</p:attrName>
                                        </p:attrNameLst>
                                      </p:cBhvr>
                                      <p:to>
                                        <p:strVal val="visible"/>
                                      </p:to>
                                    </p:set>
                                    <p:animEffect transition="in" filter="blinds(horizontal)">
                                      <p:cBhvr>
                                        <p:cTn id="12" dur="500"/>
                                        <p:tgtEl>
                                          <p:spTgt spid="9229"/>
                                        </p:tgtEl>
                                      </p:cBhvr>
                                    </p:animEffect>
                                  </p:childTnLst>
                                </p:cTn>
                              </p:par>
                              <p:par>
                                <p:cTn id="13" presetID="3" presetClass="entr" presetSubtype="10" fill="hold" nodeType="withEffect">
                                  <p:stCondLst>
                                    <p:cond delay="0"/>
                                  </p:stCondLst>
                                  <p:childTnLst>
                                    <p:set>
                                      <p:cBhvr>
                                        <p:cTn id="14" dur="1" fill="hold">
                                          <p:stCondLst>
                                            <p:cond delay="0"/>
                                          </p:stCondLst>
                                        </p:cTn>
                                        <p:tgtEl>
                                          <p:spTgt spid="9230"/>
                                        </p:tgtEl>
                                        <p:attrNameLst>
                                          <p:attrName>style.visibility</p:attrName>
                                        </p:attrNameLst>
                                      </p:cBhvr>
                                      <p:to>
                                        <p:strVal val="visible"/>
                                      </p:to>
                                    </p:set>
                                    <p:animEffect transition="in" filter="blinds(horizontal)">
                                      <p:cBhvr>
                                        <p:cTn id="15" dur="500"/>
                                        <p:tgtEl>
                                          <p:spTgt spid="923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226"/>
                                        </p:tgtEl>
                                        <p:attrNameLst>
                                          <p:attrName>style.visibility</p:attrName>
                                        </p:attrNameLst>
                                      </p:cBhvr>
                                      <p:to>
                                        <p:strVal val="visible"/>
                                      </p:to>
                                    </p:set>
                                    <p:animEffect transition="in" filter="blinds(horizontal)">
                                      <p:cBhvr>
                                        <p:cTn id="20" dur="500"/>
                                        <p:tgtEl>
                                          <p:spTgt spid="9226"/>
                                        </p:tgtEl>
                                      </p:cBhvr>
                                    </p:animEffect>
                                  </p:childTnLst>
                                </p:cTn>
                              </p:par>
                              <p:par>
                                <p:cTn id="21" presetID="3" presetClass="entr" presetSubtype="10" fill="hold" nodeType="withEffect">
                                  <p:stCondLst>
                                    <p:cond delay="0"/>
                                  </p:stCondLst>
                                  <p:childTnLst>
                                    <p:set>
                                      <p:cBhvr>
                                        <p:cTn id="22" dur="1" fill="hold">
                                          <p:stCondLst>
                                            <p:cond delay="0"/>
                                          </p:stCondLst>
                                        </p:cTn>
                                        <p:tgtEl>
                                          <p:spTgt spid="9225"/>
                                        </p:tgtEl>
                                        <p:attrNameLst>
                                          <p:attrName>style.visibility</p:attrName>
                                        </p:attrNameLst>
                                      </p:cBhvr>
                                      <p:to>
                                        <p:strVal val="visible"/>
                                      </p:to>
                                    </p:set>
                                    <p:animEffect transition="in" filter="blinds(horizontal)">
                                      <p:cBhvr>
                                        <p:cTn id="23" dur="500"/>
                                        <p:tgtEl>
                                          <p:spTgt spid="9225"/>
                                        </p:tgtEl>
                                      </p:cBhvr>
                                    </p:animEffect>
                                  </p:childTnLst>
                                </p:cTn>
                              </p:par>
                              <p:par>
                                <p:cTn id="24" presetID="3" presetClass="entr" presetSubtype="10" fill="hold" nodeType="withEffect">
                                  <p:stCondLst>
                                    <p:cond delay="0"/>
                                  </p:stCondLst>
                                  <p:childTnLst>
                                    <p:set>
                                      <p:cBhvr>
                                        <p:cTn id="25" dur="1" fill="hold">
                                          <p:stCondLst>
                                            <p:cond delay="0"/>
                                          </p:stCondLst>
                                        </p:cTn>
                                        <p:tgtEl>
                                          <p:spTgt spid="9223"/>
                                        </p:tgtEl>
                                        <p:attrNameLst>
                                          <p:attrName>style.visibility</p:attrName>
                                        </p:attrNameLst>
                                      </p:cBhvr>
                                      <p:to>
                                        <p:strVal val="visible"/>
                                      </p:to>
                                    </p:set>
                                    <p:animEffect transition="in" filter="blinds(horizontal)">
                                      <p:cBhvr>
                                        <p:cTn id="26" dur="500"/>
                                        <p:tgtEl>
                                          <p:spTgt spid="9223"/>
                                        </p:tgtEl>
                                      </p:cBhvr>
                                    </p:animEffect>
                                  </p:childTnLst>
                                </p:cTn>
                              </p:par>
                              <p:par>
                                <p:cTn id="27" presetID="3" presetClass="entr" presetSubtype="10" fill="hold" nodeType="withEffect">
                                  <p:stCondLst>
                                    <p:cond delay="0"/>
                                  </p:stCondLst>
                                  <p:childTnLst>
                                    <p:set>
                                      <p:cBhvr>
                                        <p:cTn id="28" dur="1" fill="hold">
                                          <p:stCondLst>
                                            <p:cond delay="0"/>
                                          </p:stCondLst>
                                        </p:cTn>
                                        <p:tgtEl>
                                          <p:spTgt spid="9224"/>
                                        </p:tgtEl>
                                        <p:attrNameLst>
                                          <p:attrName>style.visibility</p:attrName>
                                        </p:attrNameLst>
                                      </p:cBhvr>
                                      <p:to>
                                        <p:strVal val="visible"/>
                                      </p:to>
                                    </p:set>
                                    <p:animEffect transition="in" filter="blinds(horizontal)">
                                      <p:cBhvr>
                                        <p:cTn id="29"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a:spLocks noGrp="1"/>
          </p:cNvSpPr>
          <p:nvPr>
            <p:ph type="sldNum" sz="quarter" idx="11"/>
          </p:nvPr>
        </p:nvSpPr>
        <p:spPr>
          <a:xfrm>
            <a:off x="6877050" y="188913"/>
            <a:ext cx="2133600" cy="476250"/>
          </a:xfrm>
          <a:noFill/>
        </p:spPr>
        <p:txBody>
          <a:bodyPr/>
          <a:lstStyle/>
          <a:p>
            <a:pPr algn="r"/>
            <a:fld id="{8EC349E7-11D2-4BFD-ABEE-C7DAF5D5E1CA}" type="slidenum">
              <a:rPr lang="en-US" altLang="zh-CN"/>
              <a:pPr algn="r"/>
              <a:t>73</a:t>
            </a:fld>
            <a:endParaRPr lang="en-US" altLang="zh-CN"/>
          </a:p>
        </p:txBody>
      </p:sp>
      <p:sp>
        <p:nvSpPr>
          <p:cNvPr id="62467" name="Rectangle 3"/>
          <p:cNvSpPr>
            <a:spLocks noGrp="1" noChangeArrowheads="1"/>
          </p:cNvSpPr>
          <p:nvPr>
            <p:ph type="body" idx="1"/>
          </p:nvPr>
        </p:nvSpPr>
        <p:spPr>
          <a:xfrm>
            <a:off x="214313" y="1000125"/>
            <a:ext cx="8642350" cy="5453063"/>
          </a:xfrm>
        </p:spPr>
        <p:txBody>
          <a:bodyPr/>
          <a:lstStyle/>
          <a:p>
            <a:pPr marL="452438" indent="-452438" eaLnBrk="1" hangingPunct="1">
              <a:lnSpc>
                <a:spcPct val="150000"/>
              </a:lnSpc>
              <a:spcBef>
                <a:spcPts val="600"/>
              </a:spcBef>
              <a:buFont typeface="Symbol" pitchFamily="18" charset="2"/>
              <a:buBlip>
                <a:blip r:embed="rId2"/>
              </a:buBlip>
            </a:pPr>
            <a:r>
              <a:rPr sz="2400">
                <a:solidFill>
                  <a:srgbClr val="FF0000"/>
                </a:solidFill>
                <a:ea typeface="宋体" pitchFamily="2" charset="-122"/>
              </a:rPr>
              <a:t>图像文字的提取及识别</a:t>
            </a:r>
            <a:endParaRPr lang="en-US" altLang="zh-CN" sz="2400">
              <a:solidFill>
                <a:srgbClr val="FF0000"/>
              </a:solidFill>
              <a:ea typeface="宋体" pitchFamily="2" charset="-122"/>
            </a:endParaRPr>
          </a:p>
          <a:p>
            <a:pPr marL="452438" indent="-452438" eaLnBrk="1" hangingPunct="1">
              <a:lnSpc>
                <a:spcPct val="150000"/>
              </a:lnSpc>
              <a:spcBef>
                <a:spcPts val="600"/>
              </a:spcBef>
              <a:buFont typeface="Symbol" pitchFamily="18" charset="2"/>
              <a:buBlip>
                <a:blip r:embed="rId2"/>
              </a:buBlip>
            </a:pPr>
            <a:endParaRPr lang="en-US" altLang="zh-CN" sz="2400">
              <a:solidFill>
                <a:srgbClr val="FF0000"/>
              </a:solidFill>
              <a:ea typeface="宋体" pitchFamily="2" charset="-122"/>
            </a:endParaRPr>
          </a:p>
          <a:p>
            <a:pPr marL="452438" indent="-452438" eaLnBrk="1" hangingPunct="1">
              <a:lnSpc>
                <a:spcPct val="150000"/>
              </a:lnSpc>
              <a:spcBef>
                <a:spcPts val="600"/>
              </a:spcBef>
              <a:buFont typeface="Symbol" pitchFamily="18" charset="2"/>
              <a:buBlip>
                <a:blip r:embed="rId2"/>
              </a:buBlip>
            </a:pPr>
            <a:endParaRPr lang="en-US" altLang="zh-CN" sz="2400">
              <a:solidFill>
                <a:srgbClr val="FF0000"/>
              </a:solidFill>
              <a:ea typeface="宋体" pitchFamily="2" charset="-122"/>
            </a:endParaRPr>
          </a:p>
          <a:p>
            <a:pPr marL="452438" indent="-452438" eaLnBrk="1" hangingPunct="1">
              <a:lnSpc>
                <a:spcPct val="150000"/>
              </a:lnSpc>
              <a:spcBef>
                <a:spcPts val="600"/>
              </a:spcBef>
              <a:buFont typeface="Wingdings" pitchFamily="2" charset="2"/>
              <a:buBlip>
                <a:blip r:embed="rId2"/>
              </a:buBlip>
            </a:pPr>
            <a:r>
              <a:rPr sz="2400">
                <a:solidFill>
                  <a:srgbClr val="FF0000"/>
                </a:solidFill>
                <a:ea typeface="宋体" pitchFamily="2" charset="-122"/>
              </a:rPr>
              <a:t>视频中多目标物体的定位与跟踪</a:t>
            </a:r>
            <a:endParaRPr lang="en-US" altLang="zh-CN" sz="2400">
              <a:solidFill>
                <a:srgbClr val="FF0000"/>
              </a:solidFill>
              <a:ea typeface="宋体" pitchFamily="2" charset="-122"/>
            </a:endParaRPr>
          </a:p>
          <a:p>
            <a:pPr marL="452438" indent="-452438" eaLnBrk="1" hangingPunct="1">
              <a:lnSpc>
                <a:spcPct val="150000"/>
              </a:lnSpc>
              <a:spcBef>
                <a:spcPts val="600"/>
              </a:spcBef>
              <a:buFont typeface="Wingdings" pitchFamily="2" charset="2"/>
              <a:buBlip>
                <a:blip r:embed="rId2"/>
              </a:buBlip>
            </a:pPr>
            <a:endParaRPr lang="en-US" altLang="zh-CN" sz="2400">
              <a:solidFill>
                <a:srgbClr val="FF0000"/>
              </a:solidFill>
              <a:ea typeface="宋体" pitchFamily="2" charset="-122"/>
            </a:endParaRPr>
          </a:p>
          <a:p>
            <a:pPr marL="452438" indent="-452438" eaLnBrk="1" hangingPunct="1">
              <a:lnSpc>
                <a:spcPct val="150000"/>
              </a:lnSpc>
              <a:spcBef>
                <a:spcPts val="600"/>
              </a:spcBef>
              <a:buFont typeface="Wingdings" pitchFamily="2" charset="2"/>
              <a:buBlip>
                <a:blip r:embed="rId2"/>
              </a:buBlip>
            </a:pPr>
            <a:endParaRPr lang="en-US" altLang="zh-CN" sz="2400">
              <a:solidFill>
                <a:srgbClr val="FF0000"/>
              </a:solidFill>
              <a:ea typeface="宋体" pitchFamily="2" charset="-122"/>
            </a:endParaRPr>
          </a:p>
          <a:p>
            <a:pPr marL="452438" indent="-452438" eaLnBrk="1" hangingPunct="1">
              <a:lnSpc>
                <a:spcPct val="150000"/>
              </a:lnSpc>
              <a:spcBef>
                <a:spcPts val="600"/>
              </a:spcBef>
              <a:buFont typeface="Wingdings" pitchFamily="2" charset="2"/>
              <a:buBlip>
                <a:blip r:embed="rId2"/>
              </a:buBlip>
            </a:pPr>
            <a:r>
              <a:rPr sz="2400">
                <a:solidFill>
                  <a:srgbClr val="FF0000"/>
                </a:solidFill>
                <a:ea typeface="宋体" pitchFamily="2" charset="-122"/>
              </a:rPr>
              <a:t>已申请专利</a:t>
            </a:r>
            <a:r>
              <a:rPr lang="en-US" altLang="zh-CN" sz="2400">
                <a:solidFill>
                  <a:srgbClr val="FF0000"/>
                </a:solidFill>
                <a:ea typeface="宋体" pitchFamily="2" charset="-122"/>
              </a:rPr>
              <a:t>2</a:t>
            </a:r>
            <a:r>
              <a:rPr sz="2400">
                <a:solidFill>
                  <a:srgbClr val="FF0000"/>
                </a:solidFill>
                <a:ea typeface="宋体" pitchFamily="2" charset="-122"/>
              </a:rPr>
              <a:t>项，发表论文</a:t>
            </a:r>
            <a:r>
              <a:rPr lang="en-US" altLang="zh-CN" sz="2400">
                <a:solidFill>
                  <a:srgbClr val="FF0000"/>
                </a:solidFill>
                <a:ea typeface="宋体" pitchFamily="2" charset="-122"/>
              </a:rPr>
              <a:t>20+</a:t>
            </a:r>
            <a:r>
              <a:rPr sz="2400">
                <a:solidFill>
                  <a:srgbClr val="FF0000"/>
                </a:solidFill>
                <a:ea typeface="宋体" pitchFamily="2" charset="-122"/>
              </a:rPr>
              <a:t>篇，获国家自然科学基金及天津市基金多项</a:t>
            </a:r>
          </a:p>
          <a:p>
            <a:pPr marL="452438" indent="-452438" eaLnBrk="1" hangingPunct="1">
              <a:lnSpc>
                <a:spcPct val="150000"/>
              </a:lnSpc>
              <a:spcBef>
                <a:spcPts val="600"/>
              </a:spcBef>
              <a:buFont typeface="Symbol" pitchFamily="18" charset="2"/>
              <a:buBlip>
                <a:blip r:embed="rId2"/>
              </a:buBlip>
            </a:pPr>
            <a:endParaRPr lang="en-US" altLang="zh-CN" sz="2400">
              <a:solidFill>
                <a:schemeClr val="tx2"/>
              </a:solidFill>
              <a:latin typeface="宋体" pitchFamily="2" charset="-122"/>
              <a:ea typeface="宋体" pitchFamily="2" charset="-122"/>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研究方向二：图像处理</a:t>
            </a:r>
          </a:p>
        </p:txBody>
      </p:sp>
      <p:pic>
        <p:nvPicPr>
          <p:cNvPr id="62469" name="图片 3" descr="E:\360data\重要数据\桌面\Images\IMG0548A.jpg"/>
          <p:cNvPicPr>
            <a:picLocks noChangeAspect="1" noChangeArrowheads="1"/>
          </p:cNvPicPr>
          <p:nvPr/>
        </p:nvPicPr>
        <p:blipFill>
          <a:blip r:embed="rId3" cstate="print"/>
          <a:srcRect/>
          <a:stretch>
            <a:fillRect/>
          </a:stretch>
        </p:blipFill>
        <p:spPr bwMode="auto">
          <a:xfrm>
            <a:off x="1187450" y="1646238"/>
            <a:ext cx="1768475" cy="1327150"/>
          </a:xfrm>
          <a:prstGeom prst="rect">
            <a:avLst/>
          </a:prstGeom>
          <a:noFill/>
          <a:ln w="9525">
            <a:noFill/>
            <a:miter lim="800000"/>
            <a:headEnd/>
            <a:tailEnd/>
          </a:ln>
        </p:spPr>
      </p:pic>
      <p:pic>
        <p:nvPicPr>
          <p:cNvPr id="62470" name="图片 4" descr="E:\360data\重要数据\桌面\test2.jpg"/>
          <p:cNvPicPr>
            <a:picLocks noChangeAspect="1" noChangeArrowheads="1"/>
          </p:cNvPicPr>
          <p:nvPr/>
        </p:nvPicPr>
        <p:blipFill>
          <a:blip r:embed="rId4" cstate="print"/>
          <a:srcRect/>
          <a:stretch>
            <a:fillRect/>
          </a:stretch>
        </p:blipFill>
        <p:spPr bwMode="auto">
          <a:xfrm>
            <a:off x="3924300" y="1617663"/>
            <a:ext cx="1843088" cy="1384300"/>
          </a:xfrm>
          <a:prstGeom prst="rect">
            <a:avLst/>
          </a:prstGeom>
          <a:noFill/>
          <a:ln w="9525">
            <a:noFill/>
            <a:miter lim="800000"/>
            <a:headEnd/>
            <a:tailEnd/>
          </a:ln>
        </p:spPr>
      </p:pic>
      <p:pic>
        <p:nvPicPr>
          <p:cNvPr id="62471" name="Picture 2"/>
          <p:cNvPicPr>
            <a:picLocks noChangeAspect="1" noChangeArrowheads="1"/>
          </p:cNvPicPr>
          <p:nvPr/>
        </p:nvPicPr>
        <p:blipFill>
          <a:blip r:embed="rId5" cstate="print"/>
          <a:srcRect/>
          <a:stretch>
            <a:fillRect/>
          </a:stretch>
        </p:blipFill>
        <p:spPr bwMode="auto">
          <a:xfrm>
            <a:off x="431800" y="3644900"/>
            <a:ext cx="1590675" cy="1081088"/>
          </a:xfrm>
          <a:prstGeom prst="rect">
            <a:avLst/>
          </a:prstGeom>
          <a:noFill/>
          <a:ln w="9525">
            <a:noFill/>
            <a:miter lim="800000"/>
            <a:headEnd/>
            <a:tailEnd/>
          </a:ln>
        </p:spPr>
      </p:pic>
      <p:pic>
        <p:nvPicPr>
          <p:cNvPr id="62472" name="Picture 3"/>
          <p:cNvPicPr>
            <a:picLocks noChangeAspect="1" noChangeArrowheads="1"/>
          </p:cNvPicPr>
          <p:nvPr/>
        </p:nvPicPr>
        <p:blipFill>
          <a:blip r:embed="rId6" cstate="print"/>
          <a:srcRect/>
          <a:stretch>
            <a:fillRect/>
          </a:stretch>
        </p:blipFill>
        <p:spPr bwMode="auto">
          <a:xfrm>
            <a:off x="2413000" y="3644900"/>
            <a:ext cx="3744913" cy="1079500"/>
          </a:xfrm>
          <a:prstGeom prst="rect">
            <a:avLst/>
          </a:prstGeom>
          <a:noFill/>
          <a:ln w="9525">
            <a:noFill/>
            <a:miter lim="800000"/>
            <a:headEnd/>
            <a:tailEnd/>
          </a:ln>
        </p:spPr>
      </p:pic>
      <p:pic>
        <p:nvPicPr>
          <p:cNvPr id="62473" name="Picture 4"/>
          <p:cNvPicPr>
            <a:picLocks noChangeAspect="1" noChangeArrowheads="1"/>
          </p:cNvPicPr>
          <p:nvPr/>
        </p:nvPicPr>
        <p:blipFill>
          <a:blip r:embed="rId7" cstate="print"/>
          <a:srcRect/>
          <a:stretch>
            <a:fillRect/>
          </a:stretch>
        </p:blipFill>
        <p:spPr bwMode="auto">
          <a:xfrm>
            <a:off x="6527800" y="3644900"/>
            <a:ext cx="2379663" cy="107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4"/>
          <p:cNvSpPr>
            <a:spLocks noGrp="1"/>
          </p:cNvSpPr>
          <p:nvPr>
            <p:ph type="sldNum" sz="quarter" idx="11"/>
          </p:nvPr>
        </p:nvSpPr>
        <p:spPr>
          <a:xfrm>
            <a:off x="6877050" y="188913"/>
            <a:ext cx="2133600" cy="476250"/>
          </a:xfrm>
          <a:noFill/>
        </p:spPr>
        <p:txBody>
          <a:bodyPr/>
          <a:lstStyle/>
          <a:p>
            <a:pPr algn="r"/>
            <a:fld id="{2B1E1F45-21C5-4F8F-85FA-5E976E7DE5BE}" type="slidenum">
              <a:rPr lang="en-US" altLang="zh-CN"/>
              <a:pPr algn="r"/>
              <a:t>74</a:t>
            </a:fld>
            <a:endParaRPr lang="en-US" altLang="zh-CN"/>
          </a:p>
        </p:txBody>
      </p:sp>
      <p:sp>
        <p:nvSpPr>
          <p:cNvPr id="4100" name="Rectangle 3"/>
          <p:cNvSpPr>
            <a:spLocks noGrp="1" noChangeArrowheads="1"/>
          </p:cNvSpPr>
          <p:nvPr>
            <p:ph type="body" idx="1"/>
          </p:nvPr>
        </p:nvSpPr>
        <p:spPr>
          <a:xfrm>
            <a:off x="250825" y="981075"/>
            <a:ext cx="8642350" cy="4738688"/>
          </a:xfrm>
        </p:spPr>
        <p:txBody>
          <a:bodyPr/>
          <a:lstStyle/>
          <a:p>
            <a:pPr marL="452438" indent="-452438" eaLnBrk="1" hangingPunct="1">
              <a:lnSpc>
                <a:spcPct val="150000"/>
              </a:lnSpc>
              <a:spcBef>
                <a:spcPts val="600"/>
              </a:spcBef>
              <a:buFont typeface="Symbol" pitchFamily="18" charset="2"/>
              <a:buBlip>
                <a:blip r:embed="rId3"/>
              </a:buBlip>
            </a:pPr>
            <a:r>
              <a:rPr lang="en-US" altLang="zh-CN">
                <a:solidFill>
                  <a:srgbClr val="000000"/>
                </a:solidFill>
                <a:ea typeface="宋体" pitchFamily="2" charset="-122"/>
              </a:rPr>
              <a:t>Web</a:t>
            </a:r>
            <a:r>
              <a:rPr>
                <a:solidFill>
                  <a:srgbClr val="000000"/>
                </a:solidFill>
                <a:ea typeface="宋体" pitchFamily="2" charset="-122"/>
              </a:rPr>
              <a:t>系统漏洞检测、软件代码分析、大容量测试数据生成、系统可信性评估</a:t>
            </a:r>
          </a:p>
          <a:p>
            <a:pPr marL="452438" indent="-452438" eaLnBrk="1" hangingPunct="1">
              <a:lnSpc>
                <a:spcPct val="150000"/>
              </a:lnSpc>
              <a:spcBef>
                <a:spcPts val="600"/>
              </a:spcBef>
              <a:buFont typeface="Symbol" pitchFamily="18" charset="2"/>
              <a:buBlip>
                <a:blip r:embed="rId3"/>
              </a:buBlip>
            </a:pPr>
            <a:r>
              <a:rPr>
                <a:solidFill>
                  <a:srgbClr val="000000"/>
                </a:solidFill>
                <a:ea typeface="宋体" pitchFamily="2" charset="-122"/>
              </a:rPr>
              <a:t>已获专利</a:t>
            </a:r>
            <a:r>
              <a:rPr lang="en-US" altLang="zh-CN">
                <a:solidFill>
                  <a:srgbClr val="000000"/>
                </a:solidFill>
                <a:ea typeface="宋体" pitchFamily="2" charset="-122"/>
              </a:rPr>
              <a:t>3</a:t>
            </a:r>
            <a:r>
              <a:rPr>
                <a:solidFill>
                  <a:srgbClr val="000000"/>
                </a:solidFill>
                <a:ea typeface="宋体" pitchFamily="2" charset="-122"/>
              </a:rPr>
              <a:t>项，发表论文</a:t>
            </a:r>
            <a:r>
              <a:rPr lang="en-US" altLang="zh-CN">
                <a:solidFill>
                  <a:srgbClr val="000000"/>
                </a:solidFill>
                <a:ea typeface="宋体" pitchFamily="2" charset="-122"/>
              </a:rPr>
              <a:t>40+</a:t>
            </a:r>
            <a:r>
              <a:rPr>
                <a:solidFill>
                  <a:srgbClr val="000000"/>
                </a:solidFill>
                <a:ea typeface="宋体" pitchFamily="2" charset="-122"/>
              </a:rPr>
              <a:t>篇，获天津市项目支持多项</a:t>
            </a:r>
          </a:p>
          <a:p>
            <a:pPr marL="452438" indent="-452438" eaLnBrk="1" hangingPunct="1">
              <a:lnSpc>
                <a:spcPct val="150000"/>
              </a:lnSpc>
              <a:spcBef>
                <a:spcPts val="600"/>
              </a:spcBef>
              <a:buFont typeface="Symbol" pitchFamily="18" charset="2"/>
              <a:buBlip>
                <a:blip r:embed="rId3"/>
              </a:buBlip>
            </a:pPr>
            <a:r>
              <a:rPr>
                <a:solidFill>
                  <a:srgbClr val="000000"/>
                </a:solidFill>
                <a:ea typeface="宋体" pitchFamily="2" charset="-122"/>
              </a:rPr>
              <a:t>研究成果已应用于</a:t>
            </a:r>
            <a:r>
              <a:rPr sz="3200">
                <a:solidFill>
                  <a:schemeClr val="accent2"/>
                </a:solidFill>
                <a:ea typeface="黑体" pitchFamily="49" charset="-122"/>
              </a:rPr>
              <a:t>百度公司</a:t>
            </a:r>
            <a:r>
              <a:rPr>
                <a:solidFill>
                  <a:srgbClr val="000000"/>
                </a:solidFill>
                <a:ea typeface="宋体" pitchFamily="2" charset="-122"/>
              </a:rPr>
              <a:t>、</a:t>
            </a:r>
            <a:r>
              <a:rPr sz="3200">
                <a:solidFill>
                  <a:schemeClr val="accent2"/>
                </a:solidFill>
                <a:ea typeface="黑体" pitchFamily="49" charset="-122"/>
              </a:rPr>
              <a:t>天津市软件评测中心、英贝特航天科技</a:t>
            </a:r>
            <a:r>
              <a:rPr>
                <a:solidFill>
                  <a:srgbClr val="000000"/>
                </a:solidFill>
                <a:ea typeface="宋体" pitchFamily="2" charset="-122"/>
              </a:rPr>
              <a:t>等企业</a:t>
            </a:r>
          </a:p>
          <a:p>
            <a:pPr marL="1117600" lvl="2" indent="-317500" eaLnBrk="1" hangingPunct="1">
              <a:spcBef>
                <a:spcPts val="600"/>
              </a:spcBef>
              <a:buClr>
                <a:schemeClr val="tx1"/>
              </a:buClr>
              <a:buFont typeface="宋体" pitchFamily="2" charset="-122"/>
              <a:buChar char="―"/>
            </a:pPr>
            <a:endParaRPr lang="en-US" altLang="zh-CN" sz="1800" b="1" smtClean="0">
              <a:solidFill>
                <a:schemeClr val="tx1"/>
              </a:solidFill>
              <a:latin typeface="宋体" pitchFamily="2" charset="-122"/>
              <a:ea typeface="宋体" pitchFamily="2" charset="-122"/>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研究方向三：软件安全</a:t>
            </a:r>
          </a:p>
        </p:txBody>
      </p:sp>
      <p:graphicFrame>
        <p:nvGraphicFramePr>
          <p:cNvPr id="11269" name="对象 1"/>
          <p:cNvGraphicFramePr>
            <a:graphicFrameLocks noChangeAspect="1"/>
          </p:cNvGraphicFramePr>
          <p:nvPr/>
        </p:nvGraphicFramePr>
        <p:xfrm>
          <a:off x="6156325" y="4868863"/>
          <a:ext cx="2736850" cy="1751012"/>
        </p:xfrm>
        <a:graphic>
          <a:graphicData uri="http://schemas.openxmlformats.org/presentationml/2006/ole">
            <mc:AlternateContent xmlns:mc="http://schemas.openxmlformats.org/markup-compatibility/2006">
              <mc:Choice xmlns:v="urn:schemas-microsoft-com:vml" Requires="v">
                <p:oleObj spid="_x0000_s4103" r:id="rId4" imgW="9537192" imgH="6097524" progId="">
                  <p:embed/>
                </p:oleObj>
              </mc:Choice>
              <mc:Fallback>
                <p:oleObj r:id="rId4" imgW="9537192" imgH="6097524" progId="">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4868863"/>
                        <a:ext cx="2736850" cy="175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271" name="Picture 8" descr="程序片段2-扩展的AFG图解决文件句柄丢失问题分析过程"/>
          <p:cNvPicPr>
            <a:picLocks noChangeAspect="1" noChangeArrowheads="1"/>
          </p:cNvPicPr>
          <p:nvPr/>
        </p:nvPicPr>
        <p:blipFill>
          <a:blip r:embed="rId6" cstate="print"/>
          <a:srcRect/>
          <a:stretch>
            <a:fillRect/>
          </a:stretch>
        </p:blipFill>
        <p:spPr bwMode="auto">
          <a:xfrm>
            <a:off x="3492500" y="5229225"/>
            <a:ext cx="2178050" cy="1365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a:spLocks noGrp="1"/>
          </p:cNvSpPr>
          <p:nvPr>
            <p:ph type="sldNum" sz="quarter" idx="11"/>
          </p:nvPr>
        </p:nvSpPr>
        <p:spPr>
          <a:xfrm>
            <a:off x="6877050" y="188913"/>
            <a:ext cx="2133600" cy="476250"/>
          </a:xfrm>
          <a:noFill/>
        </p:spPr>
        <p:txBody>
          <a:bodyPr/>
          <a:lstStyle/>
          <a:p>
            <a:pPr algn="r"/>
            <a:fld id="{42C6F0C5-4CA0-4B18-90B6-DFDA40842B8A}" type="slidenum">
              <a:rPr lang="en-US" altLang="zh-CN"/>
              <a:pPr algn="r"/>
              <a:t>75</a:t>
            </a:fld>
            <a:endParaRPr lang="en-US" altLang="zh-CN"/>
          </a:p>
        </p:txBody>
      </p:sp>
      <p:sp>
        <p:nvSpPr>
          <p:cNvPr id="63491" name="Rectangle 3"/>
          <p:cNvSpPr>
            <a:spLocks noGrp="1" noChangeArrowheads="1"/>
          </p:cNvSpPr>
          <p:nvPr>
            <p:ph type="body" idx="1"/>
          </p:nvPr>
        </p:nvSpPr>
        <p:spPr>
          <a:xfrm>
            <a:off x="250825" y="981075"/>
            <a:ext cx="8642350" cy="4738688"/>
          </a:xfrm>
        </p:spPr>
        <p:txBody>
          <a:bodyPr/>
          <a:lstStyle/>
          <a:p>
            <a:pPr marL="452438" indent="-452438" eaLnBrk="1" hangingPunct="1">
              <a:lnSpc>
                <a:spcPct val="150000"/>
              </a:lnSpc>
              <a:spcBef>
                <a:spcPts val="600"/>
              </a:spcBef>
              <a:buFont typeface="Symbol" pitchFamily="18" charset="2"/>
              <a:buBlip>
                <a:blip r:embed="rId2"/>
              </a:buBlip>
            </a:pPr>
            <a:r>
              <a:rPr lang="en-US" altLang="zh-CN" sz="2400">
                <a:solidFill>
                  <a:srgbClr val="000000"/>
                </a:solidFill>
                <a:ea typeface="宋体" pitchFamily="2" charset="-122"/>
              </a:rPr>
              <a:t>3D</a:t>
            </a:r>
            <a:r>
              <a:rPr sz="2400">
                <a:solidFill>
                  <a:srgbClr val="000000"/>
                </a:solidFill>
                <a:ea typeface="宋体" pitchFamily="2" charset="-122"/>
              </a:rPr>
              <a:t>游戏引擎设计与开发</a:t>
            </a:r>
          </a:p>
          <a:p>
            <a:pPr lvl="1" eaLnBrk="1" hangingPunct="1">
              <a:lnSpc>
                <a:spcPct val="150000"/>
              </a:lnSpc>
              <a:spcBef>
                <a:spcPts val="600"/>
              </a:spcBef>
              <a:buFont typeface="Symbol" pitchFamily="18" charset="2"/>
              <a:buBlip>
                <a:blip r:embed="rId2"/>
              </a:buBlip>
            </a:pPr>
            <a:r>
              <a:rPr lang="zh-CN" altLang="en-US" smtClean="0">
                <a:solidFill>
                  <a:srgbClr val="000000"/>
                </a:solidFill>
                <a:ea typeface="黑体" pitchFamily="49" charset="-122"/>
              </a:rPr>
              <a:t>校企合作项目</a:t>
            </a:r>
          </a:p>
          <a:p>
            <a:pPr lvl="1" eaLnBrk="1" hangingPunct="1">
              <a:lnSpc>
                <a:spcPct val="150000"/>
              </a:lnSpc>
              <a:spcBef>
                <a:spcPts val="600"/>
              </a:spcBef>
              <a:buFont typeface="Symbol" pitchFamily="18" charset="2"/>
              <a:buBlip>
                <a:blip r:embed="rId2"/>
              </a:buBlip>
            </a:pPr>
            <a:r>
              <a:rPr lang="zh-CN" altLang="en-US" smtClean="0">
                <a:solidFill>
                  <a:srgbClr val="000000"/>
                </a:solidFill>
                <a:ea typeface="黑体" pitchFamily="49" charset="-122"/>
              </a:rPr>
              <a:t>研究成果应用于教学</a:t>
            </a:r>
          </a:p>
          <a:p>
            <a:pPr marL="1117600" lvl="2" indent="-317500" eaLnBrk="1" hangingPunct="1">
              <a:spcBef>
                <a:spcPts val="600"/>
              </a:spcBef>
              <a:buClr>
                <a:schemeClr val="tx1"/>
              </a:buClr>
              <a:buFont typeface="宋体" pitchFamily="2" charset="-122"/>
              <a:buChar char="―"/>
            </a:pPr>
            <a:endParaRPr lang="en-US" altLang="zh-CN" sz="1600" b="1" smtClean="0">
              <a:solidFill>
                <a:schemeClr val="tx1"/>
              </a:solidFill>
              <a:latin typeface="宋体" pitchFamily="2" charset="-122"/>
              <a:ea typeface="宋体" pitchFamily="2" charset="-122"/>
            </a:endParaRPr>
          </a:p>
        </p:txBody>
      </p:sp>
      <p:sp>
        <p:nvSpPr>
          <p:cNvPr id="7" name="标题 1"/>
          <p:cNvSpPr txBox="1">
            <a:spLocks/>
          </p:cNvSpPr>
          <p:nvPr/>
        </p:nvSpPr>
        <p:spPr bwMode="white">
          <a:xfrm>
            <a:off x="571500" y="44450"/>
            <a:ext cx="5729288" cy="725488"/>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lgn="l">
              <a:defRPr/>
            </a:pPr>
            <a:r>
              <a:rPr lang="zh-CN" altLang="en-US" kern="0" dirty="0" smtClean="0">
                <a:ea typeface="宋体" charset="-122"/>
              </a:rPr>
              <a:t>研究方向四：数字媒体</a:t>
            </a:r>
          </a:p>
        </p:txBody>
      </p:sp>
      <p:pic>
        <p:nvPicPr>
          <p:cNvPr id="63493" name="Picture 9" descr="game2"/>
          <p:cNvPicPr>
            <a:picLocks noChangeAspect="1" noChangeArrowheads="1"/>
          </p:cNvPicPr>
          <p:nvPr/>
        </p:nvPicPr>
        <p:blipFill>
          <a:blip r:embed="rId3" cstate="print"/>
          <a:srcRect/>
          <a:stretch>
            <a:fillRect/>
          </a:stretch>
        </p:blipFill>
        <p:spPr bwMode="auto">
          <a:xfrm>
            <a:off x="4787900" y="1323975"/>
            <a:ext cx="3529013" cy="2398713"/>
          </a:xfrm>
          <a:prstGeom prst="rect">
            <a:avLst/>
          </a:prstGeom>
          <a:noFill/>
          <a:ln w="9525">
            <a:noFill/>
            <a:miter lim="800000"/>
            <a:headEnd/>
            <a:tailEnd/>
          </a:ln>
        </p:spPr>
      </p:pic>
      <p:pic>
        <p:nvPicPr>
          <p:cNvPr id="63494" name="Picture 8" descr="game1"/>
          <p:cNvPicPr>
            <a:picLocks noChangeAspect="1" noChangeArrowheads="1"/>
          </p:cNvPicPr>
          <p:nvPr/>
        </p:nvPicPr>
        <p:blipFill>
          <a:blip r:embed="rId4" cstate="print"/>
          <a:srcRect/>
          <a:stretch>
            <a:fillRect/>
          </a:stretch>
        </p:blipFill>
        <p:spPr bwMode="auto">
          <a:xfrm>
            <a:off x="4932363" y="3860800"/>
            <a:ext cx="3527425" cy="2463800"/>
          </a:xfrm>
          <a:prstGeom prst="rect">
            <a:avLst/>
          </a:prstGeom>
          <a:noFill/>
          <a:ln w="9525">
            <a:noFill/>
            <a:miter lim="800000"/>
            <a:headEnd/>
            <a:tailEnd/>
          </a:ln>
        </p:spPr>
      </p:pic>
      <p:pic>
        <p:nvPicPr>
          <p:cNvPr id="63495" name="图片 7"/>
          <p:cNvPicPr>
            <a:picLocks noChangeAspect="1" noChangeArrowheads="1"/>
          </p:cNvPicPr>
          <p:nvPr/>
        </p:nvPicPr>
        <p:blipFill>
          <a:blip r:embed="rId5" cstate="print"/>
          <a:srcRect/>
          <a:stretch>
            <a:fillRect/>
          </a:stretch>
        </p:blipFill>
        <p:spPr bwMode="auto">
          <a:xfrm>
            <a:off x="1042988" y="4149725"/>
            <a:ext cx="3457575" cy="201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2" name="Rectangle 34"/>
          <p:cNvSpPr>
            <a:spLocks noChangeArrowheads="1"/>
          </p:cNvSpPr>
          <p:nvPr/>
        </p:nvSpPr>
        <p:spPr bwMode="ltGray">
          <a:xfrm>
            <a:off x="0" y="0"/>
            <a:ext cx="9144000" cy="838200"/>
          </a:xfrm>
          <a:prstGeom prst="rect">
            <a:avLst/>
          </a:prstGeom>
          <a:gradFill rotWithShape="1">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eaLnBrk="0" hangingPunct="0">
              <a:defRPr/>
            </a:pPr>
            <a:endParaRPr lang="zh-CN" altLang="en-US">
              <a:ea typeface="宋体" charset="-122"/>
            </a:endParaRPr>
          </a:p>
        </p:txBody>
      </p:sp>
      <p:sp>
        <p:nvSpPr>
          <p:cNvPr id="64515" name="Rectangle 2"/>
          <p:cNvSpPr>
            <a:spLocks noGrp="1" noChangeArrowheads="1"/>
          </p:cNvSpPr>
          <p:nvPr>
            <p:ph type="title" idx="4294967295"/>
          </p:nvPr>
        </p:nvSpPr>
        <p:spPr>
          <a:xfrm>
            <a:off x="468313" y="0"/>
            <a:ext cx="6237287" cy="927100"/>
          </a:xfrm>
        </p:spPr>
        <p:txBody>
          <a:bodyPr/>
          <a:lstStyle/>
          <a:p>
            <a:pPr eaLnBrk="1" hangingPunct="1"/>
            <a:r>
              <a:rPr lang="zh-CN" altLang="en-US" smtClean="0">
                <a:latin typeface="Book Antiqua" pitchFamily="18" charset="0"/>
                <a:ea typeface="黑体" pitchFamily="49" charset="-122"/>
              </a:rPr>
              <a:t>大数据研究所</a:t>
            </a:r>
            <a:endParaRPr lang="en-US" altLang="zh-CN" smtClean="0">
              <a:latin typeface="Book Antiqua" pitchFamily="18" charset="0"/>
              <a:ea typeface="黑体" pitchFamily="49" charset="-122"/>
            </a:endParaRPr>
          </a:p>
        </p:txBody>
      </p:sp>
      <p:pic>
        <p:nvPicPr>
          <p:cNvPr id="64516" name="图片 12" descr="nankai.png"/>
          <p:cNvPicPr>
            <a:picLocks noChangeAspect="1"/>
          </p:cNvPicPr>
          <p:nvPr/>
        </p:nvPicPr>
        <p:blipFill>
          <a:blip r:embed="rId2" cstate="print"/>
          <a:srcRect/>
          <a:stretch>
            <a:fillRect/>
          </a:stretch>
        </p:blipFill>
        <p:spPr bwMode="auto">
          <a:xfrm>
            <a:off x="6786563" y="142875"/>
            <a:ext cx="2143125" cy="642938"/>
          </a:xfrm>
          <a:prstGeom prst="rect">
            <a:avLst/>
          </a:prstGeom>
          <a:noFill/>
          <a:ln w="9525">
            <a:noFill/>
            <a:miter lim="800000"/>
            <a:headEnd/>
            <a:tailEnd/>
          </a:ln>
        </p:spPr>
      </p:pic>
      <p:pic>
        <p:nvPicPr>
          <p:cNvPr id="64517" name="Picture 2" descr="http://cc.nankai.edu.cn/Teachers/Images/weijm.jpg"/>
          <p:cNvPicPr>
            <a:picLocks noChangeAspect="1" noChangeArrowheads="1"/>
          </p:cNvPicPr>
          <p:nvPr/>
        </p:nvPicPr>
        <p:blipFill>
          <a:blip r:embed="rId3" cstate="print"/>
          <a:srcRect/>
          <a:stretch>
            <a:fillRect/>
          </a:stretch>
        </p:blipFill>
        <p:spPr bwMode="auto">
          <a:xfrm>
            <a:off x="3500438" y="1857375"/>
            <a:ext cx="1905000" cy="2543175"/>
          </a:xfrm>
          <a:prstGeom prst="rect">
            <a:avLst/>
          </a:prstGeom>
          <a:noFill/>
          <a:ln w="9525">
            <a:noFill/>
            <a:miter lim="800000"/>
            <a:headEnd/>
            <a:tailEnd/>
          </a:ln>
        </p:spPr>
      </p:pic>
      <p:sp>
        <p:nvSpPr>
          <p:cNvPr id="64518" name="TextBox 42"/>
          <p:cNvSpPr txBox="1">
            <a:spLocks noChangeArrowheads="1"/>
          </p:cNvSpPr>
          <p:nvPr/>
        </p:nvSpPr>
        <p:spPr bwMode="auto">
          <a:xfrm>
            <a:off x="3214688" y="4643438"/>
            <a:ext cx="2500312" cy="1200150"/>
          </a:xfrm>
          <a:prstGeom prst="rect">
            <a:avLst/>
          </a:prstGeom>
          <a:noFill/>
          <a:ln w="9525">
            <a:noFill/>
            <a:miter lim="800000"/>
            <a:headEnd/>
            <a:tailEnd/>
          </a:ln>
        </p:spPr>
        <p:txBody>
          <a:bodyPr>
            <a:spAutoFit/>
          </a:bodyPr>
          <a:lstStyle/>
          <a:p>
            <a:pPr algn="ctr"/>
            <a:r>
              <a:rPr lang="zh-CN" altLang="en-US" b="1">
                <a:latin typeface="Arial" charset="0"/>
              </a:rPr>
              <a:t>卫金茂教授、副所长</a:t>
            </a:r>
            <a:endParaRPr lang="en-US" altLang="zh-CN" b="1">
              <a:latin typeface="Arial" charset="0"/>
            </a:endParaRPr>
          </a:p>
          <a:p>
            <a:pPr algn="ctr"/>
            <a:r>
              <a:rPr lang="zh-CN" altLang="en-US" b="1"/>
              <a:t>研究方向：</a:t>
            </a:r>
            <a:r>
              <a:rPr lang="zh-CN" altLang="en-US"/>
              <a:t>机器学习，数据挖掘，智能信息处理，生物信息学</a:t>
            </a:r>
            <a:endParaRPr lang="zh-CN" altLang="en-US" b="1">
              <a:latin typeface="Arial" charset="0"/>
            </a:endParaRPr>
          </a:p>
        </p:txBody>
      </p:sp>
      <p:sp>
        <p:nvSpPr>
          <p:cNvPr id="64519" name="TextBox 42"/>
          <p:cNvSpPr txBox="1">
            <a:spLocks noChangeArrowheads="1"/>
          </p:cNvSpPr>
          <p:nvPr/>
        </p:nvSpPr>
        <p:spPr bwMode="auto">
          <a:xfrm>
            <a:off x="0" y="4643438"/>
            <a:ext cx="2714625" cy="1200150"/>
          </a:xfrm>
          <a:prstGeom prst="rect">
            <a:avLst/>
          </a:prstGeom>
          <a:noFill/>
          <a:ln w="9525">
            <a:noFill/>
            <a:miter lim="800000"/>
            <a:headEnd/>
            <a:tailEnd/>
          </a:ln>
        </p:spPr>
        <p:txBody>
          <a:bodyPr>
            <a:spAutoFit/>
          </a:bodyPr>
          <a:lstStyle/>
          <a:p>
            <a:pPr algn="ctr"/>
            <a:r>
              <a:rPr lang="zh-CN" altLang="en-US" b="1">
                <a:latin typeface="Arial" charset="0"/>
              </a:rPr>
              <a:t>杨征路教授、所长</a:t>
            </a:r>
            <a:endParaRPr lang="en-US" altLang="zh-CN" b="1">
              <a:latin typeface="Arial" charset="0"/>
            </a:endParaRPr>
          </a:p>
          <a:p>
            <a:pPr algn="ctr"/>
            <a:r>
              <a:rPr lang="zh-CN" altLang="en-US" b="1">
                <a:latin typeface="Arial" charset="0"/>
              </a:rPr>
              <a:t>研究方向：</a:t>
            </a:r>
            <a:r>
              <a:rPr lang="zh-CN" altLang="en-US"/>
              <a:t>大数据分析与挖掘、人工智能和数据库系统 </a:t>
            </a:r>
            <a:endParaRPr lang="zh-CN" altLang="en-US" b="1">
              <a:latin typeface="Arial" charset="0"/>
            </a:endParaRPr>
          </a:p>
        </p:txBody>
      </p:sp>
      <p:pic>
        <p:nvPicPr>
          <p:cNvPr id="64520" name="Picture 2" descr="工作照片"/>
          <p:cNvPicPr>
            <a:picLocks noChangeAspect="1" noChangeArrowheads="1"/>
          </p:cNvPicPr>
          <p:nvPr/>
        </p:nvPicPr>
        <p:blipFill>
          <a:blip r:embed="rId4" cstate="print"/>
          <a:srcRect/>
          <a:stretch>
            <a:fillRect/>
          </a:stretch>
        </p:blipFill>
        <p:spPr bwMode="auto">
          <a:xfrm>
            <a:off x="500063" y="2000250"/>
            <a:ext cx="1806575" cy="2357438"/>
          </a:xfrm>
          <a:prstGeom prst="rect">
            <a:avLst/>
          </a:prstGeom>
          <a:noFill/>
          <a:ln w="9525">
            <a:noFill/>
            <a:miter lim="800000"/>
            <a:headEnd/>
            <a:tailEnd/>
          </a:ln>
        </p:spPr>
      </p:pic>
      <p:pic>
        <p:nvPicPr>
          <p:cNvPr id="64521" name="Picture 2" descr="http://cc.nankai.edu.cn/Teachers/Images/shenwei.jpg"/>
          <p:cNvPicPr>
            <a:picLocks noChangeAspect="1" noChangeArrowheads="1"/>
          </p:cNvPicPr>
          <p:nvPr/>
        </p:nvPicPr>
        <p:blipFill>
          <a:blip r:embed="rId5" cstate="print"/>
          <a:srcRect/>
          <a:stretch>
            <a:fillRect/>
          </a:stretch>
        </p:blipFill>
        <p:spPr bwMode="auto">
          <a:xfrm>
            <a:off x="6286500" y="1998663"/>
            <a:ext cx="2495550" cy="2430462"/>
          </a:xfrm>
          <a:prstGeom prst="rect">
            <a:avLst/>
          </a:prstGeom>
          <a:noFill/>
          <a:ln w="9525">
            <a:noFill/>
            <a:miter lim="800000"/>
            <a:headEnd/>
            <a:tailEnd/>
          </a:ln>
        </p:spPr>
      </p:pic>
      <p:sp>
        <p:nvSpPr>
          <p:cNvPr id="64522" name="矩形 9"/>
          <p:cNvSpPr>
            <a:spLocks noChangeArrowheads="1"/>
          </p:cNvSpPr>
          <p:nvPr/>
        </p:nvSpPr>
        <p:spPr bwMode="auto">
          <a:xfrm>
            <a:off x="6215063" y="4714875"/>
            <a:ext cx="2643187" cy="1200150"/>
          </a:xfrm>
          <a:prstGeom prst="rect">
            <a:avLst/>
          </a:prstGeom>
          <a:noFill/>
          <a:ln w="9525">
            <a:noFill/>
            <a:miter lim="800000"/>
            <a:headEnd/>
            <a:tailEnd/>
          </a:ln>
        </p:spPr>
        <p:txBody>
          <a:bodyPr>
            <a:spAutoFit/>
          </a:bodyPr>
          <a:lstStyle/>
          <a:p>
            <a:pPr algn="ctr"/>
            <a:r>
              <a:rPr lang="zh-CN" altLang="en-US" b="1"/>
              <a:t>沈玮博士、硕士生导师</a:t>
            </a:r>
            <a:endParaRPr lang="en-US" altLang="zh-CN" b="1"/>
          </a:p>
          <a:p>
            <a:pPr algn="ctr"/>
            <a:r>
              <a:rPr lang="zh-CN" altLang="en-US" b="1"/>
              <a:t>研究方向</a:t>
            </a:r>
            <a:r>
              <a:rPr lang="zh-CN" altLang="en-US"/>
              <a:t>：数据挖掘，万维网数据管理，信息检索</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79388" y="142875"/>
            <a:ext cx="5821362" cy="642938"/>
          </a:xfrm>
        </p:spPr>
        <p:txBody>
          <a:bodyPr/>
          <a:lstStyle/>
          <a:p>
            <a:r>
              <a:rPr lang="zh-CN" altLang="en-US" smtClean="0">
                <a:ea typeface="宋体" pitchFamily="2" charset="-122"/>
              </a:rPr>
              <a:t>合作交流与学术活动</a:t>
            </a:r>
          </a:p>
        </p:txBody>
      </p:sp>
      <p:sp>
        <p:nvSpPr>
          <p:cNvPr id="65539" name="Rectangle 3"/>
          <p:cNvSpPr>
            <a:spLocks noGrp="1" noChangeArrowheads="1"/>
          </p:cNvSpPr>
          <p:nvPr>
            <p:ph type="body" idx="1"/>
          </p:nvPr>
        </p:nvSpPr>
        <p:spPr/>
        <p:txBody>
          <a:bodyPr/>
          <a:lstStyle/>
          <a:p>
            <a:pPr>
              <a:buFont typeface="Wingdings" pitchFamily="2" charset="2"/>
              <a:buChar char="v"/>
            </a:pPr>
            <a:r>
              <a:rPr>
                <a:solidFill>
                  <a:srgbClr val="10296F"/>
                </a:solidFill>
                <a:ea typeface="宋体" pitchFamily="2" charset="-122"/>
              </a:rPr>
              <a:t>微软亚洲研究院合作</a:t>
            </a:r>
          </a:p>
          <a:p>
            <a:pPr lvl="1"/>
            <a:r>
              <a:rPr lang="zh-CN" altLang="en-US" smtClean="0">
                <a:ea typeface="宋体" pitchFamily="2" charset="-122"/>
              </a:rPr>
              <a:t>项目合作</a:t>
            </a:r>
          </a:p>
          <a:p>
            <a:pPr lvl="1"/>
            <a:r>
              <a:rPr lang="zh-CN" altLang="en-US" smtClean="0">
                <a:ea typeface="宋体" pitchFamily="2" charset="-122"/>
              </a:rPr>
              <a:t>联合指导博士生</a:t>
            </a:r>
          </a:p>
          <a:p>
            <a:pPr lvl="1"/>
            <a:r>
              <a:rPr lang="zh-CN" altLang="en-US" smtClean="0">
                <a:ea typeface="宋体" pitchFamily="2" charset="-122"/>
              </a:rPr>
              <a:t>联合开设课程</a:t>
            </a:r>
          </a:p>
        </p:txBody>
      </p:sp>
      <p:pic>
        <p:nvPicPr>
          <p:cNvPr id="48132" name="Picture 5" descr="IMG_0937 (3)"/>
          <p:cNvPicPr>
            <a:picLocks noChangeAspect="1" noChangeArrowheads="1"/>
          </p:cNvPicPr>
          <p:nvPr/>
        </p:nvPicPr>
        <p:blipFill>
          <a:blip r:embed="rId2" cstate="print"/>
          <a:srcRect/>
          <a:stretch>
            <a:fillRect/>
          </a:stretch>
        </p:blipFill>
        <p:spPr bwMode="auto">
          <a:xfrm>
            <a:off x="539750" y="3644900"/>
            <a:ext cx="3810000" cy="2540000"/>
          </a:xfrm>
          <a:prstGeom prst="rect">
            <a:avLst/>
          </a:prstGeom>
          <a:noFill/>
          <a:ln w="9525">
            <a:noFill/>
            <a:miter lim="800000"/>
            <a:headEnd/>
            <a:tailEnd/>
          </a:ln>
        </p:spPr>
      </p:pic>
      <p:pic>
        <p:nvPicPr>
          <p:cNvPr id="48133" name="Picture 6" descr="IMG_9568-2"/>
          <p:cNvPicPr>
            <a:picLocks noChangeAspect="1" noChangeArrowheads="1"/>
          </p:cNvPicPr>
          <p:nvPr/>
        </p:nvPicPr>
        <p:blipFill>
          <a:blip r:embed="rId3" cstate="print"/>
          <a:srcRect/>
          <a:stretch>
            <a:fillRect/>
          </a:stretch>
        </p:blipFill>
        <p:spPr bwMode="auto">
          <a:xfrm>
            <a:off x="3429000" y="2852738"/>
            <a:ext cx="5715000" cy="3810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132"/>
                                        </p:tgtEl>
                                        <p:attrNameLst>
                                          <p:attrName>style.visibility</p:attrName>
                                        </p:attrNameLst>
                                      </p:cBhvr>
                                      <p:to>
                                        <p:strVal val="visible"/>
                                      </p:to>
                                    </p:set>
                                    <p:animEffect transition="in" filter="blinds(horizontal)">
                                      <p:cBhvr>
                                        <p:cTn id="7" dur="500"/>
                                        <p:tgtEl>
                                          <p:spTgt spid="481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133"/>
                                        </p:tgtEl>
                                        <p:attrNameLst>
                                          <p:attrName>style.visibility</p:attrName>
                                        </p:attrNameLst>
                                      </p:cBhvr>
                                      <p:to>
                                        <p:strVal val="visible"/>
                                      </p:to>
                                    </p:set>
                                    <p:animEffect transition="in" filter="blinds(horizontal)">
                                      <p:cBhvr>
                                        <p:cTn id="12"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zh-CN" altLang="en-US" smtClean="0">
              <a:ea typeface="宋体" pitchFamily="2" charset="-122"/>
            </a:endParaRPr>
          </a:p>
        </p:txBody>
      </p:sp>
      <p:sp>
        <p:nvSpPr>
          <p:cNvPr id="66563" name="Rectangle 3"/>
          <p:cNvSpPr>
            <a:spLocks noGrp="1" noChangeArrowheads="1"/>
          </p:cNvSpPr>
          <p:nvPr>
            <p:ph type="body" idx="1"/>
          </p:nvPr>
        </p:nvSpPr>
        <p:spPr>
          <a:xfrm>
            <a:off x="457200" y="1071563"/>
            <a:ext cx="8229600" cy="5253037"/>
          </a:xfrm>
        </p:spPr>
        <p:txBody>
          <a:bodyPr/>
          <a:lstStyle/>
          <a:p>
            <a:pPr>
              <a:buFont typeface="Wingdings" pitchFamily="2" charset="2"/>
              <a:buChar char="v"/>
            </a:pPr>
            <a:r>
              <a:rPr>
                <a:solidFill>
                  <a:srgbClr val="10296F"/>
                </a:solidFill>
                <a:ea typeface="宋体" pitchFamily="2" charset="-122"/>
              </a:rPr>
              <a:t>百度公司合作</a:t>
            </a:r>
          </a:p>
          <a:p>
            <a:pPr lvl="1">
              <a:buFont typeface="Wingdings" pitchFamily="2" charset="2"/>
              <a:buNone/>
            </a:pPr>
            <a:endParaRPr lang="zh-CN" altLang="en-US" smtClean="0">
              <a:ea typeface="宋体" pitchFamily="2" charset="-122"/>
            </a:endParaRPr>
          </a:p>
        </p:txBody>
      </p:sp>
      <p:pic>
        <p:nvPicPr>
          <p:cNvPr id="66564" name="Picture 4" descr="IMG_7992-2"/>
          <p:cNvPicPr>
            <a:picLocks noChangeAspect="1" noChangeArrowheads="1"/>
          </p:cNvPicPr>
          <p:nvPr/>
        </p:nvPicPr>
        <p:blipFill>
          <a:blip r:embed="rId2" cstate="print"/>
          <a:srcRect/>
          <a:stretch>
            <a:fillRect/>
          </a:stretch>
        </p:blipFill>
        <p:spPr bwMode="auto">
          <a:xfrm>
            <a:off x="0" y="1571625"/>
            <a:ext cx="4964113" cy="3309938"/>
          </a:xfrm>
          <a:prstGeom prst="rect">
            <a:avLst/>
          </a:prstGeom>
          <a:noFill/>
          <a:ln w="9525">
            <a:noFill/>
            <a:miter lim="800000"/>
            <a:headEnd/>
            <a:tailEnd/>
          </a:ln>
        </p:spPr>
      </p:pic>
      <p:pic>
        <p:nvPicPr>
          <p:cNvPr id="5" name="图片 14" descr="开放研究计划-南开交付仪式2.jpg"/>
          <p:cNvPicPr>
            <a:picLocks noChangeAspect="1"/>
          </p:cNvPicPr>
          <p:nvPr/>
        </p:nvPicPr>
        <p:blipFill>
          <a:blip r:embed="rId3" cstate="print"/>
          <a:srcRect/>
          <a:stretch>
            <a:fillRect/>
          </a:stretch>
        </p:blipFill>
        <p:spPr bwMode="auto">
          <a:xfrm>
            <a:off x="4457700" y="4100512"/>
            <a:ext cx="4686300" cy="2757488"/>
          </a:xfrm>
          <a:prstGeom prst="rect">
            <a:avLst/>
          </a:prstGeom>
          <a:noFill/>
          <a:ln w="9525">
            <a:noFill/>
            <a:miter lim="800000"/>
            <a:headEnd/>
            <a:tailEnd/>
          </a:ln>
        </p:spPr>
      </p:pic>
      <p:pic>
        <p:nvPicPr>
          <p:cNvPr id="7" name="图片 6" descr="baiduawardtjc.jpg"/>
          <p:cNvPicPr>
            <a:picLocks noChangeAspect="1"/>
          </p:cNvPicPr>
          <p:nvPr/>
        </p:nvPicPr>
        <p:blipFill>
          <a:blip r:embed="rId4" cstate="print"/>
          <a:stretch>
            <a:fillRect/>
          </a:stretch>
        </p:blipFill>
        <p:spPr>
          <a:xfrm>
            <a:off x="4499992" y="1051555"/>
            <a:ext cx="4572000" cy="2737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endParaRPr lang="zh-CN" altLang="en-US" smtClean="0">
              <a:ea typeface="宋体" pitchFamily="2" charset="-122"/>
            </a:endParaRPr>
          </a:p>
        </p:txBody>
      </p:sp>
      <p:sp>
        <p:nvSpPr>
          <p:cNvPr id="67587" name="Rectangle 3"/>
          <p:cNvSpPr>
            <a:spLocks noGrp="1" noChangeArrowheads="1"/>
          </p:cNvSpPr>
          <p:nvPr>
            <p:ph type="body" idx="1"/>
          </p:nvPr>
        </p:nvSpPr>
        <p:spPr/>
        <p:txBody>
          <a:bodyPr/>
          <a:lstStyle/>
          <a:p>
            <a:pPr>
              <a:buFont typeface="Wingdings" pitchFamily="2" charset="2"/>
              <a:buChar char="v"/>
            </a:pPr>
            <a:r>
              <a:rPr>
                <a:solidFill>
                  <a:srgbClr val="10296F"/>
                </a:solidFill>
                <a:ea typeface="宋体" pitchFamily="2" charset="-122"/>
              </a:rPr>
              <a:t>内部学术交流</a:t>
            </a:r>
          </a:p>
        </p:txBody>
      </p:sp>
      <p:pic>
        <p:nvPicPr>
          <p:cNvPr id="50180" name="Picture 4" descr="IMG_0538-2"/>
          <p:cNvPicPr>
            <a:picLocks noChangeAspect="1" noChangeArrowheads="1"/>
          </p:cNvPicPr>
          <p:nvPr/>
        </p:nvPicPr>
        <p:blipFill>
          <a:blip r:embed="rId2" cstate="print"/>
          <a:srcRect/>
          <a:stretch>
            <a:fillRect/>
          </a:stretch>
        </p:blipFill>
        <p:spPr bwMode="auto">
          <a:xfrm>
            <a:off x="323850" y="1989138"/>
            <a:ext cx="5715000" cy="3810000"/>
          </a:xfrm>
          <a:prstGeom prst="rect">
            <a:avLst/>
          </a:prstGeom>
          <a:noFill/>
          <a:ln w="9525">
            <a:noFill/>
            <a:miter lim="800000"/>
            <a:headEnd/>
            <a:tailEnd/>
          </a:ln>
        </p:spPr>
      </p:pic>
      <p:pic>
        <p:nvPicPr>
          <p:cNvPr id="50181" name="Picture 5" descr="IMG_6293-2"/>
          <p:cNvPicPr>
            <a:picLocks noChangeAspect="1" noChangeArrowheads="1"/>
          </p:cNvPicPr>
          <p:nvPr/>
        </p:nvPicPr>
        <p:blipFill>
          <a:blip r:embed="rId3" cstate="print"/>
          <a:srcRect/>
          <a:stretch>
            <a:fillRect/>
          </a:stretch>
        </p:blipFill>
        <p:spPr bwMode="auto">
          <a:xfrm>
            <a:off x="1692275" y="2636838"/>
            <a:ext cx="5715000" cy="3810000"/>
          </a:xfrm>
          <a:prstGeom prst="rect">
            <a:avLst/>
          </a:prstGeom>
          <a:noFill/>
          <a:ln w="9525">
            <a:noFill/>
            <a:miter lim="800000"/>
            <a:headEnd/>
            <a:tailEnd/>
          </a:ln>
        </p:spPr>
      </p:pic>
      <p:pic>
        <p:nvPicPr>
          <p:cNvPr id="50182" name="Picture 6" descr="IMG_9619-2"/>
          <p:cNvPicPr>
            <a:picLocks noChangeAspect="1" noChangeArrowheads="1"/>
          </p:cNvPicPr>
          <p:nvPr/>
        </p:nvPicPr>
        <p:blipFill>
          <a:blip r:embed="rId4" cstate="print"/>
          <a:srcRect/>
          <a:stretch>
            <a:fillRect/>
          </a:stretch>
        </p:blipFill>
        <p:spPr bwMode="auto">
          <a:xfrm>
            <a:off x="3429000" y="2708275"/>
            <a:ext cx="5715000" cy="3810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linds(horizontal)">
                                      <p:cBhvr>
                                        <p:cTn id="7" dur="500"/>
                                        <p:tgtEl>
                                          <p:spTgt spid="501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181"/>
                                        </p:tgtEl>
                                        <p:attrNameLst>
                                          <p:attrName>style.visibility</p:attrName>
                                        </p:attrNameLst>
                                      </p:cBhvr>
                                      <p:to>
                                        <p:strVal val="visible"/>
                                      </p:to>
                                    </p:set>
                                    <p:animEffect transition="in" filter="blinds(horizontal)">
                                      <p:cBhvr>
                                        <p:cTn id="12" dur="500"/>
                                        <p:tgtEl>
                                          <p:spTgt spid="501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0182"/>
                                        </p:tgtEl>
                                        <p:attrNameLst>
                                          <p:attrName>style.visibility</p:attrName>
                                        </p:attrNameLst>
                                      </p:cBhvr>
                                      <p:to>
                                        <p:strVal val="visible"/>
                                      </p:to>
                                    </p:set>
                                    <p:animEffect transition="in" filter="blinds(horizontal)">
                                      <p:cBhvr>
                                        <p:cTn id="17"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1"/>
          </p:nvPr>
        </p:nvSpPr>
        <p:spPr>
          <a:noFill/>
        </p:spPr>
        <p:txBody>
          <a:bodyPr/>
          <a:lstStyle/>
          <a:p>
            <a:fld id="{D21F941E-E2D5-4ECD-BCD6-213D3B78DCE2}" type="slidenum">
              <a:rPr lang="en-US" altLang="zh-CN" smtClean="0"/>
              <a:pPr/>
              <a:t>8</a:t>
            </a:fld>
            <a:endParaRPr lang="en-US" altLang="zh-CN" smtClean="0"/>
          </a:p>
        </p:txBody>
      </p:sp>
      <p:sp>
        <p:nvSpPr>
          <p:cNvPr id="13315" name="Rectangle 2"/>
          <p:cNvSpPr>
            <a:spLocks noGrp="1" noChangeArrowheads="1"/>
          </p:cNvSpPr>
          <p:nvPr>
            <p:ph type="title"/>
          </p:nvPr>
        </p:nvSpPr>
        <p:spPr>
          <a:xfrm>
            <a:off x="179388" y="0"/>
            <a:ext cx="5821362" cy="914400"/>
          </a:xfrm>
        </p:spPr>
        <p:txBody>
          <a:bodyPr/>
          <a:lstStyle/>
          <a:p>
            <a:r>
              <a:rPr lang="zh-CN" altLang="en-US" dirty="0" smtClean="0">
                <a:ea typeface="宋体" pitchFamily="2" charset="-122"/>
              </a:rPr>
              <a:t>本科生课程体系</a:t>
            </a:r>
          </a:p>
        </p:txBody>
      </p:sp>
      <p:sp>
        <p:nvSpPr>
          <p:cNvPr id="9221" name="Rectangle 3"/>
          <p:cNvSpPr>
            <a:spLocks noGrp="1" noChangeArrowheads="1"/>
          </p:cNvSpPr>
          <p:nvPr>
            <p:ph type="body" idx="1"/>
          </p:nvPr>
        </p:nvSpPr>
        <p:spPr>
          <a:xfrm>
            <a:off x="357188" y="1071563"/>
            <a:ext cx="4214812" cy="5572125"/>
          </a:xfrm>
        </p:spPr>
        <p:txBody>
          <a:bodyPr/>
          <a:lstStyle/>
          <a:p>
            <a:pPr marL="450850" indent="-450850">
              <a:lnSpc>
                <a:spcPct val="120000"/>
              </a:lnSpc>
              <a:spcBef>
                <a:spcPts val="600"/>
              </a:spcBef>
              <a:buFont typeface="Wingdings" pitchFamily="2" charset="2"/>
              <a:buBlip>
                <a:blip r:embed="rId2"/>
              </a:buBlip>
              <a:defRPr/>
            </a:pPr>
            <a:r>
              <a:rPr sz="2400" dirty="0">
                <a:latin typeface="楷体_GB2312" pitchFamily="49" charset="-122"/>
                <a:ea typeface="楷体_GB2312" pitchFamily="49" charset="-122"/>
              </a:rPr>
              <a:t>计算机理论与系统类：</a:t>
            </a:r>
          </a:p>
          <a:p>
            <a:pPr marL="850900" lvl="1" indent="-450850">
              <a:lnSpc>
                <a:spcPct val="120000"/>
              </a:lnSpc>
              <a:spcBef>
                <a:spcPts val="600"/>
              </a:spcBef>
              <a:buSzPct val="80000"/>
              <a:defRPr/>
            </a:pPr>
            <a:r>
              <a:rPr lang="zh-CN" altLang="en-US" sz="2000" b="1" dirty="0" smtClean="0">
                <a:solidFill>
                  <a:srgbClr val="C00000"/>
                </a:solidFill>
                <a:latin typeface="楷体_GB2312" pitchFamily="49" charset="-122"/>
                <a:ea typeface="楷体_GB2312" pitchFamily="49" charset="-122"/>
              </a:rPr>
              <a:t>数据结构</a:t>
            </a:r>
          </a:p>
          <a:p>
            <a:pPr marL="850900" lvl="1" indent="-450850">
              <a:lnSpc>
                <a:spcPct val="120000"/>
              </a:lnSpc>
              <a:spcBef>
                <a:spcPts val="600"/>
              </a:spcBef>
              <a:buSzPct val="80000"/>
              <a:defRPr/>
            </a:pPr>
            <a:r>
              <a:rPr lang="zh-CN" altLang="en-US" sz="2000" b="1" dirty="0">
                <a:latin typeface="楷体_GB2312" pitchFamily="49" charset="-122"/>
                <a:ea typeface="楷体_GB2312" pitchFamily="49" charset="-122"/>
              </a:rPr>
              <a:t>算法导论</a:t>
            </a:r>
          </a:p>
          <a:p>
            <a:pPr marL="850900" lvl="1" indent="-450850">
              <a:lnSpc>
                <a:spcPct val="120000"/>
              </a:lnSpc>
              <a:spcBef>
                <a:spcPts val="600"/>
              </a:spcBef>
              <a:buSzPct val="80000"/>
              <a:defRPr/>
            </a:pPr>
            <a:r>
              <a:rPr lang="zh-CN" altLang="en-US" sz="2000" b="1" dirty="0" smtClean="0">
                <a:solidFill>
                  <a:srgbClr val="C00000"/>
                </a:solidFill>
                <a:latin typeface="楷体_GB2312" pitchFamily="49" charset="-122"/>
                <a:ea typeface="楷体_GB2312" pitchFamily="49" charset="-122"/>
              </a:rPr>
              <a:t>数据库系统</a:t>
            </a:r>
          </a:p>
          <a:p>
            <a:pPr marL="850900" lvl="1" indent="-450850">
              <a:lnSpc>
                <a:spcPct val="120000"/>
              </a:lnSpc>
              <a:spcBef>
                <a:spcPts val="600"/>
              </a:spcBef>
              <a:buSzPct val="80000"/>
              <a:defRPr/>
            </a:pPr>
            <a:r>
              <a:rPr lang="zh-CN" altLang="en-US" sz="2000" b="1" dirty="0" smtClean="0">
                <a:solidFill>
                  <a:srgbClr val="C00000"/>
                </a:solidFill>
                <a:latin typeface="楷体_GB2312" pitchFamily="49" charset="-122"/>
                <a:ea typeface="楷体_GB2312" pitchFamily="49" charset="-122"/>
              </a:rPr>
              <a:t>编译系统原理</a:t>
            </a:r>
          </a:p>
          <a:p>
            <a:pPr marL="850900" lvl="1" indent="-450850">
              <a:lnSpc>
                <a:spcPct val="120000"/>
              </a:lnSpc>
              <a:spcBef>
                <a:spcPts val="600"/>
              </a:spcBef>
              <a:buSzPct val="80000"/>
              <a:defRPr/>
            </a:pPr>
            <a:r>
              <a:rPr lang="zh-CN" altLang="en-US" sz="2000" b="1" dirty="0" smtClean="0">
                <a:solidFill>
                  <a:srgbClr val="C00000"/>
                </a:solidFill>
                <a:latin typeface="楷体_GB2312" pitchFamily="49" charset="-122"/>
                <a:ea typeface="楷体_GB2312" pitchFamily="49" charset="-122"/>
              </a:rPr>
              <a:t>操作系统</a:t>
            </a:r>
          </a:p>
          <a:p>
            <a:pPr marL="850900" lvl="1" indent="-450850">
              <a:lnSpc>
                <a:spcPct val="120000"/>
              </a:lnSpc>
              <a:spcBef>
                <a:spcPts val="600"/>
              </a:spcBef>
              <a:buSzPct val="80000"/>
              <a:defRPr/>
            </a:pPr>
            <a:r>
              <a:rPr lang="zh-CN" altLang="en-US" sz="2000" b="1" dirty="0" smtClean="0">
                <a:solidFill>
                  <a:srgbClr val="C00000"/>
                </a:solidFill>
                <a:latin typeface="楷体_GB2312" pitchFamily="49" charset="-122"/>
                <a:ea typeface="楷体_GB2312" pitchFamily="49" charset="-122"/>
              </a:rPr>
              <a:t>计算机网络</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信息检索系统原理</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计算机视觉基础</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机器学习及应用</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人工智能导论</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计算机图形学</a:t>
            </a:r>
          </a:p>
          <a:p>
            <a:pPr marL="850900" lvl="1" indent="-450850">
              <a:lnSpc>
                <a:spcPct val="120000"/>
              </a:lnSpc>
              <a:spcBef>
                <a:spcPts val="600"/>
              </a:spcBef>
              <a:buSzPct val="80000"/>
              <a:buFont typeface="Wingdings" pitchFamily="2" charset="2"/>
              <a:buNone/>
              <a:defRPr/>
            </a:pPr>
            <a:endParaRPr lang="en-US" altLang="zh-CN" b="1" dirty="0" smtClean="0">
              <a:latin typeface="楷体_GB2312" pitchFamily="49" charset="-122"/>
              <a:ea typeface="楷体_GB2312" pitchFamily="49" charset="-122"/>
            </a:endParaRPr>
          </a:p>
        </p:txBody>
      </p:sp>
      <p:sp>
        <p:nvSpPr>
          <p:cNvPr id="6" name="Rectangle 3"/>
          <p:cNvSpPr txBox="1">
            <a:spLocks noChangeArrowheads="1"/>
          </p:cNvSpPr>
          <p:nvPr/>
        </p:nvSpPr>
        <p:spPr bwMode="auto">
          <a:xfrm>
            <a:off x="4572000" y="1428750"/>
            <a:ext cx="4105275" cy="4743450"/>
          </a:xfrm>
          <a:prstGeom prst="rect">
            <a:avLst/>
          </a:prstGeom>
          <a:noFill/>
          <a:ln w="9525">
            <a:noFill/>
            <a:miter lim="800000"/>
            <a:headEnd/>
            <a:tailEnd/>
          </a:ln>
        </p:spPr>
        <p:txBody>
          <a:bodyPr/>
          <a:lstStyle/>
          <a:p>
            <a:pPr marL="450850" indent="-450850" eaLnBrk="0" hangingPunct="0">
              <a:spcBef>
                <a:spcPts val="600"/>
              </a:spcBef>
              <a:buFontTx/>
              <a:buBlip>
                <a:blip r:embed="rId3"/>
              </a:buBlip>
              <a:defRPr/>
            </a:pPr>
            <a:endParaRPr lang="zh-CN" altLang="en-US" sz="2400" b="1" kern="0" dirty="0">
              <a:latin typeface="楷体_GB2312" pitchFamily="49" charset="-122"/>
              <a:ea typeface="宋体" charset="-122"/>
            </a:endParaRPr>
          </a:p>
        </p:txBody>
      </p:sp>
      <p:sp>
        <p:nvSpPr>
          <p:cNvPr id="7" name="Rectangle 3"/>
          <p:cNvSpPr txBox="1">
            <a:spLocks noChangeArrowheads="1"/>
          </p:cNvSpPr>
          <p:nvPr/>
        </p:nvSpPr>
        <p:spPr bwMode="auto">
          <a:xfrm>
            <a:off x="4643438" y="1500188"/>
            <a:ext cx="4105275" cy="5000625"/>
          </a:xfrm>
          <a:prstGeom prst="rect">
            <a:avLst/>
          </a:prstGeom>
          <a:noFill/>
          <a:ln w="9525">
            <a:noFill/>
            <a:miter lim="800000"/>
            <a:headEnd/>
            <a:tailEnd/>
          </a:ln>
        </p:spPr>
        <p:txBody>
          <a:bodyPr/>
          <a:lstStyle/>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rgbClr val="C00000"/>
                </a:solidFill>
                <a:latin typeface="楷体_GB2312" pitchFamily="49" charset="-122"/>
                <a:ea typeface="楷体_GB2312" pitchFamily="49" charset="-122"/>
              </a:rPr>
              <a:t>数字逻辑</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rgbClr val="C00000"/>
                </a:solidFill>
                <a:latin typeface="楷体_GB2312" pitchFamily="49" charset="-122"/>
                <a:ea typeface="楷体_GB2312" pitchFamily="49" charset="-122"/>
              </a:rPr>
              <a:t>电子技术基础</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rgbClr val="C00000"/>
                </a:solidFill>
                <a:latin typeface="楷体_GB2312" pitchFamily="49" charset="-122"/>
                <a:ea typeface="楷体_GB2312" pitchFamily="49" charset="-122"/>
              </a:rPr>
              <a:t>计算机组成原理</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计算机接口技术</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计算机体系结构</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嵌入式系统</a:t>
            </a:r>
            <a:endParaRPr lang="en-US" altLang="zh-CN" sz="2000" b="1" dirty="0">
              <a:solidFill>
                <a:schemeClr val="tx2"/>
              </a:solidFill>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endParaRPr lang="en-US" altLang="zh-CN" sz="2000" b="1" dirty="0">
              <a:solidFill>
                <a:schemeClr val="tx2"/>
              </a:solidFill>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网络技术与应用</a:t>
            </a:r>
            <a:endParaRPr lang="en-US" altLang="zh-CN" sz="2000" b="1" dirty="0">
              <a:solidFill>
                <a:schemeClr val="tx2"/>
              </a:solidFill>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并行程序设计</a:t>
            </a:r>
            <a:endParaRPr lang="en-US" altLang="zh-CN" sz="2000" b="1" dirty="0">
              <a:solidFill>
                <a:schemeClr val="tx2"/>
              </a:solidFill>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移动平台应用开发</a:t>
            </a:r>
            <a:endParaRPr lang="en-US" altLang="zh-CN" sz="2000" b="1" dirty="0">
              <a:solidFill>
                <a:schemeClr val="tx2"/>
              </a:solidFill>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人机交互技术</a:t>
            </a:r>
            <a:endParaRPr lang="en-US" altLang="zh-CN" sz="2000" b="1" dirty="0">
              <a:solidFill>
                <a:schemeClr val="tx2"/>
              </a:solidFill>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defRPr/>
            </a:pPr>
            <a:endParaRPr lang="zh-CN" altLang="en-US" sz="2000" b="1" dirty="0">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endParaRPr lang="en-US" altLang="zh-CN" sz="2400" b="1" dirty="0">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endParaRPr lang="en-US" altLang="zh-CN" sz="2400" b="1" dirty="0">
              <a:latin typeface="楷体_GB2312" pitchFamily="49" charset="-122"/>
              <a:ea typeface="楷体_GB2312" pitchFamily="49" charset="-122"/>
            </a:endParaRPr>
          </a:p>
          <a:p>
            <a:pPr marL="850900" lvl="1" indent="-450850">
              <a:lnSpc>
                <a:spcPct val="120000"/>
              </a:lnSpc>
              <a:spcBef>
                <a:spcPts val="600"/>
              </a:spcBef>
              <a:buSzPct val="80000"/>
              <a:defRPr/>
            </a:pPr>
            <a:endParaRPr lang="zh-CN" altLang="en-US" sz="2400" b="1" dirty="0">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endParaRPr lang="zh-CN" altLang="en-US" sz="2400" b="1" dirty="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endParaRPr lang="en-US" altLang="zh-CN" smtClean="0">
              <a:ea typeface="宋体" pitchFamily="2" charset="-122"/>
            </a:endParaRPr>
          </a:p>
        </p:txBody>
      </p:sp>
      <p:sp>
        <p:nvSpPr>
          <p:cNvPr id="68611" name="Rectangle 3"/>
          <p:cNvSpPr>
            <a:spLocks noGrp="1" noChangeArrowheads="1"/>
          </p:cNvSpPr>
          <p:nvPr>
            <p:ph type="body" idx="1"/>
          </p:nvPr>
        </p:nvSpPr>
        <p:spPr/>
        <p:txBody>
          <a:bodyPr/>
          <a:lstStyle/>
          <a:p>
            <a:pPr>
              <a:buFont typeface="Wingdings" pitchFamily="2" charset="2"/>
              <a:buChar char="v"/>
            </a:pPr>
            <a:r>
              <a:rPr>
                <a:solidFill>
                  <a:srgbClr val="10296F"/>
                </a:solidFill>
                <a:ea typeface="宋体" pitchFamily="2" charset="-122"/>
              </a:rPr>
              <a:t>邀请知名学者讲座</a:t>
            </a:r>
          </a:p>
        </p:txBody>
      </p:sp>
      <p:pic>
        <p:nvPicPr>
          <p:cNvPr id="9" name="Picture 2" descr="C:\Users\LiuBo\Desktop\新建文件夹\DSCF5660.JPG"/>
          <p:cNvPicPr>
            <a:picLocks noChangeAspect="1" noChangeArrowheads="1"/>
          </p:cNvPicPr>
          <p:nvPr/>
        </p:nvPicPr>
        <p:blipFill>
          <a:blip r:embed="rId2" cstate="print">
            <a:extLst/>
          </a:blip>
          <a:srcRect/>
          <a:stretch>
            <a:fillRect/>
          </a:stretch>
        </p:blipFill>
        <p:spPr bwMode="auto">
          <a:xfrm>
            <a:off x="889071" y="2339705"/>
            <a:ext cx="3892821" cy="29192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extLst>
        </p:spPr>
      </p:pic>
      <p:pic>
        <p:nvPicPr>
          <p:cNvPr id="51206" name="Picture 6" descr="IMG_9836-2"/>
          <p:cNvPicPr>
            <a:picLocks noChangeAspect="1" noChangeArrowheads="1"/>
          </p:cNvPicPr>
          <p:nvPr/>
        </p:nvPicPr>
        <p:blipFill>
          <a:blip r:embed="rId3" cstate="print"/>
          <a:srcRect/>
          <a:stretch>
            <a:fillRect/>
          </a:stretch>
        </p:blipFill>
        <p:spPr bwMode="auto">
          <a:xfrm>
            <a:off x="3059113" y="1989138"/>
            <a:ext cx="5715000" cy="3810000"/>
          </a:xfrm>
          <a:prstGeom prst="rect">
            <a:avLst/>
          </a:prstGeom>
          <a:noFill/>
          <a:ln w="9525">
            <a:noFill/>
            <a:miter lim="800000"/>
            <a:headEnd/>
            <a:tailEnd/>
          </a:ln>
        </p:spPr>
      </p:pic>
      <p:pic>
        <p:nvPicPr>
          <p:cNvPr id="51207" name="Picture 7" descr="DSC06648-2"/>
          <p:cNvPicPr>
            <a:picLocks noChangeAspect="1" noChangeArrowheads="1"/>
          </p:cNvPicPr>
          <p:nvPr/>
        </p:nvPicPr>
        <p:blipFill>
          <a:blip r:embed="rId4" cstate="print"/>
          <a:srcRect/>
          <a:stretch>
            <a:fillRect/>
          </a:stretch>
        </p:blipFill>
        <p:spPr bwMode="auto">
          <a:xfrm>
            <a:off x="3708400" y="1916113"/>
            <a:ext cx="5080000" cy="3810000"/>
          </a:xfrm>
          <a:prstGeom prst="rect">
            <a:avLst/>
          </a:prstGeom>
          <a:noFill/>
          <a:ln w="9525">
            <a:noFill/>
            <a:miter lim="800000"/>
            <a:headEnd/>
            <a:tailEnd/>
          </a:ln>
        </p:spPr>
      </p:pic>
      <p:pic>
        <p:nvPicPr>
          <p:cNvPr id="51208" name="Picture 8" descr="IMG_2819=2"/>
          <p:cNvPicPr>
            <a:picLocks noChangeAspect="1" noChangeArrowheads="1"/>
          </p:cNvPicPr>
          <p:nvPr/>
        </p:nvPicPr>
        <p:blipFill>
          <a:blip r:embed="rId5" cstate="print"/>
          <a:srcRect/>
          <a:stretch>
            <a:fillRect/>
          </a:stretch>
        </p:blipFill>
        <p:spPr bwMode="auto">
          <a:xfrm>
            <a:off x="1403350" y="2852738"/>
            <a:ext cx="5715000" cy="3810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1206"/>
                                        </p:tgtEl>
                                        <p:attrNameLst>
                                          <p:attrName>style.visibility</p:attrName>
                                        </p:attrNameLst>
                                      </p:cBhvr>
                                      <p:to>
                                        <p:strVal val="visible"/>
                                      </p:to>
                                    </p:set>
                                    <p:animEffect transition="in" filter="blinds(horizontal)">
                                      <p:cBhvr>
                                        <p:cTn id="20" dur="500"/>
                                        <p:tgtEl>
                                          <p:spTgt spid="5120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1207"/>
                                        </p:tgtEl>
                                        <p:attrNameLst>
                                          <p:attrName>style.visibility</p:attrName>
                                        </p:attrNameLst>
                                      </p:cBhvr>
                                      <p:to>
                                        <p:strVal val="visible"/>
                                      </p:to>
                                    </p:set>
                                    <p:animEffect transition="in" filter="blinds(horizontal)">
                                      <p:cBhvr>
                                        <p:cTn id="25" dur="500"/>
                                        <p:tgtEl>
                                          <p:spTgt spid="5120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1208"/>
                                        </p:tgtEl>
                                        <p:attrNameLst>
                                          <p:attrName>style.visibility</p:attrName>
                                        </p:attrNameLst>
                                      </p:cBhvr>
                                      <p:to>
                                        <p:strVal val="visible"/>
                                      </p:to>
                                    </p:set>
                                    <p:animEffect transition="in" filter="blinds(horizontal)">
                                      <p:cBhvr>
                                        <p:cTn id="30" dur="5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11"/>
          </p:nvPr>
        </p:nvSpPr>
        <p:spPr>
          <a:xfrm>
            <a:off x="6877050" y="188913"/>
            <a:ext cx="2133600" cy="476250"/>
          </a:xfrm>
          <a:noFill/>
        </p:spPr>
        <p:txBody>
          <a:bodyPr/>
          <a:lstStyle/>
          <a:p>
            <a:pPr algn="r"/>
            <a:fld id="{611F3A48-C03A-4249-84DD-9402C1BE08E7}" type="slidenum">
              <a:rPr lang="en-US" altLang="zh-CN"/>
              <a:pPr algn="r"/>
              <a:t>81</a:t>
            </a:fld>
            <a:endParaRPr lang="en-US" altLang="zh-CN"/>
          </a:p>
        </p:txBody>
      </p:sp>
      <p:sp>
        <p:nvSpPr>
          <p:cNvPr id="69635" name="内容占位符 528"/>
          <p:cNvSpPr>
            <a:spLocks noGrp="1"/>
          </p:cNvSpPr>
          <p:nvPr>
            <p:ph idx="1"/>
          </p:nvPr>
        </p:nvSpPr>
        <p:spPr>
          <a:xfrm>
            <a:off x="250825" y="1125538"/>
            <a:ext cx="8401050" cy="5429250"/>
          </a:xfrm>
        </p:spPr>
        <p:txBody>
          <a:bodyPr/>
          <a:lstStyle/>
          <a:p>
            <a:pPr marL="452438" indent="-452438">
              <a:lnSpc>
                <a:spcPts val="3000"/>
              </a:lnSpc>
              <a:spcBef>
                <a:spcPts val="600"/>
              </a:spcBef>
              <a:spcAft>
                <a:spcPts val="600"/>
              </a:spcAft>
              <a:buFont typeface="Wingdings" pitchFamily="2" charset="2"/>
              <a:buBlip>
                <a:blip r:embed="rId2"/>
              </a:buBlip>
            </a:pPr>
            <a:r>
              <a:rPr sz="2400" dirty="0" err="1">
                <a:solidFill>
                  <a:srgbClr val="10296F"/>
                </a:solidFill>
                <a:ea typeface="宋体" pitchFamily="2" charset="-122"/>
              </a:rPr>
              <a:t>博士生联合培养</a:t>
            </a:r>
            <a:r>
              <a:rPr sz="2400" dirty="0" smtClean="0">
                <a:solidFill>
                  <a:srgbClr val="10296F"/>
                </a:solidFill>
                <a:ea typeface="宋体" pitchFamily="2" charset="-122"/>
              </a:rPr>
              <a:t>：</a:t>
            </a:r>
            <a:endParaRPr lang="en-US" altLang="zh-CN" sz="2400" dirty="0">
              <a:solidFill>
                <a:srgbClr val="10296F"/>
              </a:solidFill>
              <a:ea typeface="宋体" pitchFamily="2" charset="-122"/>
            </a:endParaRPr>
          </a:p>
          <a:p>
            <a:pPr marL="808038" lvl="2" indent="-363538">
              <a:lnSpc>
                <a:spcPts val="3000"/>
              </a:lnSpc>
              <a:spcBef>
                <a:spcPts val="600"/>
              </a:spcBef>
              <a:spcAft>
                <a:spcPts val="600"/>
              </a:spcAft>
              <a:buClr>
                <a:schemeClr val="tx1"/>
              </a:buClr>
              <a:buSzPct val="100000"/>
              <a:buFont typeface="Wingdings" pitchFamily="2" charset="2"/>
              <a:buBlip>
                <a:blip r:embed="rId3"/>
              </a:buBlip>
            </a:pPr>
            <a:r>
              <a:rPr lang="zh-CN" altLang="en-US" sz="2000" b="1" dirty="0" smtClean="0">
                <a:solidFill>
                  <a:srgbClr val="10296F"/>
                </a:solidFill>
                <a:ea typeface="宋体" pitchFamily="2" charset="-122"/>
              </a:rPr>
              <a:t>刘杰博士：加州大学（美国）</a:t>
            </a:r>
            <a:endParaRPr lang="en-US" altLang="zh-CN" sz="2000" b="1" dirty="0" smtClean="0">
              <a:solidFill>
                <a:srgbClr val="10296F"/>
              </a:solidFill>
              <a:ea typeface="宋体" pitchFamily="2" charset="-122"/>
            </a:endParaRPr>
          </a:p>
          <a:p>
            <a:pPr marL="808038" lvl="2" indent="-363538">
              <a:lnSpc>
                <a:spcPts val="3000"/>
              </a:lnSpc>
              <a:spcBef>
                <a:spcPts val="600"/>
              </a:spcBef>
              <a:spcAft>
                <a:spcPts val="600"/>
              </a:spcAft>
              <a:buClr>
                <a:schemeClr val="tx1"/>
              </a:buClr>
              <a:buSzPct val="100000"/>
              <a:buFont typeface="Wingdings" pitchFamily="2" charset="2"/>
              <a:buBlip>
                <a:blip r:embed="rId3"/>
              </a:buBlip>
            </a:pPr>
            <a:r>
              <a:rPr lang="zh-CN" altLang="en-US" sz="2000" b="1" dirty="0" smtClean="0">
                <a:solidFill>
                  <a:srgbClr val="10296F"/>
                </a:solidFill>
                <a:ea typeface="宋体" pitchFamily="2" charset="-122"/>
              </a:rPr>
              <a:t>张莹博士：普渡大学（美国）</a:t>
            </a:r>
            <a:endParaRPr lang="en-US" altLang="zh-CN" sz="2000" b="1" dirty="0" smtClean="0">
              <a:solidFill>
                <a:srgbClr val="10296F"/>
              </a:solidFill>
              <a:ea typeface="宋体" pitchFamily="2" charset="-122"/>
            </a:endParaRPr>
          </a:p>
          <a:p>
            <a:pPr marL="808038" lvl="2" indent="-363538">
              <a:lnSpc>
                <a:spcPts val="3000"/>
              </a:lnSpc>
              <a:spcBef>
                <a:spcPts val="600"/>
              </a:spcBef>
              <a:spcAft>
                <a:spcPts val="600"/>
              </a:spcAft>
              <a:buClr>
                <a:schemeClr val="tx1"/>
              </a:buClr>
              <a:buSzPct val="100000"/>
              <a:buFont typeface="Wingdings" pitchFamily="2" charset="2"/>
              <a:buBlip>
                <a:blip r:embed="rId3"/>
              </a:buBlip>
            </a:pPr>
            <a:r>
              <a:rPr lang="zh-CN" altLang="en-US" sz="2000" b="1" dirty="0" smtClean="0">
                <a:solidFill>
                  <a:srgbClr val="10296F"/>
                </a:solidFill>
                <a:ea typeface="宋体" pitchFamily="2" charset="-122"/>
              </a:rPr>
              <a:t>杨林博士：密歇根大学（美国）</a:t>
            </a:r>
            <a:endParaRPr lang="en-US" altLang="zh-CN" sz="2000" b="1" dirty="0" smtClean="0">
              <a:solidFill>
                <a:srgbClr val="10296F"/>
              </a:solidFill>
              <a:ea typeface="宋体" pitchFamily="2" charset="-122"/>
            </a:endParaRPr>
          </a:p>
          <a:p>
            <a:pPr marL="808038" lvl="2" indent="-363538">
              <a:lnSpc>
                <a:spcPts val="3000"/>
              </a:lnSpc>
              <a:spcBef>
                <a:spcPts val="600"/>
              </a:spcBef>
              <a:spcAft>
                <a:spcPts val="600"/>
              </a:spcAft>
              <a:buClr>
                <a:schemeClr val="tx1"/>
              </a:buClr>
              <a:buSzPct val="100000"/>
              <a:buFont typeface="Wingdings" pitchFamily="2" charset="2"/>
              <a:buBlip>
                <a:blip r:embed="rId3"/>
              </a:buBlip>
            </a:pPr>
            <a:r>
              <a:rPr lang="zh-CN" altLang="en-US" sz="2000" b="1" dirty="0" smtClean="0">
                <a:solidFill>
                  <a:srgbClr val="10296F"/>
                </a:solidFill>
                <a:ea typeface="宋体" pitchFamily="2" charset="-122"/>
              </a:rPr>
              <a:t>何亮博士：维多利亚大学（加拿大）</a:t>
            </a:r>
            <a:endParaRPr lang="en-US" altLang="zh-CN" sz="2000" b="1" dirty="0" smtClean="0">
              <a:solidFill>
                <a:srgbClr val="10296F"/>
              </a:solidFill>
              <a:ea typeface="宋体" pitchFamily="2" charset="-122"/>
            </a:endParaRPr>
          </a:p>
          <a:p>
            <a:pPr marL="808038" lvl="2" indent="-363538">
              <a:lnSpc>
                <a:spcPts val="3000"/>
              </a:lnSpc>
              <a:spcBef>
                <a:spcPts val="600"/>
              </a:spcBef>
              <a:spcAft>
                <a:spcPts val="600"/>
              </a:spcAft>
              <a:buClr>
                <a:schemeClr val="tx1"/>
              </a:buClr>
              <a:buSzPct val="100000"/>
              <a:buFont typeface="Wingdings" pitchFamily="2" charset="2"/>
              <a:buBlip>
                <a:blip r:embed="rId3"/>
              </a:buBlip>
            </a:pPr>
            <a:r>
              <a:rPr lang="zh-CN" altLang="en-US" sz="2000" b="1" dirty="0" smtClean="0">
                <a:solidFill>
                  <a:srgbClr val="10296F"/>
                </a:solidFill>
                <a:ea typeface="宋体" pitchFamily="2" charset="-122"/>
              </a:rPr>
              <a:t>文硕博士：范德堡大学（美国）</a:t>
            </a:r>
            <a:endParaRPr lang="en-US" altLang="zh-CN" sz="2000" b="1" dirty="0" smtClean="0">
              <a:solidFill>
                <a:srgbClr val="10296F"/>
              </a:solidFill>
              <a:ea typeface="宋体" pitchFamily="2" charset="-122"/>
            </a:endParaRPr>
          </a:p>
          <a:p>
            <a:pPr marL="808038" lvl="2" indent="-363538">
              <a:lnSpc>
                <a:spcPts val="3000"/>
              </a:lnSpc>
              <a:spcBef>
                <a:spcPts val="600"/>
              </a:spcBef>
              <a:spcAft>
                <a:spcPts val="600"/>
              </a:spcAft>
              <a:buClr>
                <a:schemeClr val="tx1"/>
              </a:buClr>
              <a:buSzPct val="100000"/>
              <a:buFont typeface="Wingdings" pitchFamily="2" charset="2"/>
              <a:buBlip>
                <a:blip r:embed="rId3"/>
              </a:buBlip>
            </a:pPr>
            <a:r>
              <a:rPr lang="zh-CN" altLang="en-US" sz="2000" b="1" dirty="0" smtClean="0">
                <a:solidFill>
                  <a:srgbClr val="10296F"/>
                </a:solidFill>
                <a:ea typeface="宋体" pitchFamily="2" charset="-122"/>
              </a:rPr>
              <a:t>蒲凌君博士：哥廷根大学（德国）</a:t>
            </a:r>
            <a:endParaRPr lang="en-US" altLang="zh-CN" sz="2000" b="1" dirty="0" smtClean="0">
              <a:solidFill>
                <a:srgbClr val="10296F"/>
              </a:solidFill>
              <a:ea typeface="宋体" pitchFamily="2" charset="-122"/>
            </a:endParaRPr>
          </a:p>
          <a:p>
            <a:pPr marL="808038" lvl="2" indent="-363538">
              <a:lnSpc>
                <a:spcPts val="3000"/>
              </a:lnSpc>
              <a:spcBef>
                <a:spcPts val="600"/>
              </a:spcBef>
              <a:spcAft>
                <a:spcPts val="600"/>
              </a:spcAft>
              <a:buClr>
                <a:schemeClr val="tx1"/>
              </a:buClr>
              <a:buSzPct val="100000"/>
              <a:buBlip>
                <a:blip r:embed="rId3"/>
              </a:buBlip>
            </a:pPr>
            <a:r>
              <a:rPr lang="zh-CN" altLang="en-US" sz="2000" b="1" dirty="0" smtClean="0">
                <a:solidFill>
                  <a:srgbClr val="10296F"/>
                </a:solidFill>
                <a:ea typeface="宋体" pitchFamily="2" charset="-122"/>
              </a:rPr>
              <a:t>童健聪博士：墨尔本大学（澳大利亚）</a:t>
            </a:r>
            <a:endParaRPr lang="en-US" altLang="zh-CN" sz="2000" b="1" dirty="0" smtClean="0">
              <a:solidFill>
                <a:srgbClr val="10296F"/>
              </a:solidFill>
              <a:ea typeface="宋体" pitchFamily="2" charset="-122"/>
            </a:endParaRPr>
          </a:p>
        </p:txBody>
      </p:sp>
      <p:pic>
        <p:nvPicPr>
          <p:cNvPr id="52229" name="Picture 5" descr="2-2"/>
          <p:cNvPicPr>
            <a:picLocks noChangeAspect="1" noChangeArrowheads="1"/>
          </p:cNvPicPr>
          <p:nvPr/>
        </p:nvPicPr>
        <p:blipFill>
          <a:blip r:embed="rId4" cstate="print"/>
          <a:srcRect/>
          <a:stretch>
            <a:fillRect/>
          </a:stretch>
        </p:blipFill>
        <p:spPr bwMode="auto">
          <a:xfrm>
            <a:off x="6227763" y="1125538"/>
            <a:ext cx="2590800" cy="3457575"/>
          </a:xfrm>
          <a:prstGeom prst="rect">
            <a:avLst/>
          </a:prstGeom>
          <a:noFill/>
          <a:ln w="9525">
            <a:noFill/>
            <a:miter lim="800000"/>
            <a:headEnd/>
            <a:tailEnd/>
          </a:ln>
        </p:spPr>
      </p:pic>
      <p:pic>
        <p:nvPicPr>
          <p:cNvPr id="52230" name="图片 5"/>
          <p:cNvPicPr>
            <a:picLocks noChangeAspect="1" noChangeArrowheads="1"/>
          </p:cNvPicPr>
          <p:nvPr/>
        </p:nvPicPr>
        <p:blipFill>
          <a:blip r:embed="rId5" cstate="print"/>
          <a:srcRect/>
          <a:stretch>
            <a:fillRect/>
          </a:stretch>
        </p:blipFill>
        <p:spPr bwMode="auto">
          <a:xfrm rot="-5400000">
            <a:off x="6245225" y="4041775"/>
            <a:ext cx="2305050" cy="3079750"/>
          </a:xfrm>
          <a:prstGeom prst="rect">
            <a:avLst/>
          </a:prstGeom>
          <a:noFill/>
          <a:ln w="9525">
            <a:noFill/>
            <a:miter lim="800000"/>
            <a:headEnd/>
            <a:tailEnd/>
          </a:ln>
        </p:spPr>
      </p:pic>
      <p:pic>
        <p:nvPicPr>
          <p:cNvPr id="52231" name="Picture 2" descr="zhaoqi[1]"/>
          <p:cNvPicPr>
            <a:picLocks noChangeAspect="1" noChangeArrowheads="1"/>
          </p:cNvPicPr>
          <p:nvPr/>
        </p:nvPicPr>
        <p:blipFill>
          <a:blip r:embed="rId6" cstate="print"/>
          <a:srcRect/>
          <a:stretch>
            <a:fillRect/>
          </a:stretch>
        </p:blipFill>
        <p:spPr bwMode="auto">
          <a:xfrm>
            <a:off x="5580063" y="4241800"/>
            <a:ext cx="2143125" cy="2616200"/>
          </a:xfrm>
          <a:prstGeom prst="rect">
            <a:avLst/>
          </a:prstGeom>
          <a:noFill/>
          <a:ln w="9525">
            <a:noFill/>
            <a:miter lim="800000"/>
            <a:headEnd/>
            <a:tailEnd/>
          </a:ln>
        </p:spPr>
      </p:pic>
      <p:pic>
        <p:nvPicPr>
          <p:cNvPr id="52232" name="Picture 8" descr="DSC00325-2"/>
          <p:cNvPicPr>
            <a:picLocks noChangeAspect="1" noChangeArrowheads="1"/>
          </p:cNvPicPr>
          <p:nvPr/>
        </p:nvPicPr>
        <p:blipFill>
          <a:blip r:embed="rId7" cstate="print"/>
          <a:srcRect/>
          <a:stretch>
            <a:fillRect/>
          </a:stretch>
        </p:blipFill>
        <p:spPr bwMode="auto">
          <a:xfrm>
            <a:off x="4932363" y="1484313"/>
            <a:ext cx="3390900" cy="2540000"/>
          </a:xfrm>
          <a:prstGeom prst="rect">
            <a:avLst/>
          </a:prstGeom>
          <a:noFill/>
          <a:ln w="9525">
            <a:noFill/>
            <a:miter lim="800000"/>
            <a:headEnd/>
            <a:tailEnd/>
          </a:ln>
        </p:spPr>
      </p:pic>
      <p:pic>
        <p:nvPicPr>
          <p:cNvPr id="52233" name="Picture 9" descr="P7151684-2"/>
          <p:cNvPicPr>
            <a:picLocks noChangeAspect="1" noChangeArrowheads="1"/>
          </p:cNvPicPr>
          <p:nvPr/>
        </p:nvPicPr>
        <p:blipFill>
          <a:blip r:embed="rId8" cstate="print"/>
          <a:srcRect/>
          <a:stretch>
            <a:fillRect/>
          </a:stretch>
        </p:blipFill>
        <p:spPr bwMode="auto">
          <a:xfrm>
            <a:off x="5688013" y="1557338"/>
            <a:ext cx="3455987" cy="2589212"/>
          </a:xfrm>
          <a:prstGeom prst="rect">
            <a:avLst/>
          </a:prstGeom>
          <a:noFill/>
          <a:ln w="9525">
            <a:noFill/>
            <a:miter lim="800000"/>
            <a:headEnd/>
            <a:tailEnd/>
          </a:ln>
        </p:spPr>
      </p:pic>
      <p:pic>
        <p:nvPicPr>
          <p:cNvPr id="52234" name="Picture 10" descr="IMG_7491-2"/>
          <p:cNvPicPr>
            <a:picLocks noChangeAspect="1" noChangeArrowheads="1"/>
          </p:cNvPicPr>
          <p:nvPr/>
        </p:nvPicPr>
        <p:blipFill>
          <a:blip r:embed="rId9" cstate="print"/>
          <a:srcRect/>
          <a:stretch>
            <a:fillRect/>
          </a:stretch>
        </p:blipFill>
        <p:spPr bwMode="auto">
          <a:xfrm>
            <a:off x="5651500" y="1268413"/>
            <a:ext cx="2879725" cy="3240087"/>
          </a:xfrm>
          <a:prstGeom prst="rect">
            <a:avLst/>
          </a:prstGeom>
          <a:noFill/>
          <a:ln w="9525">
            <a:noFill/>
            <a:miter lim="800000"/>
            <a:headEnd/>
            <a:tailEnd/>
          </a:ln>
        </p:spPr>
      </p:pic>
      <p:pic>
        <p:nvPicPr>
          <p:cNvPr id="11" name="Picture 2" descr="E:\加拿大-精（删除后）\sony-修改\10700814\DSC04266.JPG"/>
          <p:cNvPicPr>
            <a:picLocks noChangeAspect="1" noChangeArrowheads="1"/>
          </p:cNvPicPr>
          <p:nvPr/>
        </p:nvPicPr>
        <p:blipFill>
          <a:blip r:embed="rId10" cstate="print"/>
          <a:srcRect/>
          <a:stretch>
            <a:fillRect/>
          </a:stretch>
        </p:blipFill>
        <p:spPr bwMode="auto">
          <a:xfrm>
            <a:off x="14288" y="4386263"/>
            <a:ext cx="3660775" cy="2451100"/>
          </a:xfrm>
          <a:prstGeom prst="rect">
            <a:avLst/>
          </a:prstGeom>
          <a:noFill/>
          <a:ln w="9525">
            <a:noFill/>
            <a:miter lim="800000"/>
            <a:headEnd/>
            <a:tailEnd/>
          </a:ln>
        </p:spPr>
      </p:pic>
      <p:pic>
        <p:nvPicPr>
          <p:cNvPr id="10" name="Picture 2" descr="C:\Users\Apple\Documents\Tencent Files\5462051\FileRecv\lab_photo\lab_photo\IMG_2975.JPG"/>
          <p:cNvPicPr>
            <a:picLocks noChangeAspect="1" noChangeArrowheads="1"/>
          </p:cNvPicPr>
          <p:nvPr/>
        </p:nvPicPr>
        <p:blipFill>
          <a:blip r:embed="rId11" cstate="print"/>
          <a:srcRect/>
          <a:stretch>
            <a:fillRect/>
          </a:stretch>
        </p:blipFill>
        <p:spPr bwMode="auto">
          <a:xfrm>
            <a:off x="2071688" y="2214563"/>
            <a:ext cx="3619500" cy="2714625"/>
          </a:xfrm>
          <a:prstGeom prst="rect">
            <a:avLst/>
          </a:prstGeom>
          <a:noFill/>
          <a:ln w="9525">
            <a:noFill/>
            <a:miter lim="800000"/>
            <a:headEnd/>
            <a:tailEnd/>
          </a:ln>
        </p:spPr>
      </p:pic>
      <p:pic>
        <p:nvPicPr>
          <p:cNvPr id="12" name="Picture 2"/>
          <p:cNvPicPr>
            <a:picLocks noChangeAspect="1" noChangeArrowheads="1"/>
          </p:cNvPicPr>
          <p:nvPr/>
        </p:nvPicPr>
        <p:blipFill>
          <a:blip r:embed="rId12" cstate="print"/>
          <a:srcRect/>
          <a:stretch>
            <a:fillRect/>
          </a:stretch>
        </p:blipFill>
        <p:spPr bwMode="auto">
          <a:xfrm>
            <a:off x="5286375" y="4429125"/>
            <a:ext cx="3571875" cy="2381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blinds(horizontal)">
                                      <p:cBhvr>
                                        <p:cTn id="7" dur="500"/>
                                        <p:tgtEl>
                                          <p:spTgt spid="522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232"/>
                                        </p:tgtEl>
                                        <p:attrNameLst>
                                          <p:attrName>style.visibility</p:attrName>
                                        </p:attrNameLst>
                                      </p:cBhvr>
                                      <p:to>
                                        <p:strVal val="visible"/>
                                      </p:to>
                                    </p:set>
                                    <p:animEffect transition="in" filter="blinds(horizontal)">
                                      <p:cBhvr>
                                        <p:cTn id="12" dur="500"/>
                                        <p:tgtEl>
                                          <p:spTgt spid="522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233"/>
                                        </p:tgtEl>
                                        <p:attrNameLst>
                                          <p:attrName>style.visibility</p:attrName>
                                        </p:attrNameLst>
                                      </p:cBhvr>
                                      <p:to>
                                        <p:strVal val="visible"/>
                                      </p:to>
                                    </p:set>
                                    <p:animEffect transition="in" filter="blinds(horizontal)">
                                      <p:cBhvr>
                                        <p:cTn id="17" dur="500"/>
                                        <p:tgtEl>
                                          <p:spTgt spid="522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2234"/>
                                        </p:tgtEl>
                                        <p:attrNameLst>
                                          <p:attrName>style.visibility</p:attrName>
                                        </p:attrNameLst>
                                      </p:cBhvr>
                                      <p:to>
                                        <p:strVal val="visible"/>
                                      </p:to>
                                    </p:set>
                                    <p:animEffect transition="in" filter="blinds(horizontal)">
                                      <p:cBhvr>
                                        <p:cTn id="22" dur="500"/>
                                        <p:tgtEl>
                                          <p:spTgt spid="5223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2230"/>
                                        </p:tgtEl>
                                        <p:attrNameLst>
                                          <p:attrName>style.visibility</p:attrName>
                                        </p:attrNameLst>
                                      </p:cBhvr>
                                      <p:to>
                                        <p:strVal val="visible"/>
                                      </p:to>
                                    </p:set>
                                    <p:animEffect transition="in" filter="blinds(horizontal)">
                                      <p:cBhvr>
                                        <p:cTn id="27" dur="500"/>
                                        <p:tgtEl>
                                          <p:spTgt spid="522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231"/>
                                        </p:tgtEl>
                                        <p:attrNameLst>
                                          <p:attrName>style.visibility</p:attrName>
                                        </p:attrNameLst>
                                      </p:cBhvr>
                                      <p:to>
                                        <p:strVal val="visible"/>
                                      </p:to>
                                    </p:set>
                                    <p:animEffect transition="in" filter="blinds(horizontal)">
                                      <p:cBhvr>
                                        <p:cTn id="32" dur="500"/>
                                        <p:tgtEl>
                                          <p:spTgt spid="52231"/>
                                        </p:tgtEl>
                                      </p:cBhvr>
                                    </p:animEffect>
                                  </p:childTnLst>
                                </p:cTn>
                              </p:par>
                              <p:par>
                                <p:cTn id="33" presetID="21" presetClass="entr" presetSubtype="1"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heel(1)">
                                      <p:cBhvr>
                                        <p:cTn id="35" dur="2000"/>
                                        <p:tgtEl>
                                          <p:spTgt spid="10"/>
                                        </p:tgtEl>
                                      </p:cBhvr>
                                    </p:animEffect>
                                  </p:childTnLst>
                                </p:cTn>
                              </p:par>
                              <p:par>
                                <p:cTn id="36" presetID="21" presetClass="entr" presetSubtype="1"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2000"/>
                                        <p:tgtEl>
                                          <p:spTgt spid="11"/>
                                        </p:tgtEl>
                                      </p:cBhvr>
                                    </p:animEffect>
                                  </p:childTnLst>
                                </p:cTn>
                              </p:par>
                              <p:par>
                                <p:cTn id="39" presetID="21" presetClass="entr" presetSubtype="1"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heel(1)">
                                      <p:cBhvr>
                                        <p:cTn id="4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877050" y="188913"/>
            <a:ext cx="2133600" cy="476250"/>
          </a:xfrm>
        </p:spPr>
        <p:txBody>
          <a:bodyPr/>
          <a:lstStyle/>
          <a:p>
            <a:pPr algn="r"/>
            <a:fld id="{546DD8AB-7B31-45F7-B54D-8371A7B4F3E3}" type="slidenum">
              <a:rPr lang="en-US" altLang="zh-CN"/>
              <a:pPr algn="r"/>
              <a:t>82</a:t>
            </a:fld>
            <a:endParaRPr lang="en-US" altLang="zh-CN"/>
          </a:p>
        </p:txBody>
      </p:sp>
      <p:sp>
        <p:nvSpPr>
          <p:cNvPr id="7" name="标题 1"/>
          <p:cNvSpPr txBox="1">
            <a:spLocks/>
          </p:cNvSpPr>
          <p:nvPr/>
        </p:nvSpPr>
        <p:spPr bwMode="white">
          <a:xfrm>
            <a:off x="479425" y="44450"/>
            <a:ext cx="5821363" cy="812800"/>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latin typeface="华文楷体" pitchFamily="2" charset="-122"/>
                <a:ea typeface="华文楷体" pitchFamily="2" charset="-122"/>
              </a:rPr>
              <a:t>丰富多彩的研究生课外生活</a:t>
            </a:r>
          </a:p>
        </p:txBody>
      </p:sp>
      <p:pic>
        <p:nvPicPr>
          <p:cNvPr id="6" name="Picture 2"/>
          <p:cNvPicPr>
            <a:picLocks noChangeAspect="1" noChangeArrowheads="1"/>
          </p:cNvPicPr>
          <p:nvPr/>
        </p:nvPicPr>
        <p:blipFill>
          <a:blip r:embed="rId2" cstate="print">
            <a:extLst/>
          </a:blip>
          <a:srcRect/>
          <a:stretch>
            <a:fillRect/>
          </a:stretch>
        </p:blipFill>
        <p:spPr bwMode="auto">
          <a:xfrm rot="675974">
            <a:off x="5568111" y="1018020"/>
            <a:ext cx="3206446" cy="2404868"/>
          </a:xfrm>
          <a:prstGeom prst="rect">
            <a:avLst/>
          </a:prstGeom>
          <a:ln>
            <a:noFill/>
          </a:ln>
          <a:effectLst>
            <a:softEdge rad="112500"/>
          </a:effectLst>
          <a:extLst/>
        </p:spPr>
      </p:pic>
      <p:pic>
        <p:nvPicPr>
          <p:cNvPr id="44034" name="Picture 2" descr="C:\360安全浏览器下载\P1000751.jpg"/>
          <p:cNvPicPr>
            <a:picLocks noChangeAspect="1" noChangeArrowheads="1"/>
          </p:cNvPicPr>
          <p:nvPr/>
        </p:nvPicPr>
        <p:blipFill>
          <a:blip r:embed="rId3" cstate="print">
            <a:extLst/>
          </a:blip>
          <a:srcRect/>
          <a:stretch>
            <a:fillRect/>
          </a:stretch>
        </p:blipFill>
        <p:spPr bwMode="auto">
          <a:xfrm rot="20886382">
            <a:off x="322450" y="1034788"/>
            <a:ext cx="3229731" cy="2422298"/>
          </a:xfrm>
          <a:prstGeom prst="rect">
            <a:avLst/>
          </a:prstGeom>
          <a:ln>
            <a:noFill/>
          </a:ln>
          <a:effectLst>
            <a:softEdge rad="112500"/>
          </a:effectLst>
          <a:extLst/>
        </p:spPr>
      </p:pic>
      <p:pic>
        <p:nvPicPr>
          <p:cNvPr id="11" name="Picture 4"/>
          <p:cNvPicPr>
            <a:picLocks noChangeAspect="1" noChangeArrowheads="1"/>
          </p:cNvPicPr>
          <p:nvPr/>
        </p:nvPicPr>
        <p:blipFill>
          <a:blip r:embed="rId4" cstate="print">
            <a:extLst/>
          </a:blip>
          <a:srcRect/>
          <a:stretch>
            <a:fillRect/>
          </a:stretch>
        </p:blipFill>
        <p:spPr bwMode="auto">
          <a:xfrm rot="1378585">
            <a:off x="373656" y="3740791"/>
            <a:ext cx="3188149" cy="2391112"/>
          </a:xfrm>
          <a:prstGeom prst="rect">
            <a:avLst/>
          </a:prstGeom>
          <a:ln>
            <a:noFill/>
          </a:ln>
          <a:effectLst>
            <a:softEdge rad="112500"/>
          </a:effectLst>
          <a:extLst/>
        </p:spPr>
      </p:pic>
      <p:pic>
        <p:nvPicPr>
          <p:cNvPr id="2" name="Picture 2" descr="C:\Users\Apple\Documents\Tencent Files\5462051\FileRecv\To 张老师\To 张老师\天颜过生日.jpg"/>
          <p:cNvPicPr>
            <a:picLocks noChangeAspect="1" noChangeArrowheads="1"/>
          </p:cNvPicPr>
          <p:nvPr/>
        </p:nvPicPr>
        <p:blipFill>
          <a:blip r:embed="rId5" cstate="print"/>
          <a:srcRect/>
          <a:stretch>
            <a:fillRect/>
          </a:stretch>
        </p:blipFill>
        <p:spPr bwMode="auto">
          <a:xfrm>
            <a:off x="2916238" y="1025525"/>
            <a:ext cx="3187700" cy="2390775"/>
          </a:xfrm>
          <a:prstGeom prst="rect">
            <a:avLst/>
          </a:prstGeom>
          <a:noFill/>
          <a:ln w="9525">
            <a:noFill/>
            <a:miter lim="800000"/>
            <a:headEnd/>
            <a:tailEnd/>
          </a:ln>
        </p:spPr>
      </p:pic>
      <p:pic>
        <p:nvPicPr>
          <p:cNvPr id="44036" name="Picture 4" descr="C:\Users\Apple\Documents\Tencent Files\5462051\FileRecv\To 张老师\To 张老师\足球比赛.jpg"/>
          <p:cNvPicPr>
            <a:picLocks noChangeAspect="1" noChangeArrowheads="1"/>
          </p:cNvPicPr>
          <p:nvPr/>
        </p:nvPicPr>
        <p:blipFill>
          <a:blip r:embed="rId6" cstate="print">
            <a:extLst/>
          </a:blip>
          <a:srcRect/>
          <a:stretch>
            <a:fillRect/>
          </a:stretch>
        </p:blipFill>
        <p:spPr bwMode="auto">
          <a:xfrm rot="19869529">
            <a:off x="5371007" y="3628009"/>
            <a:ext cx="3231260" cy="2391112"/>
          </a:xfrm>
          <a:prstGeom prst="rect">
            <a:avLst/>
          </a:prstGeom>
          <a:ln>
            <a:noFill/>
          </a:ln>
          <a:effectLst>
            <a:softEdge rad="112500"/>
          </a:effectLst>
          <a:extLst/>
        </p:spPr>
      </p:pic>
      <p:pic>
        <p:nvPicPr>
          <p:cNvPr id="44035" name="Picture 3" descr="C:\Users\Apple\Documents\Tencent Files\5462051\FileRecv\To 张老师\To 张老师\羽毛球比赛.jpg"/>
          <p:cNvPicPr>
            <a:picLocks noGrp="1" noChangeAspect="1" noChangeArrowheads="1"/>
          </p:cNvPicPr>
          <p:nvPr>
            <p:ph idx="1"/>
          </p:nvPr>
        </p:nvPicPr>
        <p:blipFill>
          <a:blip r:embed="rId7" cstate="print"/>
          <a:srcRect/>
          <a:stretch>
            <a:fillRect/>
          </a:stretch>
        </p:blipFill>
        <p:spPr>
          <a:xfrm>
            <a:off x="2916238" y="3721100"/>
            <a:ext cx="3187700" cy="2427288"/>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4034"/>
                                        </p:tgtEl>
                                        <p:attrNameLst>
                                          <p:attrName>style.visibility</p:attrName>
                                        </p:attrNameLst>
                                      </p:cBhvr>
                                      <p:to>
                                        <p:strVal val="visible"/>
                                      </p:to>
                                    </p:set>
                                    <p:anim calcmode="lin" valueType="num">
                                      <p:cBhvr>
                                        <p:cTn id="7" dur="1000" fill="hold"/>
                                        <p:tgtEl>
                                          <p:spTgt spid="44034"/>
                                        </p:tgtEl>
                                        <p:attrNameLst>
                                          <p:attrName>ppt_w</p:attrName>
                                        </p:attrNameLst>
                                      </p:cBhvr>
                                      <p:tavLst>
                                        <p:tav tm="0">
                                          <p:val>
                                            <p:fltVal val="0"/>
                                          </p:val>
                                        </p:tav>
                                        <p:tav tm="100000">
                                          <p:val>
                                            <p:strVal val="#ppt_w"/>
                                          </p:val>
                                        </p:tav>
                                      </p:tavLst>
                                    </p:anim>
                                    <p:anim calcmode="lin" valueType="num">
                                      <p:cBhvr>
                                        <p:cTn id="8" dur="1000" fill="hold"/>
                                        <p:tgtEl>
                                          <p:spTgt spid="44034"/>
                                        </p:tgtEl>
                                        <p:attrNameLst>
                                          <p:attrName>ppt_h</p:attrName>
                                        </p:attrNameLst>
                                      </p:cBhvr>
                                      <p:tavLst>
                                        <p:tav tm="0">
                                          <p:val>
                                            <p:fltVal val="0"/>
                                          </p:val>
                                        </p:tav>
                                        <p:tav tm="100000">
                                          <p:val>
                                            <p:strVal val="#ppt_h"/>
                                          </p:val>
                                        </p:tav>
                                      </p:tavLst>
                                    </p:anim>
                                    <p:anim calcmode="lin" valueType="num">
                                      <p:cBhvr>
                                        <p:cTn id="9" dur="1000" fill="hold"/>
                                        <p:tgtEl>
                                          <p:spTgt spid="44034"/>
                                        </p:tgtEl>
                                        <p:attrNameLst>
                                          <p:attrName>style.rotation</p:attrName>
                                        </p:attrNameLst>
                                      </p:cBhvr>
                                      <p:tavLst>
                                        <p:tav tm="0">
                                          <p:val>
                                            <p:fltVal val="90"/>
                                          </p:val>
                                        </p:tav>
                                        <p:tav tm="100000">
                                          <p:val>
                                            <p:fltVal val="0"/>
                                          </p:val>
                                        </p:tav>
                                      </p:tavLst>
                                    </p:anim>
                                    <p:animEffect transition="in" filter="fade">
                                      <p:cBhvr>
                                        <p:cTn id="10" dur="1000"/>
                                        <p:tgtEl>
                                          <p:spTgt spid="44034"/>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style.rotation</p:attrName>
                                        </p:attrNameLst>
                                      </p:cBhvr>
                                      <p:tavLst>
                                        <p:tav tm="0">
                                          <p:val>
                                            <p:fltVal val="90"/>
                                          </p:val>
                                        </p:tav>
                                        <p:tav tm="100000">
                                          <p:val>
                                            <p:fltVal val="0"/>
                                          </p:val>
                                        </p:tav>
                                      </p:tavLst>
                                    </p:anim>
                                    <p:animEffect transition="in" filter="fade">
                                      <p:cBhvr>
                                        <p:cTn id="24" dur="1000"/>
                                        <p:tgtEl>
                                          <p:spTgt spid="2"/>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fltVal val="0"/>
                                          </p:val>
                                        </p:tav>
                                        <p:tav tm="100000">
                                          <p:val>
                                            <p:strVal val="#ppt_w"/>
                                          </p:val>
                                        </p:tav>
                                      </p:tavLst>
                                    </p:anim>
                                    <p:anim calcmode="lin" valueType="num">
                                      <p:cBhvr>
                                        <p:cTn id="29" dur="1000" fill="hold"/>
                                        <p:tgtEl>
                                          <p:spTgt spid="11"/>
                                        </p:tgtEl>
                                        <p:attrNameLst>
                                          <p:attrName>ppt_h</p:attrName>
                                        </p:attrNameLst>
                                      </p:cBhvr>
                                      <p:tavLst>
                                        <p:tav tm="0">
                                          <p:val>
                                            <p:fltVal val="0"/>
                                          </p:val>
                                        </p:tav>
                                        <p:tav tm="100000">
                                          <p:val>
                                            <p:strVal val="#ppt_h"/>
                                          </p:val>
                                        </p:tav>
                                      </p:tavLst>
                                    </p:anim>
                                    <p:anim calcmode="lin" valueType="num">
                                      <p:cBhvr>
                                        <p:cTn id="30" dur="1000" fill="hold"/>
                                        <p:tgtEl>
                                          <p:spTgt spid="11"/>
                                        </p:tgtEl>
                                        <p:attrNameLst>
                                          <p:attrName>style.rotation</p:attrName>
                                        </p:attrNameLst>
                                      </p:cBhvr>
                                      <p:tavLst>
                                        <p:tav tm="0">
                                          <p:val>
                                            <p:fltVal val="90"/>
                                          </p:val>
                                        </p:tav>
                                        <p:tav tm="100000">
                                          <p:val>
                                            <p:fltVal val="0"/>
                                          </p:val>
                                        </p:tav>
                                      </p:tavLst>
                                    </p:anim>
                                    <p:animEffect transition="in" filter="fade">
                                      <p:cBhvr>
                                        <p:cTn id="31" dur="1000"/>
                                        <p:tgtEl>
                                          <p:spTgt spid="11"/>
                                        </p:tgtEl>
                                      </p:cBhvr>
                                    </p:animEffect>
                                  </p:childTnLst>
                                </p:cTn>
                              </p:par>
                            </p:childTnLst>
                          </p:cTn>
                        </p:par>
                        <p:par>
                          <p:cTn id="32" fill="hold">
                            <p:stCondLst>
                              <p:cond delay="4000"/>
                            </p:stCondLst>
                            <p:childTnLst>
                              <p:par>
                                <p:cTn id="33" presetID="31" presetClass="entr" presetSubtype="0" fill="hold" nodeType="afterEffect">
                                  <p:stCondLst>
                                    <p:cond delay="0"/>
                                  </p:stCondLst>
                                  <p:childTnLst>
                                    <p:set>
                                      <p:cBhvr>
                                        <p:cTn id="34" dur="1" fill="hold">
                                          <p:stCondLst>
                                            <p:cond delay="0"/>
                                          </p:stCondLst>
                                        </p:cTn>
                                        <p:tgtEl>
                                          <p:spTgt spid="44036"/>
                                        </p:tgtEl>
                                        <p:attrNameLst>
                                          <p:attrName>style.visibility</p:attrName>
                                        </p:attrNameLst>
                                      </p:cBhvr>
                                      <p:to>
                                        <p:strVal val="visible"/>
                                      </p:to>
                                    </p:set>
                                    <p:anim calcmode="lin" valueType="num">
                                      <p:cBhvr>
                                        <p:cTn id="35" dur="1000" fill="hold"/>
                                        <p:tgtEl>
                                          <p:spTgt spid="44036"/>
                                        </p:tgtEl>
                                        <p:attrNameLst>
                                          <p:attrName>ppt_w</p:attrName>
                                        </p:attrNameLst>
                                      </p:cBhvr>
                                      <p:tavLst>
                                        <p:tav tm="0">
                                          <p:val>
                                            <p:fltVal val="0"/>
                                          </p:val>
                                        </p:tav>
                                        <p:tav tm="100000">
                                          <p:val>
                                            <p:strVal val="#ppt_w"/>
                                          </p:val>
                                        </p:tav>
                                      </p:tavLst>
                                    </p:anim>
                                    <p:anim calcmode="lin" valueType="num">
                                      <p:cBhvr>
                                        <p:cTn id="36" dur="1000" fill="hold"/>
                                        <p:tgtEl>
                                          <p:spTgt spid="44036"/>
                                        </p:tgtEl>
                                        <p:attrNameLst>
                                          <p:attrName>ppt_h</p:attrName>
                                        </p:attrNameLst>
                                      </p:cBhvr>
                                      <p:tavLst>
                                        <p:tav tm="0">
                                          <p:val>
                                            <p:fltVal val="0"/>
                                          </p:val>
                                        </p:tav>
                                        <p:tav tm="100000">
                                          <p:val>
                                            <p:strVal val="#ppt_h"/>
                                          </p:val>
                                        </p:tav>
                                      </p:tavLst>
                                    </p:anim>
                                    <p:anim calcmode="lin" valueType="num">
                                      <p:cBhvr>
                                        <p:cTn id="37" dur="1000" fill="hold"/>
                                        <p:tgtEl>
                                          <p:spTgt spid="44036"/>
                                        </p:tgtEl>
                                        <p:attrNameLst>
                                          <p:attrName>style.rotation</p:attrName>
                                        </p:attrNameLst>
                                      </p:cBhvr>
                                      <p:tavLst>
                                        <p:tav tm="0">
                                          <p:val>
                                            <p:fltVal val="90"/>
                                          </p:val>
                                        </p:tav>
                                        <p:tav tm="100000">
                                          <p:val>
                                            <p:fltVal val="0"/>
                                          </p:val>
                                        </p:tav>
                                      </p:tavLst>
                                    </p:anim>
                                    <p:animEffect transition="in" filter="fade">
                                      <p:cBhvr>
                                        <p:cTn id="38" dur="1000"/>
                                        <p:tgtEl>
                                          <p:spTgt spid="44036"/>
                                        </p:tgtEl>
                                      </p:cBhvr>
                                    </p:animEffect>
                                  </p:childTnLst>
                                </p:cTn>
                              </p:par>
                            </p:childTnLst>
                          </p:cTn>
                        </p:par>
                        <p:par>
                          <p:cTn id="39" fill="hold">
                            <p:stCondLst>
                              <p:cond delay="5000"/>
                            </p:stCondLst>
                            <p:childTnLst>
                              <p:par>
                                <p:cTn id="40" presetID="31" presetClass="entr" presetSubtype="0" fill="hold" nodeType="afterEffect">
                                  <p:stCondLst>
                                    <p:cond delay="0"/>
                                  </p:stCondLst>
                                  <p:childTnLst>
                                    <p:set>
                                      <p:cBhvr>
                                        <p:cTn id="41" dur="1" fill="hold">
                                          <p:stCondLst>
                                            <p:cond delay="0"/>
                                          </p:stCondLst>
                                        </p:cTn>
                                        <p:tgtEl>
                                          <p:spTgt spid="44035"/>
                                        </p:tgtEl>
                                        <p:attrNameLst>
                                          <p:attrName>style.visibility</p:attrName>
                                        </p:attrNameLst>
                                      </p:cBhvr>
                                      <p:to>
                                        <p:strVal val="visible"/>
                                      </p:to>
                                    </p:set>
                                    <p:anim calcmode="lin" valueType="num">
                                      <p:cBhvr>
                                        <p:cTn id="42" dur="1000" fill="hold"/>
                                        <p:tgtEl>
                                          <p:spTgt spid="44035"/>
                                        </p:tgtEl>
                                        <p:attrNameLst>
                                          <p:attrName>ppt_w</p:attrName>
                                        </p:attrNameLst>
                                      </p:cBhvr>
                                      <p:tavLst>
                                        <p:tav tm="0">
                                          <p:val>
                                            <p:fltVal val="0"/>
                                          </p:val>
                                        </p:tav>
                                        <p:tav tm="100000">
                                          <p:val>
                                            <p:strVal val="#ppt_w"/>
                                          </p:val>
                                        </p:tav>
                                      </p:tavLst>
                                    </p:anim>
                                    <p:anim calcmode="lin" valueType="num">
                                      <p:cBhvr>
                                        <p:cTn id="43" dur="1000" fill="hold"/>
                                        <p:tgtEl>
                                          <p:spTgt spid="44035"/>
                                        </p:tgtEl>
                                        <p:attrNameLst>
                                          <p:attrName>ppt_h</p:attrName>
                                        </p:attrNameLst>
                                      </p:cBhvr>
                                      <p:tavLst>
                                        <p:tav tm="0">
                                          <p:val>
                                            <p:fltVal val="0"/>
                                          </p:val>
                                        </p:tav>
                                        <p:tav tm="100000">
                                          <p:val>
                                            <p:strVal val="#ppt_h"/>
                                          </p:val>
                                        </p:tav>
                                      </p:tavLst>
                                    </p:anim>
                                    <p:anim calcmode="lin" valueType="num">
                                      <p:cBhvr>
                                        <p:cTn id="44" dur="1000" fill="hold"/>
                                        <p:tgtEl>
                                          <p:spTgt spid="44035"/>
                                        </p:tgtEl>
                                        <p:attrNameLst>
                                          <p:attrName>style.rotation</p:attrName>
                                        </p:attrNameLst>
                                      </p:cBhvr>
                                      <p:tavLst>
                                        <p:tav tm="0">
                                          <p:val>
                                            <p:fltVal val="90"/>
                                          </p:val>
                                        </p:tav>
                                        <p:tav tm="100000">
                                          <p:val>
                                            <p:fltVal val="0"/>
                                          </p:val>
                                        </p:tav>
                                      </p:tavLst>
                                    </p:anim>
                                    <p:animEffect transition="in" filter="fade">
                                      <p:cBhvr>
                                        <p:cTn id="45" dur="10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K:\20090510游野三坡\06_zy\IMG_9122.JPG"/>
          <p:cNvPicPr>
            <a:picLocks noChangeAspect="1" noChangeArrowheads="1"/>
          </p:cNvPicPr>
          <p:nvPr/>
        </p:nvPicPr>
        <p:blipFill>
          <a:blip r:embed="rId2" cstate="print"/>
          <a:srcRect/>
          <a:stretch>
            <a:fillRect/>
          </a:stretch>
        </p:blipFill>
        <p:spPr bwMode="auto">
          <a:xfrm>
            <a:off x="838200" y="1196975"/>
            <a:ext cx="3136900" cy="2352675"/>
          </a:xfrm>
          <a:prstGeom prst="rect">
            <a:avLst/>
          </a:prstGeom>
          <a:noFill/>
          <a:ln w="9525">
            <a:noFill/>
            <a:miter lim="800000"/>
            <a:headEnd/>
            <a:tailEnd/>
          </a:ln>
        </p:spPr>
      </p:pic>
      <p:pic>
        <p:nvPicPr>
          <p:cNvPr id="71683" name="Picture 2"/>
          <p:cNvPicPr>
            <a:picLocks noChangeAspect="1" noChangeArrowheads="1"/>
          </p:cNvPicPr>
          <p:nvPr/>
        </p:nvPicPr>
        <p:blipFill>
          <a:blip r:embed="rId3" cstate="print"/>
          <a:srcRect/>
          <a:stretch>
            <a:fillRect/>
          </a:stretch>
        </p:blipFill>
        <p:spPr bwMode="auto">
          <a:xfrm>
            <a:off x="4803775" y="1204913"/>
            <a:ext cx="3144838" cy="2359025"/>
          </a:xfrm>
          <a:prstGeom prst="rect">
            <a:avLst/>
          </a:prstGeom>
          <a:noFill/>
          <a:ln w="9525">
            <a:noFill/>
            <a:miter lim="800000"/>
            <a:headEnd/>
            <a:tailEnd/>
          </a:ln>
        </p:spPr>
      </p:pic>
      <p:pic>
        <p:nvPicPr>
          <p:cNvPr id="71684" name="Picture 2" descr="K:\20080620送毕业生\2\IMG_1862.JPG"/>
          <p:cNvPicPr>
            <a:picLocks noChangeAspect="1" noChangeArrowheads="1"/>
          </p:cNvPicPr>
          <p:nvPr/>
        </p:nvPicPr>
        <p:blipFill>
          <a:blip r:embed="rId4" cstate="print"/>
          <a:srcRect/>
          <a:stretch>
            <a:fillRect/>
          </a:stretch>
        </p:blipFill>
        <p:spPr bwMode="auto">
          <a:xfrm>
            <a:off x="844550" y="3962400"/>
            <a:ext cx="3130550" cy="2347913"/>
          </a:xfrm>
          <a:prstGeom prst="rect">
            <a:avLst/>
          </a:prstGeom>
          <a:noFill/>
          <a:ln w="9525">
            <a:noFill/>
            <a:miter lim="800000"/>
            <a:headEnd/>
            <a:tailEnd/>
          </a:ln>
        </p:spPr>
      </p:pic>
      <p:pic>
        <p:nvPicPr>
          <p:cNvPr id="71685" name="Picture 2" descr="\\192.168.0.242\Personal\soft4\照片\2010届毕业生\袁老师\IMG_2421.JPG"/>
          <p:cNvPicPr>
            <a:picLocks noChangeAspect="1" noChangeArrowheads="1"/>
          </p:cNvPicPr>
          <p:nvPr/>
        </p:nvPicPr>
        <p:blipFill>
          <a:blip r:embed="rId5" cstate="print"/>
          <a:srcRect/>
          <a:stretch>
            <a:fillRect/>
          </a:stretch>
        </p:blipFill>
        <p:spPr bwMode="auto">
          <a:xfrm>
            <a:off x="4803775" y="3965575"/>
            <a:ext cx="3144838" cy="2359025"/>
          </a:xfrm>
          <a:prstGeom prst="rect">
            <a:avLst/>
          </a:prstGeom>
          <a:noFill/>
          <a:ln w="9525">
            <a:noFill/>
            <a:miter lim="800000"/>
            <a:headEnd/>
            <a:tailEnd/>
          </a:ln>
        </p:spPr>
      </p:pic>
      <p:sp>
        <p:nvSpPr>
          <p:cNvPr id="11" name="标题 1"/>
          <p:cNvSpPr txBox="1">
            <a:spLocks/>
          </p:cNvSpPr>
          <p:nvPr/>
        </p:nvSpPr>
        <p:spPr bwMode="white">
          <a:xfrm>
            <a:off x="479425" y="44450"/>
            <a:ext cx="5821363" cy="812800"/>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latin typeface="华文楷体" pitchFamily="2" charset="-122"/>
                <a:ea typeface="华文楷体" pitchFamily="2" charset="-122"/>
              </a:rPr>
              <a:t>丰富多彩的研究生课外生活</a:t>
            </a:r>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877050" y="188913"/>
            <a:ext cx="2133600" cy="476250"/>
          </a:xfrm>
        </p:spPr>
        <p:txBody>
          <a:bodyPr/>
          <a:lstStyle/>
          <a:p>
            <a:pPr algn="r"/>
            <a:fld id="{E470D718-93D1-485F-A464-948E30B67075}" type="slidenum">
              <a:rPr lang="en-US" altLang="zh-CN"/>
              <a:pPr algn="r"/>
              <a:t>84</a:t>
            </a:fld>
            <a:endParaRPr lang="en-US" altLang="zh-CN"/>
          </a:p>
        </p:txBody>
      </p:sp>
      <p:sp>
        <p:nvSpPr>
          <p:cNvPr id="7" name="标题 1"/>
          <p:cNvSpPr txBox="1">
            <a:spLocks/>
          </p:cNvSpPr>
          <p:nvPr/>
        </p:nvSpPr>
        <p:spPr bwMode="white">
          <a:xfrm>
            <a:off x="479425" y="44450"/>
            <a:ext cx="5821363" cy="812800"/>
          </a:xfrm>
          <a:prstGeom prst="rect">
            <a:avLst/>
          </a:prstGeom>
          <a:noFill/>
          <a:ln>
            <a:noFill/>
          </a:ln>
          <a:extLst/>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a:lstStyle>
          <a:p>
            <a:pPr>
              <a:defRPr/>
            </a:pPr>
            <a:r>
              <a:rPr lang="zh-CN" altLang="en-US" kern="0" dirty="0" smtClean="0">
                <a:latin typeface="华文楷体" pitchFamily="2" charset="-122"/>
                <a:ea typeface="华文楷体" pitchFamily="2" charset="-122"/>
              </a:rPr>
              <a:t>丰富多彩的研究生课外生活</a:t>
            </a:r>
          </a:p>
        </p:txBody>
      </p:sp>
      <p:pic>
        <p:nvPicPr>
          <p:cNvPr id="10" name="Picture 3" descr="G:\新建文件夹\DSCF0206.JPG"/>
          <p:cNvPicPr>
            <a:picLocks noChangeAspect="1" noChangeArrowheads="1"/>
          </p:cNvPicPr>
          <p:nvPr/>
        </p:nvPicPr>
        <p:blipFill>
          <a:blip r:embed="rId2" cstate="print">
            <a:extLst/>
          </a:blip>
          <a:srcRect/>
          <a:stretch>
            <a:fillRect/>
          </a:stretch>
        </p:blipFill>
        <p:spPr bwMode="auto">
          <a:xfrm>
            <a:off x="323528" y="1138310"/>
            <a:ext cx="3840427" cy="2880320"/>
          </a:xfrm>
          <a:prstGeom prst="rect">
            <a:avLst/>
          </a:prstGeom>
          <a:ln>
            <a:noFill/>
          </a:ln>
          <a:effectLst>
            <a:softEdge rad="112500"/>
          </a:effectLst>
          <a:extLst/>
        </p:spPr>
      </p:pic>
      <p:pic>
        <p:nvPicPr>
          <p:cNvPr id="45059" name="Picture 3" descr="C:\Johnny\Picture\DPP处理后\DPP_2627.JPG"/>
          <p:cNvPicPr>
            <a:picLocks noGrp="1" noChangeAspect="1" noChangeArrowheads="1"/>
          </p:cNvPicPr>
          <p:nvPr>
            <p:ph idx="1"/>
          </p:nvPr>
        </p:nvPicPr>
        <p:blipFill>
          <a:blip r:embed="rId3" cstate="print">
            <a:extLst/>
          </a:blip>
          <a:srcRect/>
          <a:stretch>
            <a:fillRect/>
          </a:stretch>
        </p:blipFill>
        <p:spPr>
          <a:xfrm>
            <a:off x="755576" y="3763685"/>
            <a:ext cx="3820501" cy="2865376"/>
          </a:xfrm>
          <a:effectLst>
            <a:softEdge rad="112500"/>
          </a:effectLst>
          <a:extLst/>
        </p:spPr>
      </p:pic>
      <p:pic>
        <p:nvPicPr>
          <p:cNvPr id="45060" name="Picture 4" descr="C:\Johnny\Picture\DPP处理后\DPP_2628.JPG"/>
          <p:cNvPicPr>
            <a:picLocks noChangeAspect="1" noChangeArrowheads="1"/>
          </p:cNvPicPr>
          <p:nvPr/>
        </p:nvPicPr>
        <p:blipFill>
          <a:blip r:embed="rId4" cstate="print">
            <a:extLst/>
          </a:blip>
          <a:srcRect/>
          <a:stretch>
            <a:fillRect/>
          </a:stretch>
        </p:blipFill>
        <p:spPr bwMode="auto">
          <a:xfrm>
            <a:off x="4398366" y="1165443"/>
            <a:ext cx="3804844" cy="2853187"/>
          </a:xfrm>
          <a:prstGeom prst="rect">
            <a:avLst/>
          </a:prstGeom>
          <a:ln>
            <a:noFill/>
          </a:ln>
          <a:effectLst>
            <a:softEdge rad="112500"/>
          </a:effectLst>
          <a:extLst/>
        </p:spPr>
      </p:pic>
      <p:pic>
        <p:nvPicPr>
          <p:cNvPr id="45061" name="Picture 5" descr="C:\Users\Apple\Documents\Tencent Files\5462051\FileRecv\To 张老师\To 张老师\IMG_2109.JPG"/>
          <p:cNvPicPr>
            <a:picLocks noChangeAspect="1" noChangeArrowheads="1"/>
          </p:cNvPicPr>
          <p:nvPr/>
        </p:nvPicPr>
        <p:blipFill>
          <a:blip r:embed="rId5" cstate="print">
            <a:extLst/>
          </a:blip>
          <a:srcRect/>
          <a:stretch>
            <a:fillRect/>
          </a:stretch>
        </p:blipFill>
        <p:spPr bwMode="auto">
          <a:xfrm rot="20248905">
            <a:off x="512664" y="2449459"/>
            <a:ext cx="3840118" cy="2880320"/>
          </a:xfrm>
          <a:prstGeom prst="rect">
            <a:avLst/>
          </a:prstGeom>
          <a:ln>
            <a:noFill/>
          </a:ln>
          <a:effectLst>
            <a:softEdge rad="112500"/>
          </a:effectLst>
          <a:extLst/>
        </p:spPr>
      </p:pic>
      <p:pic>
        <p:nvPicPr>
          <p:cNvPr id="9" name="Picture 2" descr="G:\新建文件夹\DSCF0136.JPG"/>
          <p:cNvPicPr>
            <a:picLocks noChangeAspect="1" noChangeArrowheads="1"/>
          </p:cNvPicPr>
          <p:nvPr/>
        </p:nvPicPr>
        <p:blipFill>
          <a:blip r:embed="rId6" cstate="print">
            <a:extLst/>
          </a:blip>
          <a:srcRect/>
          <a:stretch>
            <a:fillRect/>
          </a:stretch>
        </p:blipFill>
        <p:spPr bwMode="auto">
          <a:xfrm>
            <a:off x="4860032" y="3763685"/>
            <a:ext cx="3840426" cy="2880320"/>
          </a:xfrm>
          <a:prstGeom prst="rect">
            <a:avLst/>
          </a:prstGeom>
          <a:ln>
            <a:noFill/>
          </a:ln>
          <a:effectLst>
            <a:softEdge rad="112500"/>
          </a:effectLst>
          <a:extLst/>
        </p:spPr>
      </p:pic>
      <p:pic>
        <p:nvPicPr>
          <p:cNvPr id="12" name="Picture 2"/>
          <p:cNvPicPr>
            <a:picLocks noChangeAspect="1" noChangeArrowheads="1"/>
          </p:cNvPicPr>
          <p:nvPr/>
        </p:nvPicPr>
        <p:blipFill>
          <a:blip r:embed="rId7" cstate="print">
            <a:extLst/>
          </a:blip>
          <a:srcRect/>
          <a:stretch>
            <a:fillRect/>
          </a:stretch>
        </p:blipFill>
        <p:spPr bwMode="auto">
          <a:xfrm rot="1097430">
            <a:off x="4561934" y="2565279"/>
            <a:ext cx="3804844" cy="2865376"/>
          </a:xfrm>
          <a:prstGeom prst="rect">
            <a:avLst/>
          </a:prstGeom>
          <a:ln>
            <a:noFill/>
          </a:ln>
          <a:effectLst>
            <a:softEdge rad="112500"/>
          </a:effectLst>
          <a:extLst/>
        </p:spPr>
      </p:pic>
      <p:pic>
        <p:nvPicPr>
          <p:cNvPr id="45062" name="Picture 6" descr="C:\Users\Apple\Documents\Tencent Files\5462051\FileRecv\To 张老师\To 张老师\P1070450.JPG"/>
          <p:cNvPicPr>
            <a:picLocks noChangeAspect="1" noChangeArrowheads="1"/>
          </p:cNvPicPr>
          <p:nvPr/>
        </p:nvPicPr>
        <p:blipFill>
          <a:blip r:embed="rId8" cstate="print"/>
          <a:srcRect/>
          <a:stretch>
            <a:fillRect/>
          </a:stretch>
        </p:blipFill>
        <p:spPr bwMode="auto">
          <a:xfrm>
            <a:off x="2043113" y="1851025"/>
            <a:ext cx="4710112" cy="353218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5060"/>
                                        </p:tgtEl>
                                        <p:attrNameLst>
                                          <p:attrName>style.visibility</p:attrName>
                                        </p:attrNameLst>
                                      </p:cBhvr>
                                      <p:to>
                                        <p:strVal val="visible"/>
                                      </p:to>
                                    </p:set>
                                    <p:anim calcmode="lin" valueType="num">
                                      <p:cBhvr>
                                        <p:cTn id="14" dur="1000" fill="hold"/>
                                        <p:tgtEl>
                                          <p:spTgt spid="45060"/>
                                        </p:tgtEl>
                                        <p:attrNameLst>
                                          <p:attrName>ppt_w</p:attrName>
                                        </p:attrNameLst>
                                      </p:cBhvr>
                                      <p:tavLst>
                                        <p:tav tm="0">
                                          <p:val>
                                            <p:fltVal val="0"/>
                                          </p:val>
                                        </p:tav>
                                        <p:tav tm="100000">
                                          <p:val>
                                            <p:strVal val="#ppt_w"/>
                                          </p:val>
                                        </p:tav>
                                      </p:tavLst>
                                    </p:anim>
                                    <p:anim calcmode="lin" valueType="num">
                                      <p:cBhvr>
                                        <p:cTn id="15" dur="1000" fill="hold"/>
                                        <p:tgtEl>
                                          <p:spTgt spid="45060"/>
                                        </p:tgtEl>
                                        <p:attrNameLst>
                                          <p:attrName>ppt_h</p:attrName>
                                        </p:attrNameLst>
                                      </p:cBhvr>
                                      <p:tavLst>
                                        <p:tav tm="0">
                                          <p:val>
                                            <p:fltVal val="0"/>
                                          </p:val>
                                        </p:tav>
                                        <p:tav tm="100000">
                                          <p:val>
                                            <p:strVal val="#ppt_h"/>
                                          </p:val>
                                        </p:tav>
                                      </p:tavLst>
                                    </p:anim>
                                    <p:anim calcmode="lin" valueType="num">
                                      <p:cBhvr>
                                        <p:cTn id="16" dur="1000" fill="hold"/>
                                        <p:tgtEl>
                                          <p:spTgt spid="45060"/>
                                        </p:tgtEl>
                                        <p:attrNameLst>
                                          <p:attrName>style.rotation</p:attrName>
                                        </p:attrNameLst>
                                      </p:cBhvr>
                                      <p:tavLst>
                                        <p:tav tm="0">
                                          <p:val>
                                            <p:fltVal val="90"/>
                                          </p:val>
                                        </p:tav>
                                        <p:tav tm="100000">
                                          <p:val>
                                            <p:fltVal val="0"/>
                                          </p:val>
                                        </p:tav>
                                      </p:tavLst>
                                    </p:anim>
                                    <p:animEffect transition="in" filter="fade">
                                      <p:cBhvr>
                                        <p:cTn id="17" dur="1000"/>
                                        <p:tgtEl>
                                          <p:spTgt spid="45060"/>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45059"/>
                                        </p:tgtEl>
                                        <p:attrNameLst>
                                          <p:attrName>style.visibility</p:attrName>
                                        </p:attrNameLst>
                                      </p:cBhvr>
                                      <p:to>
                                        <p:strVal val="visible"/>
                                      </p:to>
                                    </p:set>
                                    <p:anim calcmode="lin" valueType="num">
                                      <p:cBhvr>
                                        <p:cTn id="21" dur="1000" fill="hold"/>
                                        <p:tgtEl>
                                          <p:spTgt spid="45059"/>
                                        </p:tgtEl>
                                        <p:attrNameLst>
                                          <p:attrName>ppt_w</p:attrName>
                                        </p:attrNameLst>
                                      </p:cBhvr>
                                      <p:tavLst>
                                        <p:tav tm="0">
                                          <p:val>
                                            <p:fltVal val="0"/>
                                          </p:val>
                                        </p:tav>
                                        <p:tav tm="100000">
                                          <p:val>
                                            <p:strVal val="#ppt_w"/>
                                          </p:val>
                                        </p:tav>
                                      </p:tavLst>
                                    </p:anim>
                                    <p:anim calcmode="lin" valueType="num">
                                      <p:cBhvr>
                                        <p:cTn id="22" dur="1000" fill="hold"/>
                                        <p:tgtEl>
                                          <p:spTgt spid="45059"/>
                                        </p:tgtEl>
                                        <p:attrNameLst>
                                          <p:attrName>ppt_h</p:attrName>
                                        </p:attrNameLst>
                                      </p:cBhvr>
                                      <p:tavLst>
                                        <p:tav tm="0">
                                          <p:val>
                                            <p:fltVal val="0"/>
                                          </p:val>
                                        </p:tav>
                                        <p:tav tm="100000">
                                          <p:val>
                                            <p:strVal val="#ppt_h"/>
                                          </p:val>
                                        </p:tav>
                                      </p:tavLst>
                                    </p:anim>
                                    <p:anim calcmode="lin" valueType="num">
                                      <p:cBhvr>
                                        <p:cTn id="23" dur="1000" fill="hold"/>
                                        <p:tgtEl>
                                          <p:spTgt spid="45059"/>
                                        </p:tgtEl>
                                        <p:attrNameLst>
                                          <p:attrName>style.rotation</p:attrName>
                                        </p:attrNameLst>
                                      </p:cBhvr>
                                      <p:tavLst>
                                        <p:tav tm="0">
                                          <p:val>
                                            <p:fltVal val="90"/>
                                          </p:val>
                                        </p:tav>
                                        <p:tav tm="100000">
                                          <p:val>
                                            <p:fltVal val="0"/>
                                          </p:val>
                                        </p:tav>
                                      </p:tavLst>
                                    </p:anim>
                                    <p:animEffect transition="in" filter="fade">
                                      <p:cBhvr>
                                        <p:cTn id="24" dur="1000"/>
                                        <p:tgtEl>
                                          <p:spTgt spid="45059"/>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fltVal val="0"/>
                                          </p:val>
                                        </p:tav>
                                        <p:tav tm="100000">
                                          <p:val>
                                            <p:strVal val="#ppt_w"/>
                                          </p:val>
                                        </p:tav>
                                      </p:tavLst>
                                    </p:anim>
                                    <p:anim calcmode="lin" valueType="num">
                                      <p:cBhvr>
                                        <p:cTn id="29" dur="1000" fill="hold"/>
                                        <p:tgtEl>
                                          <p:spTgt spid="9"/>
                                        </p:tgtEl>
                                        <p:attrNameLst>
                                          <p:attrName>ppt_h</p:attrName>
                                        </p:attrNameLst>
                                      </p:cBhvr>
                                      <p:tavLst>
                                        <p:tav tm="0">
                                          <p:val>
                                            <p:fltVal val="0"/>
                                          </p:val>
                                        </p:tav>
                                        <p:tav tm="100000">
                                          <p:val>
                                            <p:strVal val="#ppt_h"/>
                                          </p:val>
                                        </p:tav>
                                      </p:tavLst>
                                    </p:anim>
                                    <p:anim calcmode="lin" valueType="num">
                                      <p:cBhvr>
                                        <p:cTn id="30" dur="1000" fill="hold"/>
                                        <p:tgtEl>
                                          <p:spTgt spid="9"/>
                                        </p:tgtEl>
                                        <p:attrNameLst>
                                          <p:attrName>style.rotation</p:attrName>
                                        </p:attrNameLst>
                                      </p:cBhvr>
                                      <p:tavLst>
                                        <p:tav tm="0">
                                          <p:val>
                                            <p:fltVal val="90"/>
                                          </p:val>
                                        </p:tav>
                                        <p:tav tm="100000">
                                          <p:val>
                                            <p:fltVal val="0"/>
                                          </p:val>
                                        </p:tav>
                                      </p:tavLst>
                                    </p:anim>
                                    <p:animEffect transition="in" filter="fade">
                                      <p:cBhvr>
                                        <p:cTn id="31" dur="1000"/>
                                        <p:tgtEl>
                                          <p:spTgt spid="9"/>
                                        </p:tgtEl>
                                      </p:cBhvr>
                                    </p:animEffect>
                                  </p:childTnLst>
                                </p:cTn>
                              </p:par>
                            </p:childTnLst>
                          </p:cTn>
                        </p:par>
                        <p:par>
                          <p:cTn id="32" fill="hold">
                            <p:stCondLst>
                              <p:cond delay="4000"/>
                            </p:stCondLst>
                            <p:childTnLst>
                              <p:par>
                                <p:cTn id="33" presetID="31" presetClass="entr" presetSubtype="0" fill="hold" nodeType="afterEffect">
                                  <p:stCondLst>
                                    <p:cond delay="0"/>
                                  </p:stCondLst>
                                  <p:childTnLst>
                                    <p:set>
                                      <p:cBhvr>
                                        <p:cTn id="34" dur="1" fill="hold">
                                          <p:stCondLst>
                                            <p:cond delay="0"/>
                                          </p:stCondLst>
                                        </p:cTn>
                                        <p:tgtEl>
                                          <p:spTgt spid="45061"/>
                                        </p:tgtEl>
                                        <p:attrNameLst>
                                          <p:attrName>style.visibility</p:attrName>
                                        </p:attrNameLst>
                                      </p:cBhvr>
                                      <p:to>
                                        <p:strVal val="visible"/>
                                      </p:to>
                                    </p:set>
                                    <p:anim calcmode="lin" valueType="num">
                                      <p:cBhvr>
                                        <p:cTn id="35" dur="1000" fill="hold"/>
                                        <p:tgtEl>
                                          <p:spTgt spid="45061"/>
                                        </p:tgtEl>
                                        <p:attrNameLst>
                                          <p:attrName>ppt_w</p:attrName>
                                        </p:attrNameLst>
                                      </p:cBhvr>
                                      <p:tavLst>
                                        <p:tav tm="0">
                                          <p:val>
                                            <p:fltVal val="0"/>
                                          </p:val>
                                        </p:tav>
                                        <p:tav tm="100000">
                                          <p:val>
                                            <p:strVal val="#ppt_w"/>
                                          </p:val>
                                        </p:tav>
                                      </p:tavLst>
                                    </p:anim>
                                    <p:anim calcmode="lin" valueType="num">
                                      <p:cBhvr>
                                        <p:cTn id="36" dur="1000" fill="hold"/>
                                        <p:tgtEl>
                                          <p:spTgt spid="45061"/>
                                        </p:tgtEl>
                                        <p:attrNameLst>
                                          <p:attrName>ppt_h</p:attrName>
                                        </p:attrNameLst>
                                      </p:cBhvr>
                                      <p:tavLst>
                                        <p:tav tm="0">
                                          <p:val>
                                            <p:fltVal val="0"/>
                                          </p:val>
                                        </p:tav>
                                        <p:tav tm="100000">
                                          <p:val>
                                            <p:strVal val="#ppt_h"/>
                                          </p:val>
                                        </p:tav>
                                      </p:tavLst>
                                    </p:anim>
                                    <p:anim calcmode="lin" valueType="num">
                                      <p:cBhvr>
                                        <p:cTn id="37" dur="1000" fill="hold"/>
                                        <p:tgtEl>
                                          <p:spTgt spid="45061"/>
                                        </p:tgtEl>
                                        <p:attrNameLst>
                                          <p:attrName>style.rotation</p:attrName>
                                        </p:attrNameLst>
                                      </p:cBhvr>
                                      <p:tavLst>
                                        <p:tav tm="0">
                                          <p:val>
                                            <p:fltVal val="90"/>
                                          </p:val>
                                        </p:tav>
                                        <p:tav tm="100000">
                                          <p:val>
                                            <p:fltVal val="0"/>
                                          </p:val>
                                        </p:tav>
                                      </p:tavLst>
                                    </p:anim>
                                    <p:animEffect transition="in" filter="fade">
                                      <p:cBhvr>
                                        <p:cTn id="38" dur="1000"/>
                                        <p:tgtEl>
                                          <p:spTgt spid="45061"/>
                                        </p:tgtEl>
                                      </p:cBhvr>
                                    </p:animEffect>
                                  </p:childTnLst>
                                </p:cTn>
                              </p:par>
                            </p:childTnLst>
                          </p:cTn>
                        </p:par>
                        <p:par>
                          <p:cTn id="39" fill="hold">
                            <p:stCondLst>
                              <p:cond delay="5000"/>
                            </p:stCondLst>
                            <p:childTnLst>
                              <p:par>
                                <p:cTn id="40" presetID="31"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fltVal val="0"/>
                                          </p:val>
                                        </p:tav>
                                        <p:tav tm="100000">
                                          <p:val>
                                            <p:strVal val="#ppt_w"/>
                                          </p:val>
                                        </p:tav>
                                      </p:tavLst>
                                    </p:anim>
                                    <p:anim calcmode="lin" valueType="num">
                                      <p:cBhvr>
                                        <p:cTn id="43" dur="1000" fill="hold"/>
                                        <p:tgtEl>
                                          <p:spTgt spid="12"/>
                                        </p:tgtEl>
                                        <p:attrNameLst>
                                          <p:attrName>ppt_h</p:attrName>
                                        </p:attrNameLst>
                                      </p:cBhvr>
                                      <p:tavLst>
                                        <p:tav tm="0">
                                          <p:val>
                                            <p:fltVal val="0"/>
                                          </p:val>
                                        </p:tav>
                                        <p:tav tm="100000">
                                          <p:val>
                                            <p:strVal val="#ppt_h"/>
                                          </p:val>
                                        </p:tav>
                                      </p:tavLst>
                                    </p:anim>
                                    <p:anim calcmode="lin" valueType="num">
                                      <p:cBhvr>
                                        <p:cTn id="44" dur="1000" fill="hold"/>
                                        <p:tgtEl>
                                          <p:spTgt spid="12"/>
                                        </p:tgtEl>
                                        <p:attrNameLst>
                                          <p:attrName>style.rotation</p:attrName>
                                        </p:attrNameLst>
                                      </p:cBhvr>
                                      <p:tavLst>
                                        <p:tav tm="0">
                                          <p:val>
                                            <p:fltVal val="90"/>
                                          </p:val>
                                        </p:tav>
                                        <p:tav tm="100000">
                                          <p:val>
                                            <p:fltVal val="0"/>
                                          </p:val>
                                        </p:tav>
                                      </p:tavLst>
                                    </p:anim>
                                    <p:animEffect transition="in" filter="fade">
                                      <p:cBhvr>
                                        <p:cTn id="45" dur="1000"/>
                                        <p:tgtEl>
                                          <p:spTgt spid="12"/>
                                        </p:tgtEl>
                                      </p:cBhvr>
                                    </p:animEffect>
                                  </p:childTnLst>
                                </p:cTn>
                              </p:par>
                            </p:childTnLst>
                          </p:cTn>
                        </p:par>
                        <p:par>
                          <p:cTn id="46" fill="hold">
                            <p:stCondLst>
                              <p:cond delay="6000"/>
                            </p:stCondLst>
                            <p:childTnLst>
                              <p:par>
                                <p:cTn id="47" presetID="31" presetClass="entr" presetSubtype="0" fill="hold" nodeType="afterEffect">
                                  <p:stCondLst>
                                    <p:cond delay="0"/>
                                  </p:stCondLst>
                                  <p:childTnLst>
                                    <p:set>
                                      <p:cBhvr>
                                        <p:cTn id="48" dur="1" fill="hold">
                                          <p:stCondLst>
                                            <p:cond delay="0"/>
                                          </p:stCondLst>
                                        </p:cTn>
                                        <p:tgtEl>
                                          <p:spTgt spid="45062"/>
                                        </p:tgtEl>
                                        <p:attrNameLst>
                                          <p:attrName>style.visibility</p:attrName>
                                        </p:attrNameLst>
                                      </p:cBhvr>
                                      <p:to>
                                        <p:strVal val="visible"/>
                                      </p:to>
                                    </p:set>
                                    <p:anim calcmode="lin" valueType="num">
                                      <p:cBhvr>
                                        <p:cTn id="49" dur="1000" fill="hold"/>
                                        <p:tgtEl>
                                          <p:spTgt spid="45062"/>
                                        </p:tgtEl>
                                        <p:attrNameLst>
                                          <p:attrName>ppt_w</p:attrName>
                                        </p:attrNameLst>
                                      </p:cBhvr>
                                      <p:tavLst>
                                        <p:tav tm="0">
                                          <p:val>
                                            <p:fltVal val="0"/>
                                          </p:val>
                                        </p:tav>
                                        <p:tav tm="100000">
                                          <p:val>
                                            <p:strVal val="#ppt_w"/>
                                          </p:val>
                                        </p:tav>
                                      </p:tavLst>
                                    </p:anim>
                                    <p:anim calcmode="lin" valueType="num">
                                      <p:cBhvr>
                                        <p:cTn id="50" dur="1000" fill="hold"/>
                                        <p:tgtEl>
                                          <p:spTgt spid="45062"/>
                                        </p:tgtEl>
                                        <p:attrNameLst>
                                          <p:attrName>ppt_h</p:attrName>
                                        </p:attrNameLst>
                                      </p:cBhvr>
                                      <p:tavLst>
                                        <p:tav tm="0">
                                          <p:val>
                                            <p:fltVal val="0"/>
                                          </p:val>
                                        </p:tav>
                                        <p:tav tm="100000">
                                          <p:val>
                                            <p:strVal val="#ppt_h"/>
                                          </p:val>
                                        </p:tav>
                                      </p:tavLst>
                                    </p:anim>
                                    <p:anim calcmode="lin" valueType="num">
                                      <p:cBhvr>
                                        <p:cTn id="51" dur="1000" fill="hold"/>
                                        <p:tgtEl>
                                          <p:spTgt spid="45062"/>
                                        </p:tgtEl>
                                        <p:attrNameLst>
                                          <p:attrName>style.rotation</p:attrName>
                                        </p:attrNameLst>
                                      </p:cBhvr>
                                      <p:tavLst>
                                        <p:tav tm="0">
                                          <p:val>
                                            <p:fltVal val="90"/>
                                          </p:val>
                                        </p:tav>
                                        <p:tav tm="100000">
                                          <p:val>
                                            <p:fltVal val="0"/>
                                          </p:val>
                                        </p:tav>
                                      </p:tavLst>
                                    </p:anim>
                                    <p:animEffect transition="in" filter="fade">
                                      <p:cBhvr>
                                        <p:cTn id="52" dur="1000"/>
                                        <p:tgtEl>
                                          <p:spTgt spid="45062"/>
                                        </p:tgtEl>
                                      </p:cBhvr>
                                    </p:animEffect>
                                  </p:childTnLst>
                                </p:cTn>
                              </p:par>
                            </p:childTnLst>
                          </p:cTn>
                        </p:par>
                        <p:par>
                          <p:cTn id="53" fill="hold">
                            <p:stCondLst>
                              <p:cond delay="7000"/>
                            </p:stCondLst>
                            <p:childTnLst>
                              <p:par>
                                <p:cTn id="54" presetID="9" presetClass="emph" presetSubtype="0" nodeType="afterEffect">
                                  <p:stCondLst>
                                    <p:cond delay="0"/>
                                  </p:stCondLst>
                                  <p:childTnLst>
                                    <p:set>
                                      <p:cBhvr rctx="PPT">
                                        <p:cTn id="55" dur="indefinite"/>
                                        <p:tgtEl>
                                          <p:spTgt spid="10"/>
                                        </p:tgtEl>
                                        <p:attrNameLst>
                                          <p:attrName>style.opacity</p:attrName>
                                        </p:attrNameLst>
                                      </p:cBhvr>
                                      <p:to>
                                        <p:strVal val="0.5"/>
                                      </p:to>
                                    </p:set>
                                    <p:animEffect filter="image" prLst="opacity: 0.5">
                                      <p:cBhvr rctx="IE">
                                        <p:cTn id="56" dur="indefinite"/>
                                        <p:tgtEl>
                                          <p:spTgt spid="10"/>
                                        </p:tgtEl>
                                      </p:cBhvr>
                                    </p:animEffect>
                                  </p:childTnLst>
                                </p:cTn>
                              </p:par>
                              <p:par>
                                <p:cTn id="57" presetID="9" presetClass="emph" presetSubtype="0" nodeType="withEffect">
                                  <p:stCondLst>
                                    <p:cond delay="0"/>
                                  </p:stCondLst>
                                  <p:childTnLst>
                                    <p:set>
                                      <p:cBhvr rctx="PPT">
                                        <p:cTn id="58" dur="indefinite"/>
                                        <p:tgtEl>
                                          <p:spTgt spid="45060"/>
                                        </p:tgtEl>
                                        <p:attrNameLst>
                                          <p:attrName>style.opacity</p:attrName>
                                        </p:attrNameLst>
                                      </p:cBhvr>
                                      <p:to>
                                        <p:strVal val="0.5"/>
                                      </p:to>
                                    </p:set>
                                    <p:animEffect filter="image" prLst="opacity: 0.5">
                                      <p:cBhvr rctx="IE">
                                        <p:cTn id="59" dur="indefinite"/>
                                        <p:tgtEl>
                                          <p:spTgt spid="45060"/>
                                        </p:tgtEl>
                                      </p:cBhvr>
                                    </p:animEffect>
                                  </p:childTnLst>
                                </p:cTn>
                              </p:par>
                              <p:par>
                                <p:cTn id="60" presetID="9" presetClass="emph" presetSubtype="0" nodeType="withEffect">
                                  <p:stCondLst>
                                    <p:cond delay="0"/>
                                  </p:stCondLst>
                                  <p:childTnLst>
                                    <p:set>
                                      <p:cBhvr rctx="PPT">
                                        <p:cTn id="61" dur="indefinite"/>
                                        <p:tgtEl>
                                          <p:spTgt spid="45059"/>
                                        </p:tgtEl>
                                        <p:attrNameLst>
                                          <p:attrName>style.opacity</p:attrName>
                                        </p:attrNameLst>
                                      </p:cBhvr>
                                      <p:to>
                                        <p:strVal val="0.5"/>
                                      </p:to>
                                    </p:set>
                                    <p:animEffect filter="image" prLst="opacity: 0.5">
                                      <p:cBhvr rctx="IE">
                                        <p:cTn id="62" dur="indefinite"/>
                                        <p:tgtEl>
                                          <p:spTgt spid="45059"/>
                                        </p:tgtEl>
                                      </p:cBhvr>
                                    </p:animEffect>
                                  </p:childTnLst>
                                </p:cTn>
                              </p:par>
                              <p:par>
                                <p:cTn id="63" presetID="9" presetClass="emph" presetSubtype="0" nodeType="withEffect">
                                  <p:stCondLst>
                                    <p:cond delay="0"/>
                                  </p:stCondLst>
                                  <p:childTnLst>
                                    <p:set>
                                      <p:cBhvr rctx="PPT">
                                        <p:cTn id="64" dur="indefinite"/>
                                        <p:tgtEl>
                                          <p:spTgt spid="9"/>
                                        </p:tgtEl>
                                        <p:attrNameLst>
                                          <p:attrName>style.opacity</p:attrName>
                                        </p:attrNameLst>
                                      </p:cBhvr>
                                      <p:to>
                                        <p:strVal val="0.5"/>
                                      </p:to>
                                    </p:set>
                                    <p:animEffect filter="image" prLst="opacity: 0.5">
                                      <p:cBhvr rctx="IE">
                                        <p:cTn id="65" dur="indefinite"/>
                                        <p:tgtEl>
                                          <p:spTgt spid="9"/>
                                        </p:tgtEl>
                                      </p:cBhvr>
                                    </p:animEffect>
                                  </p:childTnLst>
                                </p:cTn>
                              </p:par>
                              <p:par>
                                <p:cTn id="66" presetID="9" presetClass="emph" presetSubtype="0" nodeType="withEffect">
                                  <p:stCondLst>
                                    <p:cond delay="0"/>
                                  </p:stCondLst>
                                  <p:childTnLst>
                                    <p:set>
                                      <p:cBhvr rctx="PPT">
                                        <p:cTn id="67" dur="indefinite"/>
                                        <p:tgtEl>
                                          <p:spTgt spid="45061"/>
                                        </p:tgtEl>
                                        <p:attrNameLst>
                                          <p:attrName>style.opacity</p:attrName>
                                        </p:attrNameLst>
                                      </p:cBhvr>
                                      <p:to>
                                        <p:strVal val="0.5"/>
                                      </p:to>
                                    </p:set>
                                    <p:animEffect filter="image" prLst="opacity: 0.5">
                                      <p:cBhvr rctx="IE">
                                        <p:cTn id="68" dur="indefinite"/>
                                        <p:tgtEl>
                                          <p:spTgt spid="45061"/>
                                        </p:tgtEl>
                                      </p:cBhvr>
                                    </p:animEffect>
                                  </p:childTnLst>
                                </p:cTn>
                              </p:par>
                              <p:par>
                                <p:cTn id="69" presetID="9" presetClass="emph" presetSubtype="0" nodeType="withEffect">
                                  <p:stCondLst>
                                    <p:cond delay="0"/>
                                  </p:stCondLst>
                                  <p:childTnLst>
                                    <p:set>
                                      <p:cBhvr rctx="PPT">
                                        <p:cTn id="70" dur="indefinite"/>
                                        <p:tgtEl>
                                          <p:spTgt spid="12"/>
                                        </p:tgtEl>
                                        <p:attrNameLst>
                                          <p:attrName>style.opacity</p:attrName>
                                        </p:attrNameLst>
                                      </p:cBhvr>
                                      <p:to>
                                        <p:strVal val="0.5"/>
                                      </p:to>
                                    </p:set>
                                    <p:animEffect filter="image" prLst="opacity: 0.5">
                                      <p:cBhvr rctx="IE">
                                        <p:cTn id="71"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WordArt 3"/>
          <p:cNvSpPr>
            <a:spLocks noGrp="1" noChangeArrowheads="1" noChangeShapeType="1" noTextEdit="1"/>
          </p:cNvSpPr>
          <p:nvPr/>
        </p:nvSpPr>
        <p:spPr bwMode="gray">
          <a:xfrm>
            <a:off x="1214438" y="4643438"/>
            <a:ext cx="6715125" cy="1643062"/>
          </a:xfrm>
          <a:prstGeom prst="rect">
            <a:avLst/>
          </a:prstGeom>
        </p:spPr>
        <p:txBody>
          <a:bodyPr wrap="none" fromWordArt="1"/>
          <a:lstStyle/>
          <a:p>
            <a:pPr algn="ctr">
              <a:defRPr/>
            </a:pPr>
            <a:r>
              <a:rPr lang="zh-CN" altLang="en-US" sz="5400" b="1" kern="10">
                <a:ln w="28575">
                  <a:solidFill>
                    <a:schemeClr val="bg1"/>
                  </a:solidFill>
                  <a:round/>
                  <a:headEnd/>
                  <a:tailEnd/>
                </a:ln>
                <a:gradFill rotWithShape="1">
                  <a:gsLst>
                    <a:gs pos="0">
                      <a:schemeClr val="accent2"/>
                    </a:gs>
                    <a:gs pos="100000">
                      <a:schemeClr val="tx1"/>
                    </a:gs>
                  </a:gsLst>
                  <a:lin ang="5400000" scaled="1"/>
                </a:gradFill>
                <a:effectLst>
                  <a:outerShdw dist="71842" dir="2700000" algn="ctr" rotWithShape="0">
                    <a:schemeClr val="bg2">
                      <a:alpha val="50000"/>
                    </a:schemeClr>
                  </a:outerShdw>
                </a:effectLst>
                <a:latin typeface="+mj-lt"/>
                <a:ea typeface="+mj-lt"/>
                <a:cs typeface="+mj-lt"/>
              </a:rPr>
              <a:t>                              </a:t>
            </a:r>
          </a:p>
        </p:txBody>
      </p:sp>
      <p:pic>
        <p:nvPicPr>
          <p:cNvPr id="73731" name="图片 4" descr="nankai.png"/>
          <p:cNvPicPr>
            <a:picLocks noChangeAspect="1"/>
          </p:cNvPicPr>
          <p:nvPr/>
        </p:nvPicPr>
        <p:blipFill>
          <a:blip r:embed="rId2" cstate="print"/>
          <a:srcRect/>
          <a:stretch>
            <a:fillRect/>
          </a:stretch>
        </p:blipFill>
        <p:spPr bwMode="auto">
          <a:xfrm>
            <a:off x="142875" y="71438"/>
            <a:ext cx="2381250" cy="714375"/>
          </a:xfrm>
          <a:prstGeom prst="rect">
            <a:avLst/>
          </a:prstGeom>
          <a:noFill/>
          <a:ln w="9525">
            <a:noFill/>
            <a:miter lim="800000"/>
            <a:headEnd/>
            <a:tailEnd/>
          </a:ln>
        </p:spPr>
      </p:pic>
      <p:pic>
        <p:nvPicPr>
          <p:cNvPr id="73732" name="图片 5" descr="南开校训.png"/>
          <p:cNvPicPr>
            <a:picLocks noChangeAspect="1"/>
          </p:cNvPicPr>
          <p:nvPr/>
        </p:nvPicPr>
        <p:blipFill>
          <a:blip r:embed="rId3" cstate="print"/>
          <a:srcRect/>
          <a:stretch>
            <a:fillRect/>
          </a:stretch>
        </p:blipFill>
        <p:spPr bwMode="auto">
          <a:xfrm>
            <a:off x="4541838" y="390525"/>
            <a:ext cx="1643062"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4"/>
          <p:cNvSpPr>
            <a:spLocks noGrp="1"/>
          </p:cNvSpPr>
          <p:nvPr>
            <p:ph type="sldNum" sz="quarter" idx="11"/>
          </p:nvPr>
        </p:nvSpPr>
        <p:spPr>
          <a:noFill/>
        </p:spPr>
        <p:txBody>
          <a:bodyPr/>
          <a:lstStyle/>
          <a:p>
            <a:fld id="{D9D91B91-3B9D-4E1B-A010-50A7141C3245}" type="slidenum">
              <a:rPr lang="en-US" altLang="zh-CN" smtClean="0"/>
              <a:pPr/>
              <a:t>9</a:t>
            </a:fld>
            <a:endParaRPr lang="en-US" altLang="zh-CN" smtClean="0"/>
          </a:p>
        </p:txBody>
      </p:sp>
      <p:sp>
        <p:nvSpPr>
          <p:cNvPr id="14339" name="Rectangle 2"/>
          <p:cNvSpPr>
            <a:spLocks noGrp="1" noChangeArrowheads="1"/>
          </p:cNvSpPr>
          <p:nvPr>
            <p:ph type="title"/>
          </p:nvPr>
        </p:nvSpPr>
        <p:spPr>
          <a:xfrm>
            <a:off x="179388" y="0"/>
            <a:ext cx="5821362" cy="914400"/>
          </a:xfrm>
        </p:spPr>
        <p:txBody>
          <a:bodyPr/>
          <a:lstStyle/>
          <a:p>
            <a:r>
              <a:rPr lang="zh-CN" altLang="en-US" smtClean="0">
                <a:ea typeface="宋体" pitchFamily="2" charset="-122"/>
              </a:rPr>
              <a:t>本科生课程体系</a:t>
            </a:r>
          </a:p>
        </p:txBody>
      </p:sp>
      <p:sp>
        <p:nvSpPr>
          <p:cNvPr id="9221" name="Rectangle 3"/>
          <p:cNvSpPr>
            <a:spLocks noGrp="1" noChangeArrowheads="1"/>
          </p:cNvSpPr>
          <p:nvPr>
            <p:ph type="body" idx="1"/>
          </p:nvPr>
        </p:nvSpPr>
        <p:spPr>
          <a:xfrm>
            <a:off x="357188" y="1071563"/>
            <a:ext cx="4214812" cy="5572125"/>
          </a:xfrm>
        </p:spPr>
        <p:txBody>
          <a:bodyPr/>
          <a:lstStyle/>
          <a:p>
            <a:pPr marL="450850" indent="-450850">
              <a:lnSpc>
                <a:spcPct val="120000"/>
              </a:lnSpc>
              <a:spcBef>
                <a:spcPts val="600"/>
              </a:spcBef>
              <a:buFont typeface="Wingdings" pitchFamily="2" charset="2"/>
              <a:buBlip>
                <a:blip r:embed="rId2"/>
              </a:buBlip>
              <a:defRPr/>
            </a:pPr>
            <a:r>
              <a:rPr sz="2400" dirty="0">
                <a:latin typeface="楷体_GB2312" pitchFamily="49" charset="-122"/>
                <a:ea typeface="楷体_GB2312" pitchFamily="49" charset="-122"/>
              </a:rPr>
              <a:t>信息安全类：</a:t>
            </a:r>
          </a:p>
          <a:p>
            <a:pPr marL="850900" lvl="1" indent="-450850">
              <a:lnSpc>
                <a:spcPct val="120000"/>
              </a:lnSpc>
              <a:spcBef>
                <a:spcPts val="600"/>
              </a:spcBef>
              <a:buSzPct val="80000"/>
              <a:defRPr/>
            </a:pPr>
            <a:r>
              <a:rPr lang="zh-CN" altLang="en-US" sz="2000" b="1" kern="1200" dirty="0">
                <a:solidFill>
                  <a:srgbClr val="C00000"/>
                </a:solidFill>
                <a:latin typeface="楷体_GB2312" pitchFamily="49" charset="-122"/>
                <a:ea typeface="楷体_GB2312" pitchFamily="49" charset="-122"/>
                <a:cs typeface="+mn-cs"/>
              </a:rPr>
              <a:t>信息安全概论</a:t>
            </a:r>
          </a:p>
          <a:p>
            <a:pPr marL="850900" lvl="1" indent="-450850">
              <a:lnSpc>
                <a:spcPct val="120000"/>
              </a:lnSpc>
              <a:spcBef>
                <a:spcPts val="600"/>
              </a:spcBef>
              <a:buSzPct val="80000"/>
              <a:defRPr/>
            </a:pPr>
            <a:r>
              <a:rPr lang="zh-CN" altLang="en-US" sz="2000" b="1" kern="1200" dirty="0">
                <a:solidFill>
                  <a:srgbClr val="C00000"/>
                </a:solidFill>
                <a:latin typeface="楷体_GB2312" pitchFamily="49" charset="-122"/>
                <a:ea typeface="楷体_GB2312" pitchFamily="49" charset="-122"/>
                <a:cs typeface="+mn-cs"/>
              </a:rPr>
              <a:t>信息安全数学基础</a:t>
            </a:r>
          </a:p>
          <a:p>
            <a:pPr marL="850900" lvl="1" indent="-450850">
              <a:lnSpc>
                <a:spcPct val="120000"/>
              </a:lnSpc>
              <a:spcBef>
                <a:spcPts val="600"/>
              </a:spcBef>
              <a:buSzPct val="80000"/>
              <a:defRPr/>
            </a:pPr>
            <a:r>
              <a:rPr lang="zh-CN" altLang="en-US" sz="2000" b="1" kern="1200" dirty="0">
                <a:solidFill>
                  <a:srgbClr val="C00000"/>
                </a:solidFill>
                <a:latin typeface="楷体_GB2312" pitchFamily="49" charset="-122"/>
                <a:ea typeface="楷体_GB2312" pitchFamily="49" charset="-122"/>
                <a:cs typeface="+mn-cs"/>
              </a:rPr>
              <a:t>漏洞利用及渗透测试基础</a:t>
            </a:r>
          </a:p>
          <a:p>
            <a:pPr marL="850900" lvl="1" indent="-450850">
              <a:lnSpc>
                <a:spcPct val="120000"/>
              </a:lnSpc>
              <a:spcBef>
                <a:spcPts val="600"/>
              </a:spcBef>
              <a:buSzPct val="80000"/>
              <a:defRPr/>
            </a:pPr>
            <a:r>
              <a:rPr lang="zh-CN" altLang="en-US" sz="2000" b="1" kern="1200" dirty="0">
                <a:solidFill>
                  <a:srgbClr val="C00000"/>
                </a:solidFill>
                <a:latin typeface="楷体_GB2312" pitchFamily="49" charset="-122"/>
                <a:ea typeface="楷体_GB2312" pitchFamily="49" charset="-122"/>
                <a:cs typeface="+mn-cs"/>
              </a:rPr>
              <a:t>密码学</a:t>
            </a:r>
          </a:p>
          <a:p>
            <a:pPr marL="850900" lvl="1" indent="-450850">
              <a:lnSpc>
                <a:spcPct val="120000"/>
              </a:lnSpc>
              <a:spcBef>
                <a:spcPts val="600"/>
              </a:spcBef>
              <a:buSzPct val="80000"/>
              <a:defRPr/>
            </a:pPr>
            <a:r>
              <a:rPr lang="zh-CN" altLang="en-US" sz="2000" b="1" dirty="0">
                <a:latin typeface="楷体_GB2312" pitchFamily="49" charset="-122"/>
                <a:ea typeface="楷体_GB2312" pitchFamily="49" charset="-122"/>
              </a:rPr>
              <a:t>网络安全技术</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计算机病毒及其防治技术</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信息隐藏技术</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信息对抗技术</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密码学新技术选讲</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逆向工程与软件保护技术</a:t>
            </a:r>
          </a:p>
          <a:p>
            <a:pPr marL="850900" lvl="1" indent="-450850">
              <a:lnSpc>
                <a:spcPct val="120000"/>
              </a:lnSpc>
              <a:spcBef>
                <a:spcPts val="600"/>
              </a:spcBef>
              <a:buSzPct val="80000"/>
              <a:defRPr/>
            </a:pPr>
            <a:r>
              <a:rPr lang="zh-CN" altLang="en-US" sz="2000" b="1" dirty="0" smtClean="0">
                <a:latin typeface="楷体_GB2312" pitchFamily="49" charset="-122"/>
                <a:ea typeface="楷体_GB2312" pitchFamily="49" charset="-122"/>
              </a:rPr>
              <a:t>信息安全综合实验</a:t>
            </a:r>
          </a:p>
          <a:p>
            <a:pPr marL="850900" lvl="1" indent="-450850">
              <a:lnSpc>
                <a:spcPct val="120000"/>
              </a:lnSpc>
              <a:spcBef>
                <a:spcPts val="600"/>
              </a:spcBef>
              <a:buSzPct val="80000"/>
              <a:buFont typeface="Wingdings" pitchFamily="2" charset="2"/>
              <a:buNone/>
              <a:defRPr/>
            </a:pPr>
            <a:endParaRPr lang="en-US" altLang="zh-CN" dirty="0" smtClean="0">
              <a:latin typeface="楷体_GB2312" pitchFamily="49" charset="-122"/>
              <a:ea typeface="楷体_GB2312" pitchFamily="49" charset="-122"/>
            </a:endParaRPr>
          </a:p>
        </p:txBody>
      </p:sp>
      <p:sp>
        <p:nvSpPr>
          <p:cNvPr id="6" name="Rectangle 3"/>
          <p:cNvSpPr txBox="1">
            <a:spLocks noChangeArrowheads="1"/>
          </p:cNvSpPr>
          <p:nvPr/>
        </p:nvSpPr>
        <p:spPr bwMode="auto">
          <a:xfrm>
            <a:off x="4572000" y="1428750"/>
            <a:ext cx="4105275" cy="4743450"/>
          </a:xfrm>
          <a:prstGeom prst="rect">
            <a:avLst/>
          </a:prstGeom>
          <a:noFill/>
          <a:ln w="9525">
            <a:noFill/>
            <a:miter lim="800000"/>
            <a:headEnd/>
            <a:tailEnd/>
          </a:ln>
        </p:spPr>
        <p:txBody>
          <a:bodyPr/>
          <a:lstStyle/>
          <a:p>
            <a:pPr marL="450850" indent="-450850" eaLnBrk="0" hangingPunct="0">
              <a:spcBef>
                <a:spcPts val="600"/>
              </a:spcBef>
              <a:buFontTx/>
              <a:buBlip>
                <a:blip r:embed="rId3"/>
              </a:buBlip>
              <a:defRPr/>
            </a:pPr>
            <a:endParaRPr lang="zh-CN" altLang="en-US" sz="2400" kern="0" dirty="0">
              <a:latin typeface="楷体_GB2312" pitchFamily="49" charset="-122"/>
              <a:ea typeface="宋体" charset="-122"/>
            </a:endParaRPr>
          </a:p>
        </p:txBody>
      </p:sp>
      <p:sp>
        <p:nvSpPr>
          <p:cNvPr id="7" name="Rectangle 3"/>
          <p:cNvSpPr txBox="1">
            <a:spLocks noChangeArrowheads="1"/>
          </p:cNvSpPr>
          <p:nvPr/>
        </p:nvSpPr>
        <p:spPr bwMode="auto">
          <a:xfrm>
            <a:off x="4643438" y="1071563"/>
            <a:ext cx="4105275" cy="5172075"/>
          </a:xfrm>
          <a:prstGeom prst="rect">
            <a:avLst/>
          </a:prstGeom>
          <a:noFill/>
          <a:ln w="9525">
            <a:noFill/>
            <a:miter lim="800000"/>
            <a:headEnd/>
            <a:tailEnd/>
          </a:ln>
        </p:spPr>
        <p:txBody>
          <a:bodyPr/>
          <a:lstStyle/>
          <a:p>
            <a:pPr marL="450850" indent="-450850">
              <a:lnSpc>
                <a:spcPct val="120000"/>
              </a:lnSpc>
              <a:spcBef>
                <a:spcPts val="600"/>
              </a:spcBef>
              <a:buFontTx/>
              <a:buBlip>
                <a:blip r:embed="rId2"/>
              </a:buBlip>
              <a:defRPr/>
            </a:pPr>
            <a:r>
              <a:rPr lang="zh-CN" altLang="en-US" sz="2400" b="1" dirty="0">
                <a:solidFill>
                  <a:schemeClr val="tx1">
                    <a:lumMod val="75000"/>
                  </a:schemeClr>
                </a:solidFill>
                <a:latin typeface="楷体_GB2312" pitchFamily="49" charset="-122"/>
                <a:ea typeface="楷体_GB2312" pitchFamily="49" charset="-122"/>
              </a:rPr>
              <a:t>物联网类：</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物联网工程导论</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感知技术与应用</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物联网实验基础</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无线传感网技术</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rgbClr val="C00000"/>
                </a:solidFill>
                <a:latin typeface="楷体_GB2312" pitchFamily="49" charset="-122"/>
                <a:ea typeface="楷体_GB2312" pitchFamily="49" charset="-122"/>
              </a:rPr>
              <a:t>物联网通信与网络技术</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数字信号处理</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物联网系统实训</a:t>
            </a:r>
          </a:p>
          <a:p>
            <a:pPr marL="850900" lvl="1" indent="-450850">
              <a:lnSpc>
                <a:spcPct val="120000"/>
              </a:lnSpc>
              <a:spcBef>
                <a:spcPts val="600"/>
              </a:spcBef>
              <a:buClr>
                <a:schemeClr val="tx1">
                  <a:lumMod val="75000"/>
                </a:schemeClr>
              </a:buClr>
              <a:buSzPct val="80000"/>
              <a:buFont typeface="Wingdings" pitchFamily="2" charset="2"/>
              <a:buChar char="n"/>
              <a:defRPr/>
            </a:pPr>
            <a:r>
              <a:rPr lang="zh-CN" altLang="en-US" sz="2000" b="1" dirty="0">
                <a:solidFill>
                  <a:schemeClr val="tx2"/>
                </a:solidFill>
                <a:latin typeface="楷体_GB2312" pitchFamily="49" charset="-122"/>
                <a:ea typeface="楷体_GB2312" pitchFamily="49" charset="-122"/>
              </a:rPr>
              <a:t>物联网专业课程设计</a:t>
            </a:r>
          </a:p>
          <a:p>
            <a:pPr marL="850900" lvl="1" indent="-450850">
              <a:lnSpc>
                <a:spcPct val="120000"/>
              </a:lnSpc>
              <a:spcBef>
                <a:spcPts val="600"/>
              </a:spcBef>
              <a:buClr>
                <a:schemeClr val="tx1">
                  <a:lumMod val="75000"/>
                </a:schemeClr>
              </a:buClr>
              <a:buSzPct val="80000"/>
              <a:buFont typeface="Wingdings" pitchFamily="2" charset="2"/>
              <a:buChar char="n"/>
              <a:defRPr/>
            </a:pPr>
            <a:endParaRPr lang="en-US" altLang="zh-CN" sz="2000" dirty="0">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endParaRPr lang="en-US" altLang="zh-CN" sz="2400" dirty="0">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endParaRPr lang="en-US" altLang="zh-CN" sz="2400" dirty="0">
              <a:latin typeface="楷体_GB2312" pitchFamily="49" charset="-122"/>
              <a:ea typeface="楷体_GB2312" pitchFamily="49" charset="-122"/>
            </a:endParaRPr>
          </a:p>
          <a:p>
            <a:pPr marL="850900" lvl="1" indent="-450850">
              <a:lnSpc>
                <a:spcPct val="120000"/>
              </a:lnSpc>
              <a:spcBef>
                <a:spcPts val="600"/>
              </a:spcBef>
              <a:buSzPct val="80000"/>
              <a:defRPr/>
            </a:pPr>
            <a:endParaRPr lang="zh-CN" altLang="en-US" sz="2400" dirty="0">
              <a:latin typeface="楷体_GB2312" pitchFamily="49" charset="-122"/>
              <a:ea typeface="楷体_GB2312" pitchFamily="49" charset="-122"/>
            </a:endParaRPr>
          </a:p>
          <a:p>
            <a:pPr marL="850900" lvl="1" indent="-450850">
              <a:lnSpc>
                <a:spcPct val="120000"/>
              </a:lnSpc>
              <a:spcBef>
                <a:spcPts val="600"/>
              </a:spcBef>
              <a:buClr>
                <a:schemeClr val="tx1">
                  <a:lumMod val="75000"/>
                </a:schemeClr>
              </a:buClr>
              <a:buSzPct val="80000"/>
              <a:buFont typeface="Wingdings" pitchFamily="2" charset="2"/>
              <a:buChar char="n"/>
              <a:defRPr/>
            </a:pPr>
            <a:endParaRPr lang="zh-CN" altLang="en-US" sz="2400" dirty="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011TGp_Global_light">
  <a:themeElements>
    <a:clrScheme name="011TGp_Global_light 4">
      <a:dk1>
        <a:srgbClr val="163794"/>
      </a:dk1>
      <a:lt1>
        <a:srgbClr val="FFFFFF"/>
      </a:lt1>
      <a:dk2>
        <a:srgbClr val="000000"/>
      </a:dk2>
      <a:lt2>
        <a:srgbClr val="DDDDDD"/>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011TGp_Global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011TGp_Global_light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11TGp_Global_light 2">
        <a:dk1>
          <a:srgbClr val="29698D"/>
        </a:dk1>
        <a:lt1>
          <a:srgbClr val="FFFFFF"/>
        </a:lt1>
        <a:dk2>
          <a:srgbClr val="000000"/>
        </a:dk2>
        <a:lt2>
          <a:srgbClr val="D6E1E2"/>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011TGp_Global_light 3">
        <a:dk1>
          <a:srgbClr val="1D528D"/>
        </a:dk1>
        <a:lt1>
          <a:srgbClr val="FFFFFF"/>
        </a:lt1>
        <a:dk2>
          <a:srgbClr val="000000"/>
        </a:dk2>
        <a:lt2>
          <a:srgbClr val="DDDDDD"/>
        </a:lt2>
        <a:accent1>
          <a:srgbClr val="0099CC"/>
        </a:accent1>
        <a:accent2>
          <a:srgbClr val="FF9900"/>
        </a:accent2>
        <a:accent3>
          <a:srgbClr val="FFFFFF"/>
        </a:accent3>
        <a:accent4>
          <a:srgbClr val="174578"/>
        </a:accent4>
        <a:accent5>
          <a:srgbClr val="AACAE2"/>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011TGp_Global_light 4">
        <a:dk1>
          <a:srgbClr val="163794"/>
        </a:dk1>
        <a:lt1>
          <a:srgbClr val="FFFFFF"/>
        </a:lt1>
        <a:dk2>
          <a:srgbClr val="000000"/>
        </a:dk2>
        <a:lt2>
          <a:srgbClr val="DDDDDD"/>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4744</TotalTime>
  <Words>5604</Words>
  <Application>Microsoft Office PowerPoint</Application>
  <PresentationFormat>全屏显示(4:3)</PresentationFormat>
  <Paragraphs>834</Paragraphs>
  <Slides>85</Slides>
  <Notes>3</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2</vt:i4>
      </vt:variant>
      <vt:variant>
        <vt:lpstr>幻灯片标题</vt:lpstr>
      </vt:variant>
      <vt:variant>
        <vt:i4>85</vt:i4>
      </vt:variant>
    </vt:vector>
  </HeadingPairs>
  <TitlesOfParts>
    <vt:vector size="112" baseType="lpstr">
      <vt:lpstr>Arial Unicode MS</vt:lpstr>
      <vt:lpstr>Gill Sans MT</vt:lpstr>
      <vt:lpstr>Gill Sans Ultra Bold</vt:lpstr>
      <vt:lpstr>굴림</vt:lpstr>
      <vt:lpstr>굴림</vt:lpstr>
      <vt:lpstr>仿宋</vt:lpstr>
      <vt:lpstr>黑体</vt:lpstr>
      <vt:lpstr>华文楷体</vt:lpstr>
      <vt:lpstr>华文细黑</vt:lpstr>
      <vt:lpstr>华文新魏</vt:lpstr>
      <vt:lpstr>华文中宋</vt:lpstr>
      <vt:lpstr>楷体</vt:lpstr>
      <vt:lpstr>楷体_GB2312</vt:lpstr>
      <vt:lpstr>宋体</vt:lpstr>
      <vt:lpstr>Arial</vt:lpstr>
      <vt:lpstr>Book Antiqua</vt:lpstr>
      <vt:lpstr>Calibri</vt:lpstr>
      <vt:lpstr>Calibri Light</vt:lpstr>
      <vt:lpstr>Comic Sans MS</vt:lpstr>
      <vt:lpstr>Symbol</vt:lpstr>
      <vt:lpstr>Times New Roman</vt:lpstr>
      <vt:lpstr>Verdana</vt:lpstr>
      <vt:lpstr>Wingdings</vt:lpstr>
      <vt:lpstr>Wingdings 3</vt:lpstr>
      <vt:lpstr>011TGp_Global_light</vt:lpstr>
      <vt:lpstr>Image</vt:lpstr>
      <vt:lpstr>Visio</vt:lpstr>
      <vt:lpstr>计算机科学与信息安全系</vt:lpstr>
      <vt:lpstr>提  纲</vt:lpstr>
      <vt:lpstr>计算机科学与信息安全系概况</vt:lpstr>
      <vt:lpstr>计算机科学与信息安全系概况</vt:lpstr>
      <vt:lpstr>计算机科学与信息安全系概况</vt:lpstr>
      <vt:lpstr>计算机科学与信息安全系概况</vt:lpstr>
      <vt:lpstr>本科生课程体系</vt:lpstr>
      <vt:lpstr>本科生课程体系</vt:lpstr>
      <vt:lpstr>本科生课程体系</vt:lpstr>
      <vt:lpstr>计算机学科的科研体系</vt:lpstr>
      <vt:lpstr>数据库与信息系统研究室</vt:lpstr>
      <vt:lpstr>研究方向</vt:lpstr>
      <vt:lpstr>PowerPoint 演示文稿</vt:lpstr>
      <vt:lpstr>科研项目</vt:lpstr>
      <vt:lpstr>工程项目</vt:lpstr>
      <vt:lpstr>计算机网络与信息安全实验室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并行与分布式软件技术研究室</vt:lpstr>
      <vt:lpstr>PowerPoint 演示文稿</vt:lpstr>
      <vt:lpstr>PowerPoint 演示文稿</vt:lpstr>
      <vt:lpstr>PowerPoint 演示文稿</vt:lpstr>
      <vt:lpstr>PowerPoint 演示文稿</vt:lpstr>
      <vt:lpstr>PowerPoint 演示文稿</vt:lpstr>
      <vt:lpstr>嵌入式系统与信息安全研究室</vt:lpstr>
      <vt:lpstr>PowerPoint 演示文稿</vt:lpstr>
      <vt:lpstr>PowerPoint 演示文稿</vt:lpstr>
      <vt:lpstr>PowerPoint 演示文稿</vt:lpstr>
      <vt:lpstr>并行与分布式处理研究室</vt:lpstr>
      <vt:lpstr>PowerPoint 演示文稿</vt:lpstr>
      <vt:lpstr>PowerPoint 演示文稿</vt:lpstr>
      <vt:lpstr>PowerPoint 演示文稿</vt:lpstr>
      <vt:lpstr>PowerPoint 演示文稿</vt:lpstr>
      <vt:lpstr>信息安全新技术研究室</vt:lpstr>
      <vt:lpstr>南开大学信息安全新技术研究室</vt:lpstr>
      <vt:lpstr>南开大学信息安全新技术研究室</vt:lpstr>
      <vt:lpstr>南开大学信息安全新技术研究室</vt:lpstr>
      <vt:lpstr>南开大学信息安全新技术研究室</vt:lpstr>
      <vt:lpstr>智能信息处理实验室</vt:lpstr>
      <vt:lpstr>PowerPoint 演示文稿</vt:lpstr>
      <vt:lpstr>PowerPoint 演示文稿</vt:lpstr>
      <vt:lpstr>PowerPoint 演示文稿</vt:lpstr>
      <vt:lpstr>PowerPoint 演示文稿</vt:lpstr>
      <vt:lpstr>PowerPoint 演示文稿</vt:lpstr>
      <vt:lpstr>PowerPoint 演示文稿</vt:lpstr>
      <vt:lpstr>软件工程与云格计算研究室</vt:lpstr>
      <vt:lpstr>PowerPoint 演示文稿</vt:lpstr>
      <vt:lpstr>PowerPoint 演示文稿</vt:lpstr>
      <vt:lpstr>多媒体与信息安全技术研究室</vt:lpstr>
      <vt:lpstr>多媒体与信息安全技术研究室</vt:lpstr>
      <vt:lpstr>软件性能与数据系统研究室</vt:lpstr>
      <vt:lpstr>软件性能与数据系统研究室</vt:lpstr>
      <vt:lpstr>语音及图像处理研究室</vt:lpstr>
      <vt:lpstr>语音及图像处理研究室</vt:lpstr>
      <vt:lpstr>语音及图像处理研究室</vt:lpstr>
      <vt:lpstr>语音及图像处理研究室</vt:lpstr>
      <vt:lpstr>语音及图像处理研究室</vt:lpstr>
      <vt:lpstr>语音及图像处理研究室</vt:lpstr>
      <vt:lpstr>语音及图像处理研究室</vt:lpstr>
      <vt:lpstr>语音及图像处理研究室</vt:lpstr>
      <vt:lpstr>媒体计算研究室</vt:lpstr>
      <vt:lpstr>媒体计算研究室</vt:lpstr>
      <vt:lpstr>图像内容的自动分析与理解</vt:lpstr>
      <vt:lpstr>图像大数据中的快速物体检测</vt:lpstr>
      <vt:lpstr>场景的实时重构与交互式分析</vt:lpstr>
      <vt:lpstr>机器智能所：1990年成立</vt:lpstr>
      <vt:lpstr>PowerPoint 演示文稿</vt:lpstr>
      <vt:lpstr>PowerPoint 演示文稿</vt:lpstr>
      <vt:lpstr>PowerPoint 演示文稿</vt:lpstr>
      <vt:lpstr>PowerPoint 演示文稿</vt:lpstr>
      <vt:lpstr>大数据研究所</vt:lpstr>
      <vt:lpstr>合作交流与学术活动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Nankai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YingZhang</dc:creator>
  <cp:lastModifiedBy>王刚</cp:lastModifiedBy>
  <cp:revision>224</cp:revision>
  <dcterms:created xsi:type="dcterms:W3CDTF">2009-01-08T06:38:22Z</dcterms:created>
  <dcterms:modified xsi:type="dcterms:W3CDTF">2015-10-12T12:31:02Z</dcterms:modified>
</cp:coreProperties>
</file>